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98" r:id="rId2"/>
  </p:sldMasterIdLst>
  <p:notesMasterIdLst>
    <p:notesMasterId r:id="rId90"/>
  </p:notesMasterIdLst>
  <p:handoutMasterIdLst>
    <p:handoutMasterId r:id="rId91"/>
  </p:handoutMasterIdLst>
  <p:sldIdLst>
    <p:sldId id="256" r:id="rId3"/>
    <p:sldId id="465" r:id="rId4"/>
    <p:sldId id="500" r:id="rId5"/>
    <p:sldId id="534" r:id="rId6"/>
    <p:sldId id="640" r:id="rId7"/>
    <p:sldId id="641" r:id="rId8"/>
    <p:sldId id="642" r:id="rId9"/>
    <p:sldId id="643" r:id="rId10"/>
    <p:sldId id="528" r:id="rId11"/>
    <p:sldId id="644" r:id="rId12"/>
    <p:sldId id="645" r:id="rId13"/>
    <p:sldId id="646" r:id="rId14"/>
    <p:sldId id="647" r:id="rId15"/>
    <p:sldId id="451" r:id="rId16"/>
    <p:sldId id="533" r:id="rId17"/>
    <p:sldId id="579" r:id="rId18"/>
    <p:sldId id="631" r:id="rId19"/>
    <p:sldId id="567" r:id="rId20"/>
    <p:sldId id="636" r:id="rId21"/>
    <p:sldId id="637" r:id="rId22"/>
    <p:sldId id="638" r:id="rId23"/>
    <p:sldId id="639" r:id="rId24"/>
    <p:sldId id="632" r:id="rId25"/>
    <p:sldId id="635" r:id="rId26"/>
    <p:sldId id="634" r:id="rId27"/>
    <p:sldId id="633" r:id="rId28"/>
    <p:sldId id="565" r:id="rId29"/>
    <p:sldId id="648" r:id="rId30"/>
    <p:sldId id="649" r:id="rId31"/>
    <p:sldId id="650" r:id="rId32"/>
    <p:sldId id="651" r:id="rId33"/>
    <p:sldId id="653" r:id="rId34"/>
    <p:sldId id="594" r:id="rId35"/>
    <p:sldId id="595" r:id="rId36"/>
    <p:sldId id="593" r:id="rId37"/>
    <p:sldId id="596" r:id="rId38"/>
    <p:sldId id="597" r:id="rId39"/>
    <p:sldId id="598" r:id="rId40"/>
    <p:sldId id="599" r:id="rId41"/>
    <p:sldId id="600" r:id="rId42"/>
    <p:sldId id="601" r:id="rId43"/>
    <p:sldId id="602" r:id="rId44"/>
    <p:sldId id="603" r:id="rId45"/>
    <p:sldId id="604" r:id="rId46"/>
    <p:sldId id="605" r:id="rId47"/>
    <p:sldId id="606" r:id="rId48"/>
    <p:sldId id="607" r:id="rId49"/>
    <p:sldId id="609" r:id="rId50"/>
    <p:sldId id="610" r:id="rId51"/>
    <p:sldId id="611" r:id="rId52"/>
    <p:sldId id="612" r:id="rId53"/>
    <p:sldId id="613" r:id="rId54"/>
    <p:sldId id="614" r:id="rId55"/>
    <p:sldId id="615" r:id="rId56"/>
    <p:sldId id="616" r:id="rId57"/>
    <p:sldId id="617" r:id="rId58"/>
    <p:sldId id="618" r:id="rId59"/>
    <p:sldId id="619" r:id="rId60"/>
    <p:sldId id="624" r:id="rId61"/>
    <p:sldId id="625" r:id="rId62"/>
    <p:sldId id="626" r:id="rId63"/>
    <p:sldId id="627" r:id="rId64"/>
    <p:sldId id="628" r:id="rId65"/>
    <p:sldId id="629" r:id="rId66"/>
    <p:sldId id="630" r:id="rId67"/>
    <p:sldId id="334" r:id="rId68"/>
    <p:sldId id="474" r:id="rId69"/>
    <p:sldId id="501" r:id="rId70"/>
    <p:sldId id="458" r:id="rId71"/>
    <p:sldId id="464" r:id="rId72"/>
    <p:sldId id="470" r:id="rId73"/>
    <p:sldId id="515" r:id="rId74"/>
    <p:sldId id="335" r:id="rId75"/>
    <p:sldId id="467" r:id="rId76"/>
    <p:sldId id="459" r:id="rId77"/>
    <p:sldId id="460" r:id="rId78"/>
    <p:sldId id="478" r:id="rId79"/>
    <p:sldId id="479" r:id="rId80"/>
    <p:sldId id="480" r:id="rId81"/>
    <p:sldId id="483" r:id="rId82"/>
    <p:sldId id="485" r:id="rId83"/>
    <p:sldId id="486" r:id="rId84"/>
    <p:sldId id="487" r:id="rId85"/>
    <p:sldId id="488" r:id="rId86"/>
    <p:sldId id="489" r:id="rId87"/>
    <p:sldId id="490" r:id="rId88"/>
    <p:sldId id="491" r:id="rId89"/>
  </p:sldIdLst>
  <p:sldSz cx="9144000" cy="6858000" type="screen4x3"/>
  <p:notesSz cx="7007225" cy="92329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0000"/>
    <a:srgbClr val="E60000"/>
    <a:srgbClr val="006D00"/>
    <a:srgbClr val="FF3300"/>
    <a:srgbClr val="487D1D"/>
    <a:srgbClr val="7DD038"/>
    <a:srgbClr val="DDDDD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762" autoAdjust="0"/>
    <p:restoredTop sz="86918" autoAdjust="0"/>
  </p:normalViewPr>
  <p:slideViewPr>
    <p:cSldViewPr>
      <p:cViewPr>
        <p:scale>
          <a:sx n="80" d="100"/>
          <a:sy n="80" d="100"/>
        </p:scale>
        <p:origin x="-114" y="282"/>
      </p:cViewPr>
      <p:guideLst>
        <p:guide orient="horz" pos="2160"/>
        <p:guide pos="2880"/>
      </p:guideLst>
    </p:cSldViewPr>
  </p:slideViewPr>
  <p:outlineViewPr>
    <p:cViewPr>
      <p:scale>
        <a:sx n="33" d="100"/>
        <a:sy n="33" d="100"/>
      </p:scale>
      <p:origin x="0" y="6096"/>
    </p:cViewPr>
  </p:outlineViewPr>
  <p:notesTextViewPr>
    <p:cViewPr>
      <p:scale>
        <a:sx n="100" d="100"/>
        <a:sy n="100" d="100"/>
      </p:scale>
      <p:origin x="0" y="0"/>
    </p:cViewPr>
  </p:notesTextViewPr>
  <p:sorterViewPr>
    <p:cViewPr>
      <p:scale>
        <a:sx n="100" d="100"/>
        <a:sy n="100" d="100"/>
      </p:scale>
      <p:origin x="0" y="809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Wilson\Desktop\Pubmed%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US"/>
            </a:pPr>
            <a:r>
              <a:rPr lang="en-US" dirty="0" smtClean="0"/>
              <a:t>Total  of 18 million Citations </a:t>
            </a:r>
            <a:r>
              <a:rPr lang="en-US" dirty="0"/>
              <a:t>Indexed by Medline </a:t>
            </a:r>
            <a:r>
              <a:rPr lang="en-US" dirty="0" smtClean="0"/>
              <a:t>as of February </a:t>
            </a:r>
            <a:r>
              <a:rPr lang="en-US" dirty="0"/>
              <a:t>21, 2008</a:t>
            </a:r>
          </a:p>
        </c:rich>
      </c:tx>
      <c:layout>
        <c:manualLayout>
          <c:xMode val="edge"/>
          <c:yMode val="edge"/>
          <c:x val="0.17029229300882984"/>
          <c:y val="2.4573247788471468E-2"/>
        </c:manualLayout>
      </c:layout>
    </c:title>
    <c:plotArea>
      <c:layout>
        <c:manualLayout>
          <c:layoutTarget val="inner"/>
          <c:xMode val="edge"/>
          <c:yMode val="edge"/>
          <c:x val="0.26919605158050874"/>
          <c:y val="0.20441080103069617"/>
          <c:w val="0.66086705466164564"/>
          <c:h val="0.62998034425423022"/>
        </c:manualLayout>
      </c:layout>
      <c:scatterChart>
        <c:scatterStyle val="lineMarker"/>
        <c:ser>
          <c:idx val="0"/>
          <c:order val="0"/>
          <c:spPr>
            <a:ln w="12700">
              <a:noFill/>
            </a:ln>
          </c:spPr>
          <c:marker>
            <c:symbol val="circle"/>
            <c:size val="5"/>
            <c:spPr>
              <a:solidFill>
                <a:schemeClr val="tx1"/>
              </a:solidFill>
            </c:spPr>
          </c:marker>
          <c:xVal>
            <c:numRef>
              <c:f>Sheet2!$A$2:$A$59</c:f>
              <c:numCache>
                <c:formatCode>General</c:formatCode>
                <c:ptCount val="58"/>
                <c:pt idx="0">
                  <c:v>1949</c:v>
                </c:pt>
                <c:pt idx="1">
                  <c:v>1950</c:v>
                </c:pt>
                <c:pt idx="2">
                  <c:v>1951</c:v>
                </c:pt>
                <c:pt idx="3">
                  <c:v>1952</c:v>
                </c:pt>
                <c:pt idx="4">
                  <c:v>1953</c:v>
                </c:pt>
                <c:pt idx="5">
                  <c:v>1954</c:v>
                </c:pt>
                <c:pt idx="6">
                  <c:v>1955</c:v>
                </c:pt>
                <c:pt idx="7">
                  <c:v>1956</c:v>
                </c:pt>
                <c:pt idx="8">
                  <c:v>1957</c:v>
                </c:pt>
                <c:pt idx="9">
                  <c:v>1958</c:v>
                </c:pt>
                <c:pt idx="10">
                  <c:v>1959</c:v>
                </c:pt>
                <c:pt idx="11">
                  <c:v>1960</c:v>
                </c:pt>
                <c:pt idx="12">
                  <c:v>1961</c:v>
                </c:pt>
                <c:pt idx="13">
                  <c:v>1962</c:v>
                </c:pt>
                <c:pt idx="14">
                  <c:v>1963</c:v>
                </c:pt>
                <c:pt idx="15">
                  <c:v>1964</c:v>
                </c:pt>
                <c:pt idx="16">
                  <c:v>1965</c:v>
                </c:pt>
                <c:pt idx="17">
                  <c:v>1966</c:v>
                </c:pt>
                <c:pt idx="18">
                  <c:v>1967</c:v>
                </c:pt>
                <c:pt idx="19">
                  <c:v>1968</c:v>
                </c:pt>
                <c:pt idx="20">
                  <c:v>1969</c:v>
                </c:pt>
                <c:pt idx="21">
                  <c:v>1970</c:v>
                </c:pt>
                <c:pt idx="22">
                  <c:v>1971</c:v>
                </c:pt>
                <c:pt idx="23">
                  <c:v>1972</c:v>
                </c:pt>
                <c:pt idx="24">
                  <c:v>1973</c:v>
                </c:pt>
                <c:pt idx="25">
                  <c:v>1974</c:v>
                </c:pt>
                <c:pt idx="26">
                  <c:v>1975</c:v>
                </c:pt>
                <c:pt idx="27">
                  <c:v>1976</c:v>
                </c:pt>
                <c:pt idx="28">
                  <c:v>1977</c:v>
                </c:pt>
                <c:pt idx="29">
                  <c:v>1978</c:v>
                </c:pt>
                <c:pt idx="30">
                  <c:v>1979</c:v>
                </c:pt>
                <c:pt idx="31">
                  <c:v>1980</c:v>
                </c:pt>
                <c:pt idx="32">
                  <c:v>1981</c:v>
                </c:pt>
                <c:pt idx="33">
                  <c:v>1982</c:v>
                </c:pt>
                <c:pt idx="34">
                  <c:v>1983</c:v>
                </c:pt>
                <c:pt idx="35">
                  <c:v>1984</c:v>
                </c:pt>
                <c:pt idx="36">
                  <c:v>1985</c:v>
                </c:pt>
                <c:pt idx="37">
                  <c:v>1986</c:v>
                </c:pt>
                <c:pt idx="38">
                  <c:v>1987</c:v>
                </c:pt>
                <c:pt idx="39">
                  <c:v>1988</c:v>
                </c:pt>
                <c:pt idx="40">
                  <c:v>1989</c:v>
                </c:pt>
                <c:pt idx="41">
                  <c:v>1990</c:v>
                </c:pt>
                <c:pt idx="42">
                  <c:v>1991</c:v>
                </c:pt>
                <c:pt idx="43">
                  <c:v>1992</c:v>
                </c:pt>
                <c:pt idx="44">
                  <c:v>1993</c:v>
                </c:pt>
                <c:pt idx="45">
                  <c:v>1994</c:v>
                </c:pt>
                <c:pt idx="46">
                  <c:v>1995</c:v>
                </c:pt>
                <c:pt idx="47">
                  <c:v>1996</c:v>
                </c:pt>
                <c:pt idx="48">
                  <c:v>1997</c:v>
                </c:pt>
                <c:pt idx="49">
                  <c:v>1998</c:v>
                </c:pt>
                <c:pt idx="50">
                  <c:v>1999</c:v>
                </c:pt>
                <c:pt idx="51">
                  <c:v>2000</c:v>
                </c:pt>
                <c:pt idx="52">
                  <c:v>2001</c:v>
                </c:pt>
                <c:pt idx="53">
                  <c:v>2002</c:v>
                </c:pt>
                <c:pt idx="54">
                  <c:v>2003</c:v>
                </c:pt>
                <c:pt idx="55">
                  <c:v>2004</c:v>
                </c:pt>
                <c:pt idx="56">
                  <c:v>2005</c:v>
                </c:pt>
                <c:pt idx="57">
                  <c:v>2006</c:v>
                </c:pt>
              </c:numCache>
            </c:numRef>
          </c:xVal>
          <c:yVal>
            <c:numRef>
              <c:f>Sheet2!$B$2:$B$59</c:f>
              <c:numCache>
                <c:formatCode>#,##0</c:formatCode>
                <c:ptCount val="58"/>
                <c:pt idx="0">
                  <c:v>20802</c:v>
                </c:pt>
                <c:pt idx="1">
                  <c:v>71586</c:v>
                </c:pt>
                <c:pt idx="2">
                  <c:v>81659</c:v>
                </c:pt>
                <c:pt idx="3">
                  <c:v>76020</c:v>
                </c:pt>
                <c:pt idx="4">
                  <c:v>72674</c:v>
                </c:pt>
                <c:pt idx="5">
                  <c:v>67558</c:v>
                </c:pt>
                <c:pt idx="6">
                  <c:v>68682</c:v>
                </c:pt>
                <c:pt idx="7">
                  <c:v>69248</c:v>
                </c:pt>
                <c:pt idx="8">
                  <c:v>73891</c:v>
                </c:pt>
                <c:pt idx="9">
                  <c:v>71202</c:v>
                </c:pt>
                <c:pt idx="10">
                  <c:v>79526</c:v>
                </c:pt>
                <c:pt idx="11">
                  <c:v>87253</c:v>
                </c:pt>
                <c:pt idx="12">
                  <c:v>92957</c:v>
                </c:pt>
                <c:pt idx="13">
                  <c:v>105823</c:v>
                </c:pt>
                <c:pt idx="14">
                  <c:v>129928</c:v>
                </c:pt>
                <c:pt idx="15">
                  <c:v>141408</c:v>
                </c:pt>
                <c:pt idx="16">
                  <c:v>164786</c:v>
                </c:pt>
                <c:pt idx="17">
                  <c:v>175039</c:v>
                </c:pt>
                <c:pt idx="18">
                  <c:v>186910</c:v>
                </c:pt>
                <c:pt idx="19">
                  <c:v>203984</c:v>
                </c:pt>
                <c:pt idx="20">
                  <c:v>210988</c:v>
                </c:pt>
                <c:pt idx="21">
                  <c:v>212739</c:v>
                </c:pt>
                <c:pt idx="22">
                  <c:v>217939</c:v>
                </c:pt>
                <c:pt idx="23">
                  <c:v>222538</c:v>
                </c:pt>
                <c:pt idx="24">
                  <c:v>226499</c:v>
                </c:pt>
                <c:pt idx="25">
                  <c:v>230221</c:v>
                </c:pt>
                <c:pt idx="26">
                  <c:v>244330</c:v>
                </c:pt>
                <c:pt idx="27">
                  <c:v>249278</c:v>
                </c:pt>
                <c:pt idx="28">
                  <c:v>255781</c:v>
                </c:pt>
                <c:pt idx="29">
                  <c:v>265479</c:v>
                </c:pt>
                <c:pt idx="30">
                  <c:v>274226</c:v>
                </c:pt>
                <c:pt idx="31">
                  <c:v>272422</c:v>
                </c:pt>
                <c:pt idx="32">
                  <c:v>274371</c:v>
                </c:pt>
                <c:pt idx="33">
                  <c:v>285259</c:v>
                </c:pt>
                <c:pt idx="34">
                  <c:v>299016</c:v>
                </c:pt>
                <c:pt idx="35">
                  <c:v>307911</c:v>
                </c:pt>
                <c:pt idx="36">
                  <c:v>318089</c:v>
                </c:pt>
                <c:pt idx="37">
                  <c:v>330453</c:v>
                </c:pt>
                <c:pt idx="38">
                  <c:v>348002</c:v>
                </c:pt>
                <c:pt idx="39">
                  <c:v>365647</c:v>
                </c:pt>
                <c:pt idx="40">
                  <c:v>381420</c:v>
                </c:pt>
                <c:pt idx="41">
                  <c:v>388150</c:v>
                </c:pt>
                <c:pt idx="42">
                  <c:v>388812</c:v>
                </c:pt>
                <c:pt idx="43">
                  <c:v>391674</c:v>
                </c:pt>
                <c:pt idx="44">
                  <c:v>397982</c:v>
                </c:pt>
                <c:pt idx="45">
                  <c:v>407252</c:v>
                </c:pt>
                <c:pt idx="46">
                  <c:v>416426</c:v>
                </c:pt>
                <c:pt idx="47">
                  <c:v>421818</c:v>
                </c:pt>
                <c:pt idx="48">
                  <c:v>431534</c:v>
                </c:pt>
                <c:pt idx="49">
                  <c:v>446597</c:v>
                </c:pt>
                <c:pt idx="50">
                  <c:v>457396</c:v>
                </c:pt>
                <c:pt idx="51">
                  <c:v>486232</c:v>
                </c:pt>
                <c:pt idx="52">
                  <c:v>505137</c:v>
                </c:pt>
                <c:pt idx="53">
                  <c:v>525102</c:v>
                </c:pt>
                <c:pt idx="54">
                  <c:v>555417</c:v>
                </c:pt>
                <c:pt idx="55">
                  <c:v>591021</c:v>
                </c:pt>
                <c:pt idx="56">
                  <c:v>639999</c:v>
                </c:pt>
                <c:pt idx="57">
                  <c:v>674076</c:v>
                </c:pt>
              </c:numCache>
            </c:numRef>
          </c:yVal>
        </c:ser>
        <c:axId val="99704832"/>
        <c:axId val="99849728"/>
      </c:scatterChart>
      <c:valAx>
        <c:axId val="99704832"/>
        <c:scaling>
          <c:orientation val="minMax"/>
          <c:max val="2006"/>
          <c:min val="1990"/>
        </c:scaling>
        <c:axPos val="b"/>
        <c:title>
          <c:tx>
            <c:rich>
              <a:bodyPr/>
              <a:lstStyle/>
              <a:p>
                <a:pPr>
                  <a:defRPr lang="en-US"/>
                </a:pPr>
                <a:r>
                  <a:rPr lang="en-US" dirty="0" smtClean="0"/>
                  <a:t>Publication Year</a:t>
                </a:r>
                <a:endParaRPr lang="en-US" dirty="0"/>
              </a:p>
            </c:rich>
          </c:tx>
          <c:layout>
            <c:manualLayout>
              <c:xMode val="edge"/>
              <c:yMode val="edge"/>
              <c:x val="0.44597470770699338"/>
              <c:y val="0.92678898933929554"/>
            </c:manualLayout>
          </c:layout>
        </c:title>
        <c:numFmt formatCode="General" sourceLinked="1"/>
        <c:tickLblPos val="nextTo"/>
        <c:txPr>
          <a:bodyPr/>
          <a:lstStyle/>
          <a:p>
            <a:pPr>
              <a:defRPr lang="en-US"/>
            </a:pPr>
            <a:endParaRPr lang="en-US"/>
          </a:p>
        </c:txPr>
        <c:crossAx val="99849728"/>
        <c:crosses val="autoZero"/>
        <c:crossBetween val="midCat"/>
      </c:valAx>
      <c:valAx>
        <c:axId val="99849728"/>
        <c:scaling>
          <c:orientation val="minMax"/>
        </c:scaling>
        <c:axPos val="l"/>
        <c:numFmt formatCode="#,##0" sourceLinked="1"/>
        <c:tickLblPos val="nextTo"/>
        <c:txPr>
          <a:bodyPr/>
          <a:lstStyle/>
          <a:p>
            <a:pPr>
              <a:defRPr lang="en-US"/>
            </a:pPr>
            <a:endParaRPr lang="en-US"/>
          </a:p>
        </c:txPr>
        <c:crossAx val="99704832"/>
        <c:crosses val="autoZero"/>
        <c:crossBetween val="midCat"/>
      </c:valAx>
    </c:plotArea>
    <c:plotVisOnly val="1"/>
  </c:chart>
  <c:spPr>
    <a:ln>
      <a:noFill/>
    </a:ln>
  </c:spPr>
  <c:txPr>
    <a:bodyPr/>
    <a:lstStyle/>
    <a:p>
      <a:pPr>
        <a:defRPr sz="2000">
          <a:latin typeface="Times New Roman" pitchFamily="18" charset="0"/>
          <a:cs typeface="Times New Roman" pitchFamily="18" charset="0"/>
        </a:defRPr>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0.03478</cdr:x>
      <cdr:y>0.175</cdr:y>
    </cdr:from>
    <cdr:to>
      <cdr:x>0.1135</cdr:x>
      <cdr:y>0.77994</cdr:y>
    </cdr:to>
    <cdr:sp macro="" textlink="">
      <cdr:nvSpPr>
        <cdr:cNvPr id="2" name="TextBox 1"/>
        <cdr:cNvSpPr txBox="1"/>
      </cdr:nvSpPr>
      <cdr:spPr>
        <a:xfrm xmlns:a="http://schemas.openxmlformats.org/drawingml/2006/main" rot="16200000">
          <a:off x="-1194145" y="2565745"/>
          <a:ext cx="3687714" cy="68982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2000" b="1" dirty="0">
              <a:solidFill>
                <a:schemeClr val="tx1"/>
              </a:solidFill>
              <a:latin typeface="Times New Roman" pitchFamily="18" charset="0"/>
              <a:cs typeface="Times New Roman" pitchFamily="18" charset="0"/>
            </a:rPr>
            <a:t>Number of </a:t>
          </a:r>
          <a:r>
            <a:rPr lang="en-US" sz="2000" b="1" dirty="0" smtClean="0">
              <a:solidFill>
                <a:schemeClr val="tx1"/>
              </a:solidFill>
              <a:latin typeface="Times New Roman" pitchFamily="18" charset="0"/>
              <a:cs typeface="Times New Roman" pitchFamily="18" charset="0"/>
            </a:rPr>
            <a:t>Citations</a:t>
          </a:r>
        </a:p>
        <a:p xmlns:a="http://schemas.openxmlformats.org/drawingml/2006/main">
          <a:pPr algn="ctr"/>
          <a:r>
            <a:rPr lang="en-US" sz="2000" b="1" dirty="0" smtClean="0">
              <a:solidFill>
                <a:schemeClr val="tx1"/>
              </a:solidFill>
              <a:latin typeface="Times New Roman" pitchFamily="18" charset="0"/>
              <a:cs typeface="Times New Roman" pitchFamily="18" charset="0"/>
            </a:rPr>
            <a:t>Indexed by Year Published</a:t>
          </a:r>
          <a:endParaRPr lang="en-US" sz="2000" b="1" dirty="0">
            <a:solidFill>
              <a:schemeClr val="tx1"/>
            </a:solidFill>
            <a:latin typeface="Times New Roman" pitchFamily="18" charset="0"/>
            <a:cs typeface="Times New Roman" pitchFamily="18" charset="0"/>
          </a:endParaRPr>
        </a:p>
      </cdr:txBody>
    </cdr:sp>
  </cdr:relSizeAnchor>
  <cdr:relSizeAnchor xmlns:cdr="http://schemas.openxmlformats.org/drawingml/2006/chartDrawing">
    <cdr:from>
      <cdr:x>0.26957</cdr:x>
      <cdr:y>0.425</cdr:y>
    </cdr:from>
    <cdr:to>
      <cdr:x>0.93913</cdr:x>
      <cdr:y>0.5375</cdr:y>
    </cdr:to>
    <cdr:sp macro="" textlink="">
      <cdr:nvSpPr>
        <cdr:cNvPr id="4" name="Straight Connector 3"/>
        <cdr:cNvSpPr/>
      </cdr:nvSpPr>
      <cdr:spPr>
        <a:xfrm xmlns:a="http://schemas.openxmlformats.org/drawingml/2006/main" flipV="1">
          <a:off x="2362200" y="2590800"/>
          <a:ext cx="5867400" cy="6858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1963"/>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68750" y="0"/>
            <a:ext cx="3036888" cy="461963"/>
          </a:xfrm>
          <a:prstGeom prst="rect">
            <a:avLst/>
          </a:prstGeom>
        </p:spPr>
        <p:txBody>
          <a:bodyPr vert="horz" lIns="91440" tIns="45720" rIns="91440" bIns="45720" rtlCol="0"/>
          <a:lstStyle>
            <a:lvl1pPr algn="r">
              <a:defRPr sz="1200"/>
            </a:lvl1pPr>
          </a:lstStyle>
          <a:p>
            <a:pPr>
              <a:defRPr/>
            </a:pPr>
            <a:fld id="{0B2933FC-68B4-4044-A560-55BC161860F2}" type="datetimeFigureOut">
              <a:rPr lang="en-US"/>
              <a:pPr>
                <a:defRPr/>
              </a:pPr>
              <a:t>9/10/2009</a:t>
            </a:fld>
            <a:endParaRPr lang="en-US"/>
          </a:p>
        </p:txBody>
      </p:sp>
      <p:sp>
        <p:nvSpPr>
          <p:cNvPr id="4" name="Footer Placeholder 3"/>
          <p:cNvSpPr>
            <a:spLocks noGrp="1"/>
          </p:cNvSpPr>
          <p:nvPr>
            <p:ph type="ftr" sz="quarter" idx="2"/>
          </p:nvPr>
        </p:nvSpPr>
        <p:spPr>
          <a:xfrm>
            <a:off x="0" y="8769350"/>
            <a:ext cx="3036888" cy="461963"/>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68750" y="8769350"/>
            <a:ext cx="3036888" cy="461963"/>
          </a:xfrm>
          <a:prstGeom prst="rect">
            <a:avLst/>
          </a:prstGeom>
        </p:spPr>
        <p:txBody>
          <a:bodyPr vert="horz" lIns="91440" tIns="45720" rIns="91440" bIns="45720" rtlCol="0" anchor="b"/>
          <a:lstStyle>
            <a:lvl1pPr algn="r">
              <a:defRPr sz="1200"/>
            </a:lvl1pPr>
          </a:lstStyle>
          <a:p>
            <a:pPr>
              <a:defRPr/>
            </a:pPr>
            <a:fld id="{4A49B604-1D91-4B26-81C2-AFE00D8AB17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1963"/>
          </a:xfrm>
          <a:prstGeom prst="rect">
            <a:avLst/>
          </a:prstGeom>
        </p:spPr>
        <p:txBody>
          <a:bodyPr vert="horz" wrap="square" lIns="92793" tIns="46397" rIns="92793" bIns="46397"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idx="1"/>
          </p:nvPr>
        </p:nvSpPr>
        <p:spPr>
          <a:xfrm>
            <a:off x="3968750" y="0"/>
            <a:ext cx="3036888" cy="461963"/>
          </a:xfrm>
          <a:prstGeom prst="rect">
            <a:avLst/>
          </a:prstGeom>
        </p:spPr>
        <p:txBody>
          <a:bodyPr vert="horz" wrap="square" lIns="92793" tIns="46397" rIns="92793" bIns="46397" numCol="1" anchor="t" anchorCtr="0" compatLnSpc="1">
            <a:prstTxWarp prst="textNoShape">
              <a:avLst/>
            </a:prstTxWarp>
          </a:bodyPr>
          <a:lstStyle>
            <a:lvl1pPr algn="r">
              <a:defRPr sz="1200">
                <a:latin typeface="Calibri" pitchFamily="34" charset="0"/>
              </a:defRPr>
            </a:lvl1pPr>
          </a:lstStyle>
          <a:p>
            <a:pPr>
              <a:defRPr/>
            </a:pPr>
            <a:fld id="{F32425A0-6E74-4017-BBFE-8E7BE6BB770C}" type="datetimeFigureOut">
              <a:rPr lang="en-US"/>
              <a:pPr>
                <a:defRPr/>
              </a:pPr>
              <a:t>9/10/2009</a:t>
            </a:fld>
            <a:endParaRPr lang="en-US"/>
          </a:p>
        </p:txBody>
      </p:sp>
      <p:sp>
        <p:nvSpPr>
          <p:cNvPr id="4" name="Slide Image Placeholder 3"/>
          <p:cNvSpPr>
            <a:spLocks noGrp="1" noRot="1" noChangeAspect="1"/>
          </p:cNvSpPr>
          <p:nvPr>
            <p:ph type="sldImg" idx="2"/>
          </p:nvPr>
        </p:nvSpPr>
        <p:spPr>
          <a:xfrm>
            <a:off x="1195388" y="692150"/>
            <a:ext cx="4616450" cy="3462338"/>
          </a:xfrm>
          <a:prstGeom prst="rect">
            <a:avLst/>
          </a:prstGeom>
          <a:noFill/>
          <a:ln w="12700">
            <a:solidFill>
              <a:prstClr val="black"/>
            </a:solidFill>
          </a:ln>
        </p:spPr>
        <p:txBody>
          <a:bodyPr vert="horz" lIns="92793" tIns="46397" rIns="92793" bIns="46397" rtlCol="0" anchor="ctr"/>
          <a:lstStyle/>
          <a:p>
            <a:pPr lvl="0"/>
            <a:endParaRPr lang="en-US" noProof="0"/>
          </a:p>
        </p:txBody>
      </p:sp>
      <p:sp>
        <p:nvSpPr>
          <p:cNvPr id="5" name="Notes Placeholder 4"/>
          <p:cNvSpPr>
            <a:spLocks noGrp="1"/>
          </p:cNvSpPr>
          <p:nvPr>
            <p:ph type="body" sz="quarter" idx="3"/>
          </p:nvPr>
        </p:nvSpPr>
        <p:spPr>
          <a:xfrm>
            <a:off x="700088" y="4386263"/>
            <a:ext cx="5607050" cy="4154487"/>
          </a:xfrm>
          <a:prstGeom prst="rect">
            <a:avLst/>
          </a:prstGeom>
        </p:spPr>
        <p:txBody>
          <a:bodyPr vert="horz" lIns="92793" tIns="46397" rIns="92793" bIns="4639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69350"/>
            <a:ext cx="3036888" cy="461963"/>
          </a:xfrm>
          <a:prstGeom prst="rect">
            <a:avLst/>
          </a:prstGeom>
        </p:spPr>
        <p:txBody>
          <a:bodyPr vert="horz" wrap="square" lIns="92793" tIns="46397" rIns="92793" bIns="46397"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968750" y="8769350"/>
            <a:ext cx="3036888" cy="461963"/>
          </a:xfrm>
          <a:prstGeom prst="rect">
            <a:avLst/>
          </a:prstGeom>
        </p:spPr>
        <p:txBody>
          <a:bodyPr vert="horz" wrap="square" lIns="92793" tIns="46397" rIns="92793" bIns="46397" numCol="1" anchor="b" anchorCtr="0" compatLnSpc="1">
            <a:prstTxWarp prst="textNoShape">
              <a:avLst/>
            </a:prstTxWarp>
          </a:bodyPr>
          <a:lstStyle>
            <a:lvl1pPr algn="r">
              <a:defRPr sz="1200">
                <a:latin typeface="Calibri" pitchFamily="34" charset="0"/>
              </a:defRPr>
            </a:lvl1pPr>
          </a:lstStyle>
          <a:p>
            <a:pPr>
              <a:defRPr/>
            </a:pPr>
            <a:fld id="{45EB5104-48C5-4B0A-AB51-7676BA4550B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23908" name="Slide Number Placeholder 3"/>
          <p:cNvSpPr>
            <a:spLocks noGrp="1"/>
          </p:cNvSpPr>
          <p:nvPr>
            <p:ph type="sldNum" sz="quarter" idx="5"/>
          </p:nvPr>
        </p:nvSpPr>
        <p:spPr bwMode="auto">
          <a:noFill/>
          <a:ln>
            <a:miter lim="800000"/>
            <a:headEnd/>
            <a:tailEnd/>
          </a:ln>
        </p:spPr>
        <p:txBody>
          <a:bodyPr/>
          <a:lstStyle/>
          <a:p>
            <a:fld id="{46C0BB5D-79BF-4AD9-8697-E2E9C12F6B54}"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p:spPr>
      </p:sp>
      <p:sp>
        <p:nvSpPr>
          <p:cNvPr id="7475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p:spPr>
      </p:sp>
      <p:sp>
        <p:nvSpPr>
          <p:cNvPr id="14848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bwMode="auto">
          <a:noFill/>
          <a:ln>
            <a:miter lim="800000"/>
            <a:headEnd/>
            <a:tailEnd/>
          </a:ln>
        </p:spPr>
        <p:txBody>
          <a:bodyPr/>
          <a:lstStyle/>
          <a:p>
            <a:fld id="{CF06C95E-A335-4A04-8EAF-C55E8ED13BA9}" type="slidenum">
              <a:rPr lang="en-US" smtClean="0"/>
              <a:pPr/>
              <a:t>15</a:t>
            </a:fld>
            <a:endParaRPr lang="en-US" smtClean="0"/>
          </a:p>
        </p:txBody>
      </p:sp>
      <p:sp>
        <p:nvSpPr>
          <p:cNvPr id="154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4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Endnote and Zotero doesn’t allow sharing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Pubget is basically a PDF search engine which allows you to locate PDF easily. Let me give you some demo.</a:t>
            </a:r>
          </a:p>
        </p:txBody>
      </p:sp>
      <p:sp>
        <p:nvSpPr>
          <p:cNvPr id="155652" name="Slide Number Placeholder 3"/>
          <p:cNvSpPr>
            <a:spLocks noGrp="1"/>
          </p:cNvSpPr>
          <p:nvPr>
            <p:ph type="sldNum" sz="quarter" idx="5"/>
          </p:nvPr>
        </p:nvSpPr>
        <p:spPr bwMode="auto">
          <a:noFill/>
          <a:ln>
            <a:miter lim="800000"/>
            <a:headEnd/>
            <a:tailEnd/>
          </a:ln>
        </p:spPr>
        <p:txBody>
          <a:bodyPr/>
          <a:lstStyle/>
          <a:p>
            <a:fld id="{60D68A35-310D-42A1-AA1D-6D812FBDB087}" type="slidenum">
              <a:rPr lang="en-US" smtClean="0"/>
              <a:pPr/>
              <a:t>16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PDFS taken from </a:t>
            </a:r>
            <a:r>
              <a:rPr lang="en-US" dirty="0" err="1" smtClean="0"/>
              <a:t>Arxiv</a:t>
            </a:r>
            <a:r>
              <a:rPr lang="en-US" dirty="0" smtClean="0"/>
              <a:t> and </a:t>
            </a:r>
            <a:r>
              <a:rPr lang="en-US" dirty="0" err="1" smtClean="0"/>
              <a:t>MedLine</a:t>
            </a:r>
            <a:r>
              <a:rPr lang="en-US" dirty="0" smtClean="0"/>
              <a:t>. Life Science Articles only. </a:t>
            </a:r>
            <a:endParaRPr lang="en-US" dirty="0"/>
          </a:p>
        </p:txBody>
      </p:sp>
      <p:sp>
        <p:nvSpPr>
          <p:cNvPr id="4" name="Slide Number Placeholder 3"/>
          <p:cNvSpPr>
            <a:spLocks noGrp="1"/>
          </p:cNvSpPr>
          <p:nvPr>
            <p:ph type="sldNum" sz="quarter" idx="10"/>
          </p:nvPr>
        </p:nvSpPr>
        <p:spPr/>
        <p:txBody>
          <a:bodyPr/>
          <a:lstStyle/>
          <a:p>
            <a:pPr>
              <a:defRPr/>
            </a:pPr>
            <a:fld id="{45EB5104-48C5-4B0A-AB51-7676BA4550BB}"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Pubget is basically a PDF search engine which allows you to locate PDF easily. Let me give you some demo.</a:t>
            </a:r>
          </a:p>
        </p:txBody>
      </p:sp>
      <p:sp>
        <p:nvSpPr>
          <p:cNvPr id="156676" name="Slide Number Placeholder 3"/>
          <p:cNvSpPr>
            <a:spLocks noGrp="1"/>
          </p:cNvSpPr>
          <p:nvPr>
            <p:ph type="sldNum" sz="quarter" idx="5"/>
          </p:nvPr>
        </p:nvSpPr>
        <p:spPr bwMode="auto">
          <a:noFill/>
          <a:ln>
            <a:miter lim="800000"/>
            <a:headEnd/>
            <a:tailEnd/>
          </a:ln>
        </p:spPr>
        <p:txBody>
          <a:bodyPr/>
          <a:lstStyle/>
          <a:p>
            <a:fld id="{ED5F6895-EF27-4A21-B70C-6C0A200D567E}" type="slidenum">
              <a:rPr lang="en-US" smtClean="0"/>
              <a:pPr/>
              <a:t>18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Upload PDFs and find metadata from </a:t>
            </a:r>
            <a:r>
              <a:rPr lang="en-US" dirty="0" err="1" smtClean="0"/>
              <a:t>pubMed</a:t>
            </a:r>
            <a:r>
              <a:rPr lang="en-US" dirty="0" smtClean="0"/>
              <a:t>. However uploading is slow</a:t>
            </a:r>
            <a:endParaRPr lang="en-US" dirty="0"/>
          </a:p>
        </p:txBody>
      </p:sp>
      <p:sp>
        <p:nvSpPr>
          <p:cNvPr id="4" name="Slide Number Placeholder 3"/>
          <p:cNvSpPr>
            <a:spLocks noGrp="1"/>
          </p:cNvSpPr>
          <p:nvPr>
            <p:ph type="sldNum" sz="quarter" idx="10"/>
          </p:nvPr>
        </p:nvSpPr>
        <p:spPr/>
        <p:txBody>
          <a:bodyPr/>
          <a:lstStyle/>
          <a:p>
            <a:pPr>
              <a:defRPr/>
            </a:pPr>
            <a:fld id="{45EB5104-48C5-4B0A-AB51-7676BA4550BB}" type="slidenum">
              <a:rPr lang="en-US" smtClean="0"/>
              <a:pPr>
                <a:defRPr/>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save your articles online but to view each item requires you</a:t>
            </a:r>
            <a:r>
              <a:rPr lang="en-US" baseline="0" dirty="0" smtClean="0"/>
              <a:t> to click on individual item that is stored on different page – no ability to drag and drop between folders</a:t>
            </a:r>
            <a:endParaRPr lang="en-US" dirty="0"/>
          </a:p>
        </p:txBody>
      </p:sp>
      <p:sp>
        <p:nvSpPr>
          <p:cNvPr id="4" name="Slide Number Placeholder 3"/>
          <p:cNvSpPr>
            <a:spLocks noGrp="1"/>
          </p:cNvSpPr>
          <p:nvPr>
            <p:ph type="sldNum" sz="quarter" idx="10"/>
          </p:nvPr>
        </p:nvSpPr>
        <p:spPr/>
        <p:txBody>
          <a:bodyPr/>
          <a:lstStyle/>
          <a:p>
            <a:pPr>
              <a:defRPr/>
            </a:pPr>
            <a:fld id="{45EB5104-48C5-4B0A-AB51-7676BA4550BB}" type="slidenum">
              <a:rPr lang="en-US" smtClean="0"/>
              <a:pPr>
                <a:defRPr/>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bwMode="auto">
          <a:noFill/>
          <a:ln>
            <a:miter lim="800000"/>
            <a:headEnd/>
            <a:tailEnd/>
          </a:ln>
        </p:spPr>
        <p:txBody>
          <a:bodyPr/>
          <a:lstStyle/>
          <a:p>
            <a:fld id="{202A8FC6-419D-4E24-96BB-9C725E3DDDBD}" type="slidenum">
              <a:rPr lang="en-US" smtClean="0"/>
              <a:pPr/>
              <a:t>2</a:t>
            </a:fld>
            <a:endParaRPr lang="en-US" smtClean="0"/>
          </a:p>
        </p:txBody>
      </p:sp>
      <p:sp>
        <p:nvSpPr>
          <p:cNvPr id="1259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charset="0"/>
              </a:rPr>
              <a:t>Patent document management can be generalised to journal articles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Tagged on is additional</a:t>
            </a:r>
            <a:r>
              <a:rPr lang="en-US" baseline="0" dirty="0" smtClean="0"/>
              <a:t> group features like share documents and include alerts to members and post discussions. No real citation tool.</a:t>
            </a:r>
            <a:endParaRPr lang="en-US" dirty="0"/>
          </a:p>
        </p:txBody>
      </p:sp>
      <p:sp>
        <p:nvSpPr>
          <p:cNvPr id="4" name="Slide Number Placeholder 3"/>
          <p:cNvSpPr>
            <a:spLocks noGrp="1"/>
          </p:cNvSpPr>
          <p:nvPr>
            <p:ph type="sldNum" sz="quarter" idx="10"/>
          </p:nvPr>
        </p:nvSpPr>
        <p:spPr/>
        <p:txBody>
          <a:bodyPr/>
          <a:lstStyle/>
          <a:p>
            <a:pPr>
              <a:defRPr/>
            </a:pPr>
            <a:fld id="{45EB5104-48C5-4B0A-AB51-7676BA4550BB}" type="slidenum">
              <a:rPr lang="en-US" smtClean="0"/>
              <a:pPr>
                <a:defRPr/>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7700" name="Slide Number Placeholder 3"/>
          <p:cNvSpPr>
            <a:spLocks noGrp="1"/>
          </p:cNvSpPr>
          <p:nvPr>
            <p:ph type="sldNum" sz="quarter" idx="5"/>
          </p:nvPr>
        </p:nvSpPr>
        <p:spPr bwMode="auto">
          <a:noFill/>
          <a:ln>
            <a:miter lim="800000"/>
            <a:headEnd/>
            <a:tailEnd/>
          </a:ln>
        </p:spPr>
        <p:txBody>
          <a:bodyPr/>
          <a:lstStyle/>
          <a:p>
            <a:fld id="{CA0E1B24-1017-42E9-82CB-8DBD6F824DA6}" type="slidenum">
              <a:rPr lang="en-US" smtClean="0"/>
              <a:pPr/>
              <a:t>27</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p:spPr>
      </p:sp>
      <p:sp>
        <p:nvSpPr>
          <p:cNvPr id="7782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p:spPr>
      </p:sp>
      <p:sp>
        <p:nvSpPr>
          <p:cNvPr id="788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noFill/>
          <a:ln>
            <a:solidFill>
              <a:srgbClr val="000000"/>
            </a:solidFill>
            <a:miter lim="800000"/>
            <a:headEnd/>
            <a:tailEnd/>
          </a:ln>
        </p:spPr>
      </p:sp>
      <p:sp>
        <p:nvSpPr>
          <p:cNvPr id="11469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TextEdit="1"/>
          </p:cNvSpPr>
          <p:nvPr>
            <p:ph type="sldImg"/>
          </p:nvPr>
        </p:nvSpPr>
        <p:spPr bwMode="auto">
          <a:noFill/>
          <a:ln>
            <a:solidFill>
              <a:srgbClr val="000000"/>
            </a:solidFill>
            <a:miter lim="800000"/>
            <a:headEnd/>
            <a:tailEnd/>
          </a:ln>
        </p:spPr>
      </p:sp>
      <p:sp>
        <p:nvSpPr>
          <p:cNvPr id="11673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C4AD0EA9-B954-4E51-871E-95851BB0A072}" type="slidenum">
              <a:rPr lang="en-US"/>
              <a:pPr/>
              <a:t>33</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80D8BC1B-34E7-4063-8DDD-994F39D2F298}" type="slidenum">
              <a:rPr lang="en-US"/>
              <a:pPr/>
              <a:t>34</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56C43F9F-4C74-4EEC-9BBC-326B6D8CE57C}" type="slidenum">
              <a:rPr lang="en-US"/>
              <a:pPr/>
              <a:t>35</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46576D00-2A26-4BA5-AFD4-9FF202737FE0}" type="slidenum">
              <a:rPr lang="en-US"/>
              <a:pPr/>
              <a:t>36</a:t>
            </a:fld>
            <a:endParaRPr 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Uniform Resource Identifier consists of a string of characters used to identify or name a resource on the Internet. Such as http</a:t>
            </a:r>
            <a:r>
              <a:rPr lang="en-US" baseline="0" dirty="0" smtClean="0"/>
              <a:t> linkage.</a:t>
            </a:r>
            <a:br>
              <a:rPr lang="en-US" baseline="0" dirty="0" smtClean="0"/>
            </a:br>
            <a:r>
              <a:rPr lang="en-US" baseline="0" dirty="0" smtClean="0"/>
              <a:t>What is meant by different publication name?</a:t>
            </a:r>
            <a:endParaRPr lang="en-SG" dirty="0" smtClean="0"/>
          </a:p>
        </p:txBody>
      </p:sp>
      <p:sp>
        <p:nvSpPr>
          <p:cNvPr id="126980" name="Slide Number Placeholder 3"/>
          <p:cNvSpPr>
            <a:spLocks noGrp="1"/>
          </p:cNvSpPr>
          <p:nvPr>
            <p:ph type="sldNum" sz="quarter" idx="5"/>
          </p:nvPr>
        </p:nvSpPr>
        <p:spPr bwMode="auto">
          <a:noFill/>
          <a:ln>
            <a:miter lim="800000"/>
            <a:headEnd/>
            <a:tailEnd/>
          </a:ln>
        </p:spPr>
        <p:txBody>
          <a:bodyPr/>
          <a:lstStyle/>
          <a:p>
            <a:fld id="{9387EFF2-9104-4293-8E34-6ED42BF30DAD}"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DD9C7188-8223-46A6-A2EA-476BBC9A38D7}" type="slidenum">
              <a:rPr lang="en-US"/>
              <a:pPr/>
              <a:t>37</a:t>
            </a:fld>
            <a:endParaRPr lang="en-US"/>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03B5073D-3DA4-49EA-9C0D-E1FCFA7CD858}" type="slidenum">
              <a:rPr lang="en-US"/>
              <a:pPr/>
              <a:t>38</a:t>
            </a:fld>
            <a:endParaRPr lang="en-US"/>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5AF60052-24CD-426F-8575-60B6259FB9B2}" type="slidenum">
              <a:rPr lang="en-US"/>
              <a:pPr/>
              <a:t>39</a:t>
            </a:fld>
            <a:endParaRPr lang="en-US"/>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A005B7C6-1664-483A-8BB5-E8860FA1F32E}" type="slidenum">
              <a:rPr lang="en-US"/>
              <a:pPr/>
              <a:t>40</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BA9ABC02-8574-4463-9154-5A2E4D79DD50}" type="slidenum">
              <a:rPr lang="en-US"/>
              <a:pPr/>
              <a:t>41</a:t>
            </a:fld>
            <a:endParaRPr lang="en-US"/>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A2D393CF-6C26-4748-B0C5-679D30C1D2E1}" type="slidenum">
              <a:rPr lang="en-US"/>
              <a:pPr/>
              <a:t>42</a:t>
            </a:fld>
            <a:endParaRPr lang="en-US"/>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DCE06179-520B-44DB-87A3-B7C51E4B70F9}" type="slidenum">
              <a:rPr lang="en-US"/>
              <a:pPr/>
              <a:t>43</a:t>
            </a:fld>
            <a:endParaRPr lang="en-US"/>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50F02008-6878-49FE-A8F9-C806BE1216E3}" type="slidenum">
              <a:rPr lang="en-US"/>
              <a:pPr/>
              <a:t>44</a:t>
            </a:fld>
            <a:endParaRPr lang="en-US"/>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B7FDB08D-3E66-4A0D-86C6-AE5BBFE75DE8}" type="slidenum">
              <a:rPr lang="en-US"/>
              <a:pPr/>
              <a:t>45</a:t>
            </a:fld>
            <a:endParaRPr lang="en-US"/>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0ED20AF3-A029-4E69-B7CA-B34F53E52EB0}" type="slidenum">
              <a:rPr lang="en-US"/>
              <a:pPr/>
              <a:t>46</a:t>
            </a:fld>
            <a:endParaRPr lang="en-US"/>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28004" name="Slide Number Placeholder 3"/>
          <p:cNvSpPr>
            <a:spLocks noGrp="1"/>
          </p:cNvSpPr>
          <p:nvPr>
            <p:ph type="sldNum" sz="quarter" idx="5"/>
          </p:nvPr>
        </p:nvSpPr>
        <p:spPr bwMode="auto">
          <a:noFill/>
          <a:ln>
            <a:miter lim="800000"/>
            <a:headEnd/>
            <a:tailEnd/>
          </a:ln>
        </p:spPr>
        <p:txBody>
          <a:bodyPr/>
          <a:lstStyle/>
          <a:p>
            <a:fld id="{C9420C35-7697-435D-BD50-814430B75FFC}"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F6C778B3-B0CF-4903-810B-72F6888E0DEE}" type="slidenum">
              <a:rPr lang="en-US"/>
              <a:pPr/>
              <a:t>47</a:t>
            </a:fld>
            <a:endParaRPr 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B35FCCCB-437A-4A66-BFB0-93800AC21B18}" type="slidenum">
              <a:rPr lang="en-US"/>
              <a:pPr/>
              <a:t>48</a:t>
            </a:fld>
            <a:endParaRPr 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25723597-8476-47A3-BD33-6C0731F4B730}" type="slidenum">
              <a:rPr lang="en-US"/>
              <a:pPr/>
              <a:t>49</a:t>
            </a:fld>
            <a:endParaRPr 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C46A8EC8-30B6-4A38-9E2C-4BF144BA5A7C}" type="slidenum">
              <a:rPr lang="en-US"/>
              <a:pPr/>
              <a:t>50</a:t>
            </a:fld>
            <a:endParaRPr lang="en-US"/>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CD36F6D8-8E7A-46EB-8FEE-78370EC1E00E}" type="slidenum">
              <a:rPr lang="en-US"/>
              <a:pPr/>
              <a:t>51</a:t>
            </a:fld>
            <a:endParaRPr lang="en-US"/>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2E413085-A1F0-48C6-86ED-11AE4997C932}" type="slidenum">
              <a:rPr lang="en-US"/>
              <a:pPr/>
              <a:t>52</a:t>
            </a:fld>
            <a:endParaRPr lang="en-US"/>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652844E4-5833-4A4F-97D0-4CD147A35FA8}" type="slidenum">
              <a:rPr lang="en-US"/>
              <a:pPr/>
              <a:t>53</a:t>
            </a:fld>
            <a:endParaRPr lang="en-US"/>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8E9C5FE4-86C3-49DB-937C-6021F326AF65}" type="slidenum">
              <a:rPr lang="en-US"/>
              <a:pPr/>
              <a:t>54</a:t>
            </a:fld>
            <a:endParaRPr lang="en-US"/>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7D1B61CF-63E4-4305-BDF1-12FF90616002}" type="slidenum">
              <a:rPr lang="en-US"/>
              <a:pPr/>
              <a:t>55</a:t>
            </a:fld>
            <a:endParaRPr lang="en-US"/>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5DD45CB2-1922-4D4F-A38B-F39A79F27511}" type="slidenum">
              <a:rPr lang="en-US"/>
              <a:pPr/>
              <a:t>56</a:t>
            </a:fld>
            <a:endParaRPr lang="en-US"/>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39DEF5BC-C7F8-4E61-9CC3-279995304AB9}" type="slidenum">
              <a:rPr lang="en-US"/>
              <a:pPr/>
              <a:t>57</a:t>
            </a:fld>
            <a:endParaRPr lang="en-US"/>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BEC38162-AC39-448C-B463-3197A94A5662}" type="slidenum">
              <a:rPr lang="en-US"/>
              <a:pPr/>
              <a:t>58</a:t>
            </a:fld>
            <a:endParaRPr 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TextEdit="1"/>
          </p:cNvSpPr>
          <p:nvPr>
            <p:ph type="sldImg"/>
          </p:nvPr>
        </p:nvSpPr>
        <p:spPr bwMode="auto">
          <a:noFill/>
          <a:ln>
            <a:solidFill>
              <a:srgbClr val="000000"/>
            </a:solidFill>
            <a:miter lim="800000"/>
            <a:headEnd/>
            <a:tailEnd/>
          </a:ln>
        </p:spPr>
      </p:sp>
      <p:sp>
        <p:nvSpPr>
          <p:cNvPr id="14541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TextEdit="1"/>
          </p:cNvSpPr>
          <p:nvPr>
            <p:ph type="sldImg"/>
          </p:nvPr>
        </p:nvSpPr>
        <p:spPr bwMode="auto">
          <a:noFill/>
          <a:ln>
            <a:solidFill>
              <a:srgbClr val="000000"/>
            </a:solidFill>
            <a:miter lim="800000"/>
            <a:headEnd/>
            <a:tailEnd/>
          </a:ln>
        </p:spPr>
      </p:sp>
      <p:sp>
        <p:nvSpPr>
          <p:cNvPr id="14745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TextEdit="1"/>
          </p:cNvSpPr>
          <p:nvPr>
            <p:ph type="sldImg"/>
          </p:nvPr>
        </p:nvSpPr>
        <p:spPr bwMode="auto">
          <a:noFill/>
          <a:ln>
            <a:solidFill>
              <a:srgbClr val="000000"/>
            </a:solidFill>
            <a:miter lim="800000"/>
            <a:headEnd/>
            <a:tailEnd/>
          </a:ln>
        </p:spPr>
      </p:sp>
      <p:sp>
        <p:nvSpPr>
          <p:cNvPr id="14950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7764" name="Slide Number Placeholder 3"/>
          <p:cNvSpPr txBox="1">
            <a:spLocks noGrp="1"/>
          </p:cNvSpPr>
          <p:nvPr/>
        </p:nvSpPr>
        <p:spPr bwMode="auto">
          <a:xfrm>
            <a:off x="3969139" y="8769653"/>
            <a:ext cx="3036464" cy="461645"/>
          </a:xfrm>
          <a:prstGeom prst="rect">
            <a:avLst/>
          </a:prstGeom>
          <a:noFill/>
          <a:ln>
            <a:miter lim="800000"/>
            <a:headEnd/>
            <a:tailEnd/>
          </a:ln>
        </p:spPr>
        <p:txBody>
          <a:bodyPr lIns="92793" tIns="46397" rIns="92793" bIns="46397" anchor="b"/>
          <a:lstStyle/>
          <a:p>
            <a:pPr algn="r">
              <a:defRPr/>
            </a:pPr>
            <a:fld id="{F8C924A5-220E-47A5-AB43-7B2C95B72F74}" type="slidenum">
              <a:rPr lang="en-US" sz="1200">
                <a:latin typeface="Calibri" pitchFamily="34" charset="0"/>
              </a:rPr>
              <a:pPr algn="r">
                <a:defRPr/>
              </a:pPr>
              <a:t>62</a:t>
            </a:fld>
            <a:endParaRPr lang="en-US" sz="1200" dirty="0">
              <a:latin typeface="Calibri"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TextEdit="1"/>
          </p:cNvSpPr>
          <p:nvPr>
            <p:ph type="sldImg"/>
          </p:nvPr>
        </p:nvSpPr>
        <p:spPr bwMode="auto">
          <a:noFill/>
          <a:ln>
            <a:solidFill>
              <a:srgbClr val="000000"/>
            </a:solidFill>
            <a:miter lim="800000"/>
            <a:headEnd/>
            <a:tailEnd/>
          </a:ln>
        </p:spPr>
      </p:sp>
      <p:sp>
        <p:nvSpPr>
          <p:cNvPr id="15360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TextEdit="1"/>
          </p:cNvSpPr>
          <p:nvPr>
            <p:ph type="sldImg"/>
          </p:nvPr>
        </p:nvSpPr>
        <p:spPr bwMode="auto">
          <a:noFill/>
          <a:ln>
            <a:solidFill>
              <a:srgbClr val="000000"/>
            </a:solidFill>
            <a:miter lim="800000"/>
            <a:headEnd/>
            <a:tailEnd/>
          </a:ln>
        </p:spPr>
      </p:sp>
      <p:sp>
        <p:nvSpPr>
          <p:cNvPr id="1556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TextEdit="1"/>
          </p:cNvSpPr>
          <p:nvPr>
            <p:ph type="sldImg"/>
          </p:nvPr>
        </p:nvSpPr>
        <p:spPr bwMode="auto">
          <a:noFill/>
          <a:ln>
            <a:solidFill>
              <a:srgbClr val="000000"/>
            </a:solidFill>
            <a:miter lim="800000"/>
            <a:headEnd/>
            <a:tailEnd/>
          </a:ln>
        </p:spPr>
      </p:sp>
      <p:sp>
        <p:nvSpPr>
          <p:cNvPr id="15769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TextEdit="1"/>
          </p:cNvSpPr>
          <p:nvPr>
            <p:ph type="sldImg"/>
          </p:nvPr>
        </p:nvSpPr>
        <p:spPr bwMode="auto">
          <a:noFill/>
          <a:ln>
            <a:solidFill>
              <a:srgbClr val="000000"/>
            </a:solidFill>
            <a:miter lim="800000"/>
            <a:headEnd/>
            <a:tailEnd/>
          </a:ln>
        </p:spPr>
      </p:sp>
      <p:sp>
        <p:nvSpPr>
          <p:cNvPr id="1587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ln>
            <a:miter lim="800000"/>
            <a:headEnd/>
            <a:tailEnd/>
          </a:ln>
        </p:spPr>
        <p:txBody>
          <a:bodyPr/>
          <a:lstStyle/>
          <a:p>
            <a:fld id="{1573732B-5A4C-49AD-BDB6-611CC16A3062}" type="slidenum">
              <a:rPr lang="en-US" smtClean="0"/>
              <a:pPr/>
              <a:t>6</a:t>
            </a:fld>
            <a:endParaRPr lang="en-US" smtClean="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a a major distinguishing factor that allows for file sharing</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bwMode="auto">
          <a:noFill/>
          <a:ln>
            <a:miter lim="800000"/>
            <a:headEnd/>
            <a:tailEnd/>
          </a:ln>
        </p:spPr>
        <p:txBody>
          <a:bodyPr/>
          <a:lstStyle/>
          <a:p>
            <a:fld id="{93C0564B-A726-4CEC-B7C2-768404647500}" type="slidenum">
              <a:rPr lang="en-US" smtClean="0"/>
              <a:pPr/>
              <a:t>67</a:t>
            </a:fld>
            <a:endParaRPr lang="en-US" smtClean="0"/>
          </a:p>
        </p:txBody>
      </p:sp>
      <p:sp>
        <p:nvSpPr>
          <p:cNvPr id="159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9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bwMode="auto">
          <a:noFill/>
          <a:ln>
            <a:miter lim="800000"/>
            <a:headEnd/>
            <a:tailEnd/>
          </a:ln>
        </p:spPr>
        <p:txBody>
          <a:bodyPr/>
          <a:lstStyle/>
          <a:p>
            <a:fld id="{4060EEE1-AD5D-442B-8AF1-F951BAF19E6F}" type="slidenum">
              <a:rPr lang="en-US" smtClean="0"/>
              <a:pPr/>
              <a:t>68</a:t>
            </a:fld>
            <a:endParaRPr lang="en-US" smtClean="0"/>
          </a:p>
        </p:txBody>
      </p:sp>
      <p:sp>
        <p:nvSpPr>
          <p:cNvPr id="160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0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bwMode="auto">
          <a:noFill/>
          <a:ln>
            <a:miter lim="800000"/>
            <a:headEnd/>
            <a:tailEnd/>
          </a:ln>
        </p:spPr>
        <p:txBody>
          <a:bodyPr/>
          <a:lstStyle/>
          <a:p>
            <a:fld id="{6545D318-B761-4234-B478-037F7D719A68}" type="slidenum">
              <a:rPr lang="en-US" smtClean="0"/>
              <a:pPr/>
              <a:t>69</a:t>
            </a:fld>
            <a:endParaRPr lang="en-US" smtClean="0"/>
          </a:p>
        </p:txBody>
      </p:sp>
      <p:sp>
        <p:nvSpPr>
          <p:cNvPr id="161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1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bwMode="auto">
          <a:noFill/>
          <a:ln>
            <a:miter lim="800000"/>
            <a:headEnd/>
            <a:tailEnd/>
          </a:ln>
        </p:spPr>
        <p:txBody>
          <a:bodyPr/>
          <a:lstStyle/>
          <a:p>
            <a:fld id="{47A1F3B8-8ED6-49B1-8C1A-17FFB7F980D0}" type="slidenum">
              <a:rPr lang="en-US" smtClean="0"/>
              <a:pPr/>
              <a:t>70</a:t>
            </a:fld>
            <a:endParaRPr lang="en-US" smtClean="0"/>
          </a:p>
        </p:txBody>
      </p:sp>
      <p:sp>
        <p:nvSpPr>
          <p:cNvPr id="162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2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bwMode="auto">
          <a:noFill/>
          <a:ln>
            <a:miter lim="800000"/>
            <a:headEnd/>
            <a:tailEnd/>
          </a:ln>
        </p:spPr>
        <p:txBody>
          <a:bodyPr/>
          <a:lstStyle/>
          <a:p>
            <a:fld id="{C87DEE9A-29B6-48F8-B637-3A5879C37FFA}" type="slidenum">
              <a:rPr lang="en-US" smtClean="0"/>
              <a:pPr/>
              <a:t>71</a:t>
            </a:fld>
            <a:endParaRPr lang="en-US" smtClean="0"/>
          </a:p>
        </p:txBody>
      </p:sp>
      <p:sp>
        <p:nvSpPr>
          <p:cNvPr id="163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TextEdit="1"/>
          </p:cNvSpPr>
          <p:nvPr>
            <p:ph type="sldImg"/>
          </p:nvPr>
        </p:nvSpPr>
        <p:spPr bwMode="auto">
          <a:noFill/>
          <a:ln>
            <a:solidFill>
              <a:srgbClr val="000000"/>
            </a:solidFill>
            <a:miter lim="800000"/>
            <a:headEnd/>
            <a:tailEnd/>
          </a:ln>
        </p:spPr>
      </p:sp>
      <p:sp>
        <p:nvSpPr>
          <p:cNvPr id="16486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TextEdit="1"/>
          </p:cNvSpPr>
          <p:nvPr>
            <p:ph type="sldImg"/>
          </p:nvPr>
        </p:nvSpPr>
        <p:spPr bwMode="auto">
          <a:noFill/>
          <a:ln>
            <a:solidFill>
              <a:srgbClr val="000000"/>
            </a:solidFill>
            <a:miter lim="800000"/>
            <a:headEnd/>
            <a:tailEnd/>
          </a:ln>
        </p:spPr>
      </p:sp>
      <p:sp>
        <p:nvSpPr>
          <p:cNvPr id="16589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when without label, people will write the minimum amount of information on it</a:t>
            </a:r>
          </a:p>
          <a:p>
            <a:endParaRPr lang="en-US" smtClean="0"/>
          </a:p>
          <a:p>
            <a:r>
              <a:rPr lang="en-US" smtClean="0"/>
              <a:t>Pdf is not labeled, small space to label which doesn’t include all metadata</a:t>
            </a:r>
          </a:p>
          <a:p>
            <a:r>
              <a:rPr lang="en-US" smtClean="0"/>
              <a:t>Not all publishers include full metadata</a:t>
            </a:r>
          </a:p>
          <a:p>
            <a:endParaRPr lang="en-US" smtClean="0"/>
          </a:p>
          <a:p>
            <a:r>
              <a:rPr lang="en-US" smtClean="0"/>
              <a:t>We want an automatic process of labelling</a:t>
            </a:r>
          </a:p>
        </p:txBody>
      </p:sp>
      <p:sp>
        <p:nvSpPr>
          <p:cNvPr id="166916" name="Slide Number Placeholder 3"/>
          <p:cNvSpPr>
            <a:spLocks noGrp="1"/>
          </p:cNvSpPr>
          <p:nvPr>
            <p:ph type="sldNum" sz="quarter" idx="5"/>
          </p:nvPr>
        </p:nvSpPr>
        <p:spPr bwMode="auto">
          <a:noFill/>
          <a:ln>
            <a:miter lim="800000"/>
            <a:headEnd/>
            <a:tailEnd/>
          </a:ln>
        </p:spPr>
        <p:txBody>
          <a:bodyPr/>
          <a:lstStyle/>
          <a:p>
            <a:fld id="{B105BA01-1F45-4947-BEF9-85A706476AE9}" type="slidenum">
              <a:rPr lang="en-US" smtClean="0"/>
              <a:pPr/>
              <a:t>74</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Usually when researchers seek for information, they look for relevant references in a consolidated database such as Pubmed, Scopus, Google Scholar. After downloading the references to a reference manager, researchers go to publishers’ website and look for full text articles. Then the PDF and bibliographic data are stored together in a reference manager for future retrieval. </a:t>
            </a:r>
          </a:p>
          <a:p>
            <a:r>
              <a:rPr lang="en-US" smtClean="0"/>
              <a:t>Now, for open access publications, researchers do not need to go through the process of grabbing PDF manually. Let me demo the reference management tool that I have developed which automates the entire process. </a:t>
            </a:r>
          </a:p>
          <a:p>
            <a:r>
              <a:rPr lang="en-US" smtClean="0"/>
              <a:t>(Show WizAdd grabbing references from Pubmed)</a:t>
            </a:r>
          </a:p>
          <a:p>
            <a:r>
              <a:rPr lang="en-US" smtClean="0"/>
              <a:t>(Show Locate PDF for references grabbed)</a:t>
            </a:r>
          </a:p>
        </p:txBody>
      </p:sp>
      <p:sp>
        <p:nvSpPr>
          <p:cNvPr id="167940" name="Slide Number Placeholder 3"/>
          <p:cNvSpPr>
            <a:spLocks noGrp="1"/>
          </p:cNvSpPr>
          <p:nvPr>
            <p:ph type="sldNum" sz="quarter" idx="5"/>
          </p:nvPr>
        </p:nvSpPr>
        <p:spPr bwMode="auto">
          <a:noFill/>
          <a:ln>
            <a:miter lim="800000"/>
            <a:headEnd/>
            <a:tailEnd/>
          </a:ln>
        </p:spPr>
        <p:txBody>
          <a:bodyPr/>
          <a:lstStyle/>
          <a:p>
            <a:fld id="{61F53BA4-F7FD-4788-B6AC-EEC81149B052}" type="slidenum">
              <a:rPr lang="en-US" smtClean="0"/>
              <a:pPr/>
              <a:t>75</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bwMode="auto">
          <a:noFill/>
          <a:ln>
            <a:miter lim="800000"/>
            <a:headEnd/>
            <a:tailEnd/>
          </a:ln>
        </p:spPr>
        <p:txBody>
          <a:bodyPr/>
          <a:lstStyle/>
          <a:p>
            <a:fld id="{AB778CD0-4971-43E4-891B-B9EFC55FC859}" type="slidenum">
              <a:rPr lang="en-US" smtClean="0"/>
              <a:pPr/>
              <a:t>76</a:t>
            </a:fld>
            <a:endParaRPr lang="en-US" smtClean="0"/>
          </a:p>
        </p:txBody>
      </p:sp>
      <p:sp>
        <p:nvSpPr>
          <p:cNvPr id="168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8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ln>
            <a:miter lim="800000"/>
            <a:headEnd/>
            <a:tailEnd/>
          </a:ln>
        </p:spPr>
        <p:txBody>
          <a:bodyPr/>
          <a:lstStyle/>
          <a:p>
            <a:fld id="{8D0250B8-00F6-405F-9F36-8052697AA07D}" type="slidenum">
              <a:rPr lang="en-US" smtClean="0"/>
              <a:pPr/>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bwMode="auto">
          <a:noFill/>
          <a:ln>
            <a:miter lim="800000"/>
            <a:headEnd/>
            <a:tailEnd/>
          </a:ln>
        </p:spPr>
        <p:txBody>
          <a:bodyPr/>
          <a:lstStyle/>
          <a:p>
            <a:fld id="{A39727CE-8477-4684-91E2-CE84E86F8EB4}" type="slidenum">
              <a:rPr lang="en-US" smtClean="0"/>
              <a:pPr/>
              <a:t>78</a:t>
            </a:fld>
            <a:endParaRPr lang="en-US" smtClean="0"/>
          </a:p>
        </p:txBody>
      </p:sp>
      <p:sp>
        <p:nvSpPr>
          <p:cNvPr id="169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998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The number of publications indexed by Medline has grown steadily over the years. </a:t>
            </a:r>
          </a:p>
          <a:p>
            <a:r>
              <a:rPr lang="en-US" smtClean="0"/>
              <a:t>The growth has been exponential in the last 10 years and as of today, there are 18 million articles indexed by Medline.</a:t>
            </a:r>
          </a:p>
          <a:p>
            <a:r>
              <a:rPr lang="en-US" smtClean="0"/>
              <a:t>As a result it is becoming increasingly difficult to manage bibliographies. </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bwMode="auto">
          <a:noFill/>
          <a:ln>
            <a:miter lim="800000"/>
            <a:headEnd/>
            <a:tailEnd/>
          </a:ln>
        </p:spPr>
        <p:txBody>
          <a:bodyPr/>
          <a:lstStyle/>
          <a:p>
            <a:fld id="{C76AD44E-E256-4E61-B6EF-EFCB8DE0C615}" type="slidenum">
              <a:rPr lang="en-US" smtClean="0"/>
              <a:pPr/>
              <a:t>79</a:t>
            </a:fld>
            <a:endParaRPr lang="en-US" smtClean="0"/>
          </a:p>
        </p:txBody>
      </p:sp>
      <p:sp>
        <p:nvSpPr>
          <p:cNvPr id="171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101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Everytime u need to look up a research article, you search for it on the internet such as the Pubmed database. You then download the PDF file from the publisher. Everytime you do this, you have wasted valuable time which you could have spent doing your research. This is the old way!</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bwMode="auto">
          <a:noFill/>
          <a:ln>
            <a:miter lim="800000"/>
            <a:headEnd/>
            <a:tailEnd/>
          </a:ln>
        </p:spPr>
        <p:txBody>
          <a:bodyPr/>
          <a:lstStyle/>
          <a:p>
            <a:fld id="{34FE661F-A256-4C41-A948-5536A96496DA}" type="slidenum">
              <a:rPr lang="en-US" smtClean="0"/>
              <a:pPr/>
              <a:t>80</a:t>
            </a:fld>
            <a:endParaRPr lang="en-US" smtClean="0"/>
          </a:p>
        </p:txBody>
      </p:sp>
      <p:sp>
        <p:nvSpPr>
          <p:cNvPr id="172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203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So the old way treats bibliographic data and the PDFs as separate entities. The new way integrates these two entities as a single object. </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bwMode="auto">
          <a:noFill/>
          <a:ln>
            <a:miter lim="800000"/>
            <a:headEnd/>
            <a:tailEnd/>
          </a:ln>
        </p:spPr>
        <p:txBody>
          <a:bodyPr/>
          <a:lstStyle/>
          <a:p>
            <a:fld id="{A76870DE-5463-4DB1-AEE6-537DB4E0153B}" type="slidenum">
              <a:rPr lang="en-US" smtClean="0"/>
              <a:pPr/>
              <a:t>82</a:t>
            </a:fld>
            <a:endParaRPr lang="en-US" smtClean="0"/>
          </a:p>
        </p:txBody>
      </p:sp>
      <p:sp>
        <p:nvSpPr>
          <p:cNvPr id="173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306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There are two ways to get started!</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bwMode="auto">
          <a:noFill/>
          <a:ln>
            <a:miter lim="800000"/>
            <a:headEnd/>
            <a:tailEnd/>
          </a:ln>
        </p:spPr>
        <p:txBody>
          <a:bodyPr/>
          <a:lstStyle/>
          <a:p>
            <a:fld id="{5742A5F6-5191-43DF-A922-299B4E9044FC}" type="slidenum">
              <a:rPr lang="en-US" smtClean="0"/>
              <a:pPr/>
              <a:t>83</a:t>
            </a:fld>
            <a:endParaRPr lang="en-US" smtClean="0"/>
          </a:p>
        </p:txBody>
      </p:sp>
      <p:sp>
        <p:nvSpPr>
          <p:cNvPr id="174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0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First, you need to register an account at www.wizfolio.com. Once your email is confirmed, you are good to go!</a:t>
            </a:r>
          </a:p>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bwMode="auto">
          <a:noFill/>
          <a:ln>
            <a:miter lim="800000"/>
            <a:headEnd/>
            <a:tailEnd/>
          </a:ln>
        </p:spPr>
        <p:txBody>
          <a:bodyPr/>
          <a:lstStyle/>
          <a:p>
            <a:fld id="{0E36978C-69F5-40D5-B04B-1C483C5C66DD}" type="slidenum">
              <a:rPr lang="en-US" smtClean="0"/>
              <a:pPr/>
              <a:t>84</a:t>
            </a:fld>
            <a:endParaRPr lang="en-US" smtClean="0"/>
          </a:p>
        </p:txBody>
      </p:sp>
      <p:sp>
        <p:nvSpPr>
          <p:cNvPr id="175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510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Once your email is confirmed, you are good to go!</a:t>
            </a:r>
          </a:p>
          <a:p>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bwMode="auto">
          <a:noFill/>
          <a:ln>
            <a:miter lim="800000"/>
            <a:headEnd/>
            <a:tailEnd/>
          </a:ln>
        </p:spPr>
        <p:txBody>
          <a:bodyPr/>
          <a:lstStyle/>
          <a:p>
            <a:fld id="{D539BF5E-A81A-4DF5-83E9-ABA3D349DFF1}" type="slidenum">
              <a:rPr lang="en-US" smtClean="0"/>
              <a:pPr/>
              <a:t>85</a:t>
            </a:fld>
            <a:endParaRPr lang="en-US" smtClean="0"/>
          </a:p>
        </p:txBody>
      </p:sp>
      <p:sp>
        <p:nvSpPr>
          <p:cNvPr id="176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613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Two,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Gracenote, Inc., formerly called CDDB (Compact Disc Data Base), is a company that maintains and licenses an Internet-accessible database containing information about the contents of audio compact discs and vinyl records. WinAmp and iTunes use their database.</a:t>
            </a:r>
          </a:p>
        </p:txBody>
      </p:sp>
      <p:sp>
        <p:nvSpPr>
          <p:cNvPr id="73732" name="Slide Number Placeholder 3"/>
          <p:cNvSpPr>
            <a:spLocks noGrp="1"/>
          </p:cNvSpPr>
          <p:nvPr>
            <p:ph type="sldNum" sz="quarter" idx="5"/>
          </p:nvPr>
        </p:nvSpPr>
        <p:spPr bwMode="auto">
          <a:noFill/>
          <a:ln>
            <a:miter lim="800000"/>
            <a:headEnd/>
            <a:tailEnd/>
          </a:ln>
        </p:spPr>
        <p:txBody>
          <a:bodyPr/>
          <a:lstStyle/>
          <a:p>
            <a:fld id="{DAA5E5A9-D672-49CF-9293-A7CABC926305}"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when without label, people will write the minimum amount of information on it</a:t>
            </a:r>
          </a:p>
          <a:p>
            <a:endParaRPr lang="en-US" dirty="0" smtClean="0"/>
          </a:p>
          <a:p>
            <a:r>
              <a:rPr lang="en-US" dirty="0" err="1" smtClean="0"/>
              <a:t>Pdf</a:t>
            </a:r>
            <a:r>
              <a:rPr lang="en-US" dirty="0" smtClean="0"/>
              <a:t> is not labeled, small space to label which doesn’t include all metadata</a:t>
            </a:r>
          </a:p>
          <a:p>
            <a:r>
              <a:rPr lang="en-US" dirty="0" smtClean="0"/>
              <a:t>Not all publishers include full metadata</a:t>
            </a:r>
          </a:p>
          <a:p>
            <a:endParaRPr lang="en-US" dirty="0" smtClean="0"/>
          </a:p>
          <a:p>
            <a:r>
              <a:rPr lang="en-US" dirty="0" smtClean="0"/>
              <a:t>We want an automatic process of </a:t>
            </a:r>
            <a:r>
              <a:rPr lang="en-US" dirty="0" err="1" smtClean="0"/>
              <a:t>labelling</a:t>
            </a:r>
            <a:endParaRPr lang="en-US" dirty="0" smtClean="0"/>
          </a:p>
        </p:txBody>
      </p:sp>
      <p:sp>
        <p:nvSpPr>
          <p:cNvPr id="134148" name="Slide Number Placeholder 3"/>
          <p:cNvSpPr>
            <a:spLocks noGrp="1"/>
          </p:cNvSpPr>
          <p:nvPr>
            <p:ph type="sldNum" sz="quarter" idx="5"/>
          </p:nvPr>
        </p:nvSpPr>
        <p:spPr bwMode="auto">
          <a:noFill/>
          <a:ln>
            <a:miter lim="800000"/>
            <a:headEnd/>
            <a:tailEnd/>
          </a:ln>
        </p:spPr>
        <p:txBody>
          <a:bodyPr/>
          <a:lstStyle/>
          <a:p>
            <a:fld id="{6DD3E95C-0361-4B58-BEC9-5C668290260D}"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lstStyle>
          <a:p>
            <a:pPr>
              <a:defRPr/>
            </a:pPr>
            <a:fld id="{6A9C11AB-1131-40D0-9D7D-4F45A9C4A6D6}" type="datetimeFigureOut">
              <a:rPr lang="en-US"/>
              <a:pPr>
                <a:defRPr/>
              </a:pPr>
              <a:t>9/10/2009</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p:txBody>
          <a:bodyPr/>
          <a:lstStyle>
            <a:lvl1pPr>
              <a:defRPr/>
            </a:lvl1pPr>
          </a:lstStyle>
          <a:p>
            <a:pPr>
              <a:defRPr/>
            </a:pPr>
            <a:fld id="{EAD09F2B-A7D3-419E-810D-977BDDF6ACD9}"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96A0A70-7D2D-40D6-8346-BE59290AEC33}" type="datetimeFigureOut">
              <a:rPr lang="en-US"/>
              <a:pPr>
                <a:defRPr/>
              </a:pPr>
              <a:t>9/10/2009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F7536AF-4361-4B84-B873-E104EA99AB5A}"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4144BF7-875C-46F2-BE28-1AC3CBD42576}" type="datetimeFigureOut">
              <a:rPr lang="en-US"/>
              <a:pPr>
                <a:defRPr/>
              </a:pPr>
              <a:t>9/10/2009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1F233B3-2155-4821-95A8-08AFCF37E26A}"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0299FA76-56E3-4230-B98F-352DD740DE30}" type="datetimeFigureOut">
              <a:rPr lang="en-US"/>
              <a:pPr>
                <a:defRPr/>
              </a:pPr>
              <a:t>9/10/2009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E4283B1-FF57-4E47-A304-7F5965E7B0C8}"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9957EEC-3ACF-4F38-8A4E-F16C140ACC73}" type="datetimeFigureOut">
              <a:rPr lang="en-US"/>
              <a:pPr>
                <a:defRPr/>
              </a:pPr>
              <a:t>9/10/2009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C156E49-7D72-4A7E-B369-1FC1F3DBFEDD}"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060CCB73-DECA-433F-89AD-D6462E09D800}" type="datetimeFigureOut">
              <a:rPr lang="en-US"/>
              <a:pPr>
                <a:defRPr/>
              </a:pPr>
              <a:t>9/10/2009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9AF75B9-3F73-4681-A087-3532FFD79835}"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8435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78435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A666DF1-6B6B-46DE-9752-ED27789B9C19}" type="datetimeFigureOut">
              <a:rPr lang="en-US"/>
              <a:pPr>
                <a:defRPr/>
              </a:pPr>
              <a:t>9/10/2009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6F8619F-F31C-4A78-92E4-8DB1EF1AD071}"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E13C3DD1-10FA-4374-8B72-C6C510BEF2A5}" type="datetimeFigureOut">
              <a:rPr lang="en-US"/>
              <a:pPr>
                <a:defRPr/>
              </a:pPr>
              <a:t>9/10/2009</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FEE07426-A6EB-4AF4-BCA9-87285350C591}"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BEA0DC75-F7C2-40AD-B239-32D06F5AECD4}" type="datetimeFigureOut">
              <a:rPr lang="en-US"/>
              <a:pPr>
                <a:defRPr/>
              </a:pPr>
              <a:t>9/10/2009</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6DB7476E-1177-44F4-B898-854E06DC6DD0}"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BD291E74-3EA5-4F10-A6E9-DC45B3CF8D84}" type="datetimeFigureOut">
              <a:rPr lang="en-US"/>
              <a:pPr>
                <a:defRPr/>
              </a:pPr>
              <a:t>9/10/2009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03DB9A11-88B3-402F-B754-1249F109A9A1}"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13B65E3B-A779-41D9-A26A-54CDF00260D9}" type="datetimeFigureOut">
              <a:rPr lang="en-US"/>
              <a:pPr>
                <a:defRPr/>
              </a:pPr>
              <a:t>9/10/2009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ACE8D6A-DF86-4514-AC60-4CD448047C69}"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604D623-9434-4C03-B9FA-285DAD137C03}" type="datetimeFigureOut">
              <a:rPr lang="en-US"/>
              <a:pPr>
                <a:defRPr/>
              </a:pPr>
              <a:t>9/10/2009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FD968C9-5CD9-4072-A372-EB288A0C3A92}"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73AC6AC7-D385-4D89-884F-1405DAA9CA94}" type="datetimeFigureOut">
              <a:rPr lang="en-US"/>
              <a:pPr>
                <a:defRPr/>
              </a:pPr>
              <a:t>9/10/2009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B22349B-6C31-4E3D-A00B-F82F77E3D7E1}"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964F6A3-3956-4878-B9A8-D4C9AFF4792D}" type="datetimeFigureOut">
              <a:rPr lang="en-US"/>
              <a:pPr>
                <a:defRPr/>
              </a:pPr>
              <a:t>9/10/2009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F243F30-9FC9-40B2-814A-414166D850D8}"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512763"/>
            <a:ext cx="1943100" cy="5843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512763"/>
            <a:ext cx="5676900" cy="5843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E4BADD9-86D9-4382-98EE-92E66E010862}" type="datetimeFigureOut">
              <a:rPr lang="en-US"/>
              <a:pPr>
                <a:defRPr/>
              </a:pPr>
              <a:t>9/10/2009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1489313-13FD-42DA-A806-1605C84BFE9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latin typeface="Corbel" pitchFamily="34" charset="0"/>
            </a:endParaRPr>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latin typeface="Corbel" pitchFamily="34" charset="0"/>
            </a:endParaRPr>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latin typeface="Corbel" pitchFamily="34" charset="0"/>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latin typeface="Corbel" pitchFamily="34" charset="0"/>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latin typeface="Corbel" pitchFamily="34" charset="0"/>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latin typeface="Corbel" pitchFamily="34" charset="0"/>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latin typeface="Corbel" pitchFamily="34" charset="0"/>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latin typeface="Corbel" pitchFamily="34" charset="0"/>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latin typeface="Corbel" pitchFamily="34" charset="0"/>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latin typeface="Corbel" pitchFamily="34" charset="0"/>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latin typeface="Corbel" pitchFamily="34" charset="0"/>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latin typeface="Corbel" pitchFamily="34" charset="0"/>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latin typeface="Corbel" pitchFamily="34" charset="0"/>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latin typeface="Corbel" pitchFamily="34" charset="0"/>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latin typeface="Corbel" pitchFamily="34" charset="0"/>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lstStyle>
          <a:p>
            <a:pPr>
              <a:defRPr/>
            </a:pPr>
            <a:fld id="{C2A8A3F3-206A-4BD7-8259-8EBD00BD6215}" type="datetimeFigureOut">
              <a:rPr lang="en-US"/>
              <a:pPr>
                <a:defRPr/>
              </a:pPr>
              <a:t>9/10/2009</a:t>
            </a:fld>
            <a:endParaRPr lang="en-US"/>
          </a:p>
        </p:txBody>
      </p:sp>
      <p:sp>
        <p:nvSpPr>
          <p:cNvPr id="26" name="Footer Placeholder 4"/>
          <p:cNvSpPr>
            <a:spLocks noGrp="1"/>
          </p:cNvSpPr>
          <p:nvPr>
            <p:ph type="ftr" sz="quarter" idx="11"/>
          </p:nvPr>
        </p:nvSpPr>
        <p:spPr/>
        <p:txBody>
          <a:bodyPr/>
          <a:lstStyle>
            <a:lvl1pPr>
              <a:defRPr/>
            </a:lvl1pPr>
          </a:lstStyle>
          <a:p>
            <a:pPr>
              <a:defRPr/>
            </a:pPr>
            <a:endParaRPr lang="en-US"/>
          </a:p>
        </p:txBody>
      </p:sp>
      <p:sp>
        <p:nvSpPr>
          <p:cNvPr id="27" name="Slide Number Placeholder 5"/>
          <p:cNvSpPr>
            <a:spLocks noGrp="1"/>
          </p:cNvSpPr>
          <p:nvPr>
            <p:ph type="sldNum" sz="quarter" idx="12"/>
          </p:nvPr>
        </p:nvSpPr>
        <p:spPr/>
        <p:txBody>
          <a:bodyPr/>
          <a:lstStyle>
            <a:lvl1pPr>
              <a:defRPr/>
            </a:lvl1pPr>
          </a:lstStyle>
          <a:p>
            <a:pPr>
              <a:defRPr/>
            </a:pPr>
            <a:fld id="{39E80BAB-D2F1-4E30-9918-AC7006DF0C91}"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0395623F-CCB3-4816-A117-1E8964069B44}" type="datetimeFigureOut">
              <a:rPr lang="en-US"/>
              <a:pPr>
                <a:defRPr/>
              </a:pPr>
              <a:t>9/10/2009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A2223C12-015B-4140-BF4E-11C20933E5BE}"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lstStyle>
          <a:p>
            <a:pPr>
              <a:defRPr/>
            </a:pPr>
            <a:fld id="{735F8B4B-16E6-49BA-8B2D-61B45C010B5C}" type="datetimeFigureOut">
              <a:rPr lang="en-US"/>
              <a:pPr>
                <a:defRPr/>
              </a:pPr>
              <a:t>9/10/2009</a:t>
            </a:fld>
            <a:endParaRPr lang="en-US"/>
          </a:p>
        </p:txBody>
      </p:sp>
      <p:sp>
        <p:nvSpPr>
          <p:cNvPr id="18" name="Footer Placeholder 7"/>
          <p:cNvSpPr>
            <a:spLocks noGrp="1"/>
          </p:cNvSpPr>
          <p:nvPr>
            <p:ph type="ftr" sz="quarter" idx="11"/>
          </p:nvPr>
        </p:nvSpPr>
        <p:spPr/>
        <p:txBody>
          <a:bodyPr/>
          <a:lstStyle>
            <a:lvl1pPr>
              <a:defRPr/>
            </a:lvl1pPr>
          </a:lstStyle>
          <a:p>
            <a:pPr>
              <a:defRPr/>
            </a:pPr>
            <a:endParaRPr lang="en-US"/>
          </a:p>
        </p:txBody>
      </p:sp>
      <p:sp>
        <p:nvSpPr>
          <p:cNvPr id="19" name="Slide Number Placeholder 8"/>
          <p:cNvSpPr>
            <a:spLocks noGrp="1"/>
          </p:cNvSpPr>
          <p:nvPr>
            <p:ph type="sldNum" sz="quarter" idx="12"/>
          </p:nvPr>
        </p:nvSpPr>
        <p:spPr/>
        <p:txBody>
          <a:bodyPr/>
          <a:lstStyle>
            <a:lvl1pPr>
              <a:defRPr/>
            </a:lvl1pPr>
          </a:lstStyle>
          <a:p>
            <a:pPr>
              <a:defRPr/>
            </a:pPr>
            <a:fld id="{6220B5C4-E892-4BFD-A939-198A2A425557}"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559EBACF-A831-4F8D-853F-46399B7C0D6B}" type="datetimeFigureOut">
              <a:rPr lang="en-US"/>
              <a:pPr>
                <a:defRPr/>
              </a:pPr>
              <a:t>9/10/2009</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26F5C658-2806-46AB-9953-67EAE7FF3B31}"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5DF9ACC-5168-465C-90BD-EA3629AC5030}" type="datetimeFigureOut">
              <a:rPr lang="en-US"/>
              <a:pPr>
                <a:defRPr/>
              </a:pPr>
              <a:t>9/10/2009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18AF985A-D863-42F6-90E4-33A58A6AD7A1}"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A2A4646-36F9-4A77-B599-28E47BE5EEE4}" type="datetimeFigureOut">
              <a:rPr lang="en-US"/>
              <a:pPr>
                <a:defRPr/>
              </a:pPr>
              <a:t>9/10/2009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7B29171-2FA8-4451-8339-471BC4A39011}"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01707"/>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00731"/>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01707"/>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00731"/>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01706"/>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00731"/>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lstStyle>
          <a:p>
            <a:pPr>
              <a:defRPr/>
            </a:pPr>
            <a:fld id="{32E2669A-18DD-4E69-A7F5-BED3FD458040}" type="datetimeFigureOut">
              <a:rPr lang="en-US"/>
              <a:pPr>
                <a:defRPr/>
              </a:pPr>
              <a:t>9/10/2009</a:t>
            </a:fld>
            <a:endParaRPr lang="en-US"/>
          </a:p>
        </p:txBody>
      </p:sp>
      <p:sp>
        <p:nvSpPr>
          <p:cNvPr id="20" name="Footer Placeholder 5"/>
          <p:cNvSpPr>
            <a:spLocks noGrp="1"/>
          </p:cNvSpPr>
          <p:nvPr>
            <p:ph type="ftr" sz="quarter" idx="11"/>
          </p:nvPr>
        </p:nvSpPr>
        <p:spPr>
          <a:xfrm>
            <a:off x="914400" y="55563"/>
            <a:ext cx="5562600" cy="365125"/>
          </a:xfrm>
        </p:spPr>
        <p:txBody>
          <a:bodyPr/>
          <a:lstStyle>
            <a:lvl1pPr>
              <a:defRPr/>
            </a:lvl1pPr>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lstStyle>
          <a:p>
            <a:pPr>
              <a:defRPr/>
            </a:pPr>
            <a:fld id="{3E20B8F4-AA51-4874-BAC5-DB4474B7388E}"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wrap="square" lIns="91440" tIns="45720" rIns="91440" bIns="45720" numCol="1" anchor="b" anchorCtr="0" compatLnSpc="1">
            <a:prstTxWarp prst="textNoShape">
              <a:avLst/>
            </a:prstTxWarp>
          </a:bodyPr>
          <a:lstStyle>
            <a:lvl1pPr>
              <a:defRPr sz="1100">
                <a:solidFill>
                  <a:schemeClr val="tx2"/>
                </a:solidFill>
                <a:latin typeface="Corbel" pitchFamily="34" charset="0"/>
              </a:defRPr>
            </a:lvl1pPr>
          </a:lstStyle>
          <a:p>
            <a:pPr>
              <a:defRPr/>
            </a:pPr>
            <a:fld id="{EF293426-9B28-4F88-9EE2-BB5B4830F4B5}" type="datetimeFigureOut">
              <a:rPr lang="en-US"/>
              <a:pPr>
                <a:defRPr/>
              </a:pPr>
              <a:t>9/10/2009</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wrap="square" lIns="91440" tIns="45720" rIns="91440" bIns="45720" numCol="1" anchor="b" anchorCtr="0" compatLnSpc="1">
            <a:prstTxWarp prst="textNoShape">
              <a:avLst/>
            </a:prstTxWarp>
          </a:bodyPr>
          <a:lstStyle>
            <a:lvl1pPr algn="r">
              <a:defRPr sz="1100">
                <a:solidFill>
                  <a:schemeClr val="tx2"/>
                </a:solidFill>
                <a:latin typeface="Corbel" pitchFamily="34" charset="0"/>
              </a:defRPr>
            </a:lvl1pPr>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wrap="square" lIns="91440" tIns="45720" rIns="91440" bIns="45720" numCol="1" anchor="b" anchorCtr="0" compatLnSpc="1">
            <a:prstTxWarp prst="textNoShape">
              <a:avLst/>
            </a:prstTxWarp>
          </a:bodyPr>
          <a:lstStyle>
            <a:lvl1pPr>
              <a:defRPr sz="1200">
                <a:solidFill>
                  <a:schemeClr val="tx2"/>
                </a:solidFill>
                <a:latin typeface="Corbel" pitchFamily="34" charset="0"/>
              </a:defRPr>
            </a:lvl1pPr>
          </a:lstStyle>
          <a:p>
            <a:pPr>
              <a:defRPr/>
            </a:pPr>
            <a:fld id="{1CE5511A-0B8E-4C65-B946-13F1A9AED23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5540" r:id="rId1"/>
    <p:sldLayoutId id="2147485541" r:id="rId2"/>
    <p:sldLayoutId id="2147485542" r:id="rId3"/>
    <p:sldLayoutId id="2147485543" r:id="rId4"/>
    <p:sldLayoutId id="2147485544" r:id="rId5"/>
    <p:sldLayoutId id="2147485545" r:id="rId6"/>
    <p:sldLayoutId id="2147485546" r:id="rId7"/>
    <p:sldLayoutId id="2147485547" r:id="rId8"/>
    <p:sldLayoutId id="2147485548" r:id="rId9"/>
    <p:sldLayoutId id="2147485549" r:id="rId10"/>
    <p:sldLayoutId id="2147485550" r:id="rId11"/>
  </p:sldLayoutIdLst>
  <p:transition/>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64999">
              <a:srgbClr val="000000"/>
            </a:gs>
            <a:gs pos="100000">
              <a:srgbClr val="5A77A9"/>
            </a:gs>
          </a:gsLst>
          <a:lin ang="5400000"/>
        </a:gradFill>
        <a:effectLst/>
      </p:bgPr>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2059" name="Title Placeholder 21"/>
          <p:cNvSpPr>
            <a:spLocks noGrp="1"/>
          </p:cNvSpPr>
          <p:nvPr>
            <p:ph type="title"/>
          </p:nvPr>
        </p:nvSpPr>
        <p:spPr bwMode="auto">
          <a:xfrm>
            <a:off x="914400" y="512763"/>
            <a:ext cx="77724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60"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wrap="square" lIns="91440" tIns="45720" rIns="91440" bIns="45720" numCol="1" anchor="b" anchorCtr="0" compatLnSpc="1">
            <a:prstTxWarp prst="textNoShape">
              <a:avLst/>
            </a:prstTxWarp>
          </a:bodyPr>
          <a:lstStyle>
            <a:lvl1pPr>
              <a:defRPr sz="1100">
                <a:solidFill>
                  <a:schemeClr val="tx2"/>
                </a:solidFill>
                <a:latin typeface="Corbel" pitchFamily="34" charset="0"/>
              </a:defRPr>
            </a:lvl1pPr>
          </a:lstStyle>
          <a:p>
            <a:pPr>
              <a:defRPr/>
            </a:pPr>
            <a:fld id="{768C0B52-9362-44ED-97EC-4B4B50648CDD}" type="datetimeFigureOut">
              <a:rPr lang="en-US"/>
              <a:pPr>
                <a:defRPr/>
              </a:pPr>
              <a:t>9/10/2009</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wrap="square" lIns="91440" tIns="45720" rIns="91440" bIns="45720" numCol="1" anchor="b" anchorCtr="0" compatLnSpc="1">
            <a:prstTxWarp prst="textNoShape">
              <a:avLst/>
            </a:prstTxWarp>
          </a:bodyPr>
          <a:lstStyle>
            <a:lvl1pPr algn="r">
              <a:defRPr sz="1100">
                <a:solidFill>
                  <a:schemeClr val="tx2"/>
                </a:solidFill>
                <a:latin typeface="Corbel" pitchFamily="34" charset="0"/>
              </a:defRPr>
            </a:lvl1pPr>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wrap="square" lIns="91440" tIns="45720" rIns="91440" bIns="45720" numCol="1" anchor="b" anchorCtr="0" compatLnSpc="1">
            <a:prstTxWarp prst="textNoShape">
              <a:avLst/>
            </a:prstTxWarp>
          </a:bodyPr>
          <a:lstStyle>
            <a:lvl1pPr>
              <a:defRPr sz="1200">
                <a:solidFill>
                  <a:schemeClr val="tx2"/>
                </a:solidFill>
                <a:latin typeface="Corbel" pitchFamily="34" charset="0"/>
              </a:defRPr>
            </a:lvl1pPr>
          </a:lstStyle>
          <a:p>
            <a:pPr>
              <a:defRPr/>
            </a:pPr>
            <a:fld id="{AD717ACF-B5AE-4FDE-A49D-3A2ACE75095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551" r:id="rId1"/>
    <p:sldLayoutId id="2147485552" r:id="rId2"/>
    <p:sldLayoutId id="2147485553" r:id="rId3"/>
    <p:sldLayoutId id="2147485554" r:id="rId4"/>
    <p:sldLayoutId id="2147485555" r:id="rId5"/>
    <p:sldLayoutId id="2147485556" r:id="rId6"/>
    <p:sldLayoutId id="2147485557" r:id="rId7"/>
    <p:sldLayoutId id="2147485558" r:id="rId8"/>
    <p:sldLayoutId id="2147485559" r:id="rId9"/>
    <p:sldLayoutId id="2147485560" r:id="rId10"/>
    <p:sldLayoutId id="2147485561" r:id="rId11"/>
  </p:sldLayoutIdLst>
  <p:transition/>
  <p:txStyles>
    <p:titleStyle>
      <a:lvl1pPr algn="l" rtl="0" eaLnBrk="0" fontAlgn="base" hangingPunct="0">
        <a:spcBef>
          <a:spcPct val="0"/>
        </a:spcBef>
        <a:spcAft>
          <a:spcPct val="0"/>
        </a:spcAft>
        <a:defRPr sz="40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a:solidFill>
            <a:schemeClr val="tx1"/>
          </a:solidFill>
          <a:latin typeface="+mn-lt"/>
        </a:defRPr>
      </a:lvl2pPr>
      <a:lvl3pPr marL="995363" indent="-228600" algn="l" rtl="0" eaLnBrk="0" fontAlgn="base" hangingPunct="0">
        <a:spcBef>
          <a:spcPct val="20000"/>
        </a:spcBef>
        <a:spcAft>
          <a:spcPct val="0"/>
        </a:spcAft>
        <a:buClr>
          <a:schemeClr val="accent2"/>
        </a:buClr>
        <a:buFont typeface="Wingdings 2" pitchFamily="18" charset="2"/>
        <a:buChar char=""/>
        <a:defRPr sz="2400">
          <a:solidFill>
            <a:schemeClr val="tx1"/>
          </a:solidFill>
          <a:latin typeface="+mn-lt"/>
        </a:defRPr>
      </a:lvl3pPr>
      <a:lvl4pPr marL="1260475" indent="-228600" algn="l" rtl="0" eaLnBrk="0" fontAlgn="base" hangingPunct="0">
        <a:spcBef>
          <a:spcPct val="20000"/>
        </a:spcBef>
        <a:spcAft>
          <a:spcPct val="0"/>
        </a:spcAft>
        <a:buClr>
          <a:srgbClr val="FEB80A"/>
        </a:buClr>
        <a:buFont typeface="Wingdings 3" pitchFamily="18" charset="2"/>
        <a:buChar char=""/>
        <a:defRPr sz="2200">
          <a:solidFill>
            <a:schemeClr val="tx1"/>
          </a:solidFill>
          <a:latin typeface="+mn-lt"/>
        </a:defRPr>
      </a:lvl4pPr>
      <a:lvl5pPr marL="1481138" indent="-209550" algn="l" rtl="0" eaLnBrk="0" fontAlgn="base" hangingPunct="0">
        <a:spcBef>
          <a:spcPct val="20000"/>
        </a:spcBef>
        <a:spcAft>
          <a:spcPct val="0"/>
        </a:spcAft>
        <a:buClr>
          <a:srgbClr val="FEB80A"/>
        </a:buClr>
        <a:buFont typeface="Wingdings 2" pitchFamily="18" charset="2"/>
        <a:buChar char=""/>
        <a:defRPr sz="2000">
          <a:solidFill>
            <a:schemeClr val="tx1"/>
          </a:solidFill>
          <a:latin typeface="+mn-lt"/>
        </a:defRPr>
      </a:lvl5pPr>
      <a:lvl6pPr marL="1938338" indent="-209550" algn="l" rtl="0" fontAlgn="base">
        <a:spcBef>
          <a:spcPct val="20000"/>
        </a:spcBef>
        <a:spcAft>
          <a:spcPct val="0"/>
        </a:spcAft>
        <a:buClr>
          <a:srgbClr val="FEB80A"/>
        </a:buClr>
        <a:buFont typeface="Wingdings 2" pitchFamily="18" charset="2"/>
        <a:buChar char=""/>
        <a:defRPr sz="2000">
          <a:solidFill>
            <a:schemeClr val="tx1"/>
          </a:solidFill>
          <a:latin typeface="+mn-lt"/>
        </a:defRPr>
      </a:lvl6pPr>
      <a:lvl7pPr marL="2395538" indent="-209550" algn="l" rtl="0" fontAlgn="base">
        <a:spcBef>
          <a:spcPct val="20000"/>
        </a:spcBef>
        <a:spcAft>
          <a:spcPct val="0"/>
        </a:spcAft>
        <a:buClr>
          <a:srgbClr val="FEB80A"/>
        </a:buClr>
        <a:buFont typeface="Wingdings 2" pitchFamily="18" charset="2"/>
        <a:buChar char=""/>
        <a:defRPr sz="2000">
          <a:solidFill>
            <a:schemeClr val="tx1"/>
          </a:solidFill>
          <a:latin typeface="+mn-lt"/>
        </a:defRPr>
      </a:lvl7pPr>
      <a:lvl8pPr marL="2852738" indent="-209550" algn="l" rtl="0" fontAlgn="base">
        <a:spcBef>
          <a:spcPct val="20000"/>
        </a:spcBef>
        <a:spcAft>
          <a:spcPct val="0"/>
        </a:spcAft>
        <a:buClr>
          <a:srgbClr val="FEB80A"/>
        </a:buClr>
        <a:buFont typeface="Wingdings 2" pitchFamily="18" charset="2"/>
        <a:buChar char=""/>
        <a:defRPr sz="2000">
          <a:solidFill>
            <a:schemeClr val="tx1"/>
          </a:solidFill>
          <a:latin typeface="+mn-lt"/>
        </a:defRPr>
      </a:lvl8pPr>
      <a:lvl9pPr marL="3309938" indent="-209550" algn="l" rtl="0" fontAlgn="base">
        <a:spcBef>
          <a:spcPct val="20000"/>
        </a:spcBef>
        <a:spcAft>
          <a:spcPct val="0"/>
        </a:spcAft>
        <a:buClr>
          <a:srgbClr val="FEB80A"/>
        </a:buClr>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1.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8.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48.png"/><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48.png"/></Relationships>
</file>

<file path=ppt/slides/_rels/slide5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6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62.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1.png"/><Relationship Id="rId7" Type="http://schemas.openxmlformats.org/officeDocument/2006/relationships/image" Target="../media/image84.pn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83.png"/><Relationship Id="rId4" Type="http://schemas.openxmlformats.org/officeDocument/2006/relationships/image" Target="../media/image82.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9.png"/><Relationship Id="rId4" Type="http://schemas.openxmlformats.org/officeDocument/2006/relationships/image" Target="../media/image86.png"/></Relationships>
</file>

<file path=ppt/slides/_rels/slide6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6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2.png"/></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2.png"/></Relationships>
</file>

<file path=ppt/slides/_rels/slide7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9.png"/><Relationship Id="rId4" Type="http://schemas.openxmlformats.org/officeDocument/2006/relationships/image" Target="../media/image18.png"/></Relationships>
</file>

<file path=ppt/slides/_rels/slide73.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images.google.com/imgres?imgurl=http://www.doubletakeart.com/images/00594-5821_large.gif&amp;imgrefurl=http://housewife.splinder.com/archive/2005-04&amp;h=556&amp;w=360&amp;sz=52&amp;hl=en&amp;start=42&amp;um=1&amp;tbnid=GYfR20G8Pj-23M:&amp;tbnh=133&amp;tbnw=86&amp;prev=/images?q=food+tin+can+gif&amp;start=40&amp;ndsp=20&amp;um=1&amp;hl=en&amp;rls=com.microsoft:*:IE-SearchBox&amp;sa=N" TargetMode="External"/><Relationship Id="rId7" Type="http://schemas.openxmlformats.org/officeDocument/2006/relationships/image" Target="../media/image10.png"/><Relationship Id="rId2" Type="http://schemas.openxmlformats.org/officeDocument/2006/relationships/notesSlide" Target="../notesSlides/notesSlide67.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hyperlink" Target="http://images.google.com/imgres?imgurl=http://carol.gimp.org/gimp2/artsy-fartsy/tincan/tincan.png&amp;imgrefurl=http://carol.gimp.org/gimp2/artsy-fartsy/tincan/&amp;h=256&amp;w=256&amp;sz=30&amp;hl=en&amp;start=8&amp;um=1&amp;tbnid=tKI5GAfsCgOBVM:&amp;tbnh=111&amp;tbnw=111&amp;prev=/images?q=tin+can&amp;um=1&amp;hl=en&amp;rls=com.microsoft:*:IE-SearchBox&amp;sa=N" TargetMode="External"/><Relationship Id="rId4" Type="http://schemas.openxmlformats.org/officeDocument/2006/relationships/image" Target="../media/image14.jpeg"/></Relationships>
</file>

<file path=ppt/slides/_rels/slide7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69.xml"/><Relationship Id="rId1" Type="http://schemas.openxmlformats.org/officeDocument/2006/relationships/slideLayout" Target="../slideLayouts/slideLayout4.xml"/><Relationship Id="rId6" Type="http://schemas.openxmlformats.org/officeDocument/2006/relationships/image" Target="../media/image87.png"/><Relationship Id="rId5" Type="http://schemas.openxmlformats.org/officeDocument/2006/relationships/image" Target="../media/image16.png"/><Relationship Id="rId4" Type="http://schemas.openxmlformats.org/officeDocument/2006/relationships/image" Target="../media/image90.png"/></Relationships>
</file>

<file path=ppt/slides/_rels/slide7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71.xml"/><Relationship Id="rId1" Type="http://schemas.openxmlformats.org/officeDocument/2006/relationships/slideLayout" Target="../slideLayouts/slideLayout7.xml"/><Relationship Id="rId5" Type="http://schemas.openxmlformats.org/officeDocument/2006/relationships/image" Target="../media/image94.png"/><Relationship Id="rId4" Type="http://schemas.openxmlformats.org/officeDocument/2006/relationships/image" Target="../media/image9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8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images.google.com/imgres?imgurl=http://www.doubletakeart.com/images/00594-5821_large.gif&amp;imgrefurl=http://housewife.splinder.com/archive/2005-04&amp;h=556&amp;w=360&amp;sz=52&amp;hl=en&amp;start=42&amp;um=1&amp;tbnid=GYfR20G8Pj-23M:&amp;tbnh=133&amp;tbnw=86&amp;prev=/images?q=food+tin+can+gif&amp;start=40&amp;ndsp=20&amp;um=1&amp;hl=en&amp;rls=com.microsoft:*:IE-SearchBox&amp;sa=N" TargetMode="External"/><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hyperlink" Target="http://images.google.com/imgres?imgurl=http://carol.gimp.org/gimp2/artsy-fartsy/tincan/tincan.png&amp;imgrefurl=http://carol.gimp.org/gimp2/artsy-fartsy/tincan/&amp;h=256&amp;w=256&amp;sz=30&amp;hl=en&amp;start=8&amp;um=1&amp;tbnid=tKI5GAfsCgOBVM:&amp;tbnh=111&amp;tbnw=111&amp;prev=/images?q=tin+can&amp;um=1&amp;hl=en&amp;rls=com.microsoft:*:IE-SearchBox&amp;sa=N" TargetMode="Externa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981200"/>
            <a:ext cx="7772400" cy="1066800"/>
          </a:xfrm>
        </p:spPr>
        <p:txBody>
          <a:bodyPr>
            <a:normAutofit/>
          </a:bodyPr>
          <a:lstStyle/>
          <a:p>
            <a:pPr marR="9144" eaLnBrk="1" fontAlgn="auto" hangingPunct="1">
              <a:spcBef>
                <a:spcPct val="0"/>
              </a:spcBef>
              <a:spcAft>
                <a:spcPts val="0"/>
              </a:spcAft>
              <a:buFont typeface="Wingdings"/>
              <a:buNone/>
              <a:defRPr/>
            </a:pPr>
            <a:r>
              <a:rPr lang="en-US" sz="2800" b="1" cap="all" dirty="0" smtClean="0">
                <a:solidFill>
                  <a:schemeClr val="tx2">
                    <a:satMod val="200000"/>
                  </a:schemeClr>
                </a:solidFill>
                <a:effectLst>
                  <a:reflection blurRad="12700" stA="34000" endA="740" endPos="53000" dir="5400000" sy="-100000" algn="bl" rotWithShape="0"/>
                </a:effectLst>
                <a:latin typeface="Constantia" pitchFamily="18" charset="0"/>
                <a:ea typeface="+mj-ea"/>
                <a:cs typeface="+mj-cs"/>
              </a:rPr>
              <a:t>New Paradigm  in</a:t>
            </a:r>
          </a:p>
          <a:p>
            <a:pPr marR="9144" eaLnBrk="1" fontAlgn="auto" hangingPunct="1">
              <a:spcBef>
                <a:spcPct val="0"/>
              </a:spcBef>
              <a:spcAft>
                <a:spcPts val="0"/>
              </a:spcAft>
              <a:buFont typeface="Wingdings"/>
              <a:buNone/>
              <a:defRPr/>
            </a:pPr>
            <a:r>
              <a:rPr lang="en-US" sz="2800" b="1" cap="all" dirty="0" smtClean="0">
                <a:solidFill>
                  <a:schemeClr val="tx2">
                    <a:satMod val="200000"/>
                  </a:schemeClr>
                </a:solidFill>
                <a:effectLst>
                  <a:reflection blurRad="12700" stA="34000" endA="740" endPos="53000" dir="5400000" sy="-100000" algn="bl" rotWithShape="0"/>
                </a:effectLst>
                <a:latin typeface="Constantia" pitchFamily="18" charset="0"/>
                <a:ea typeface="+mj-ea"/>
                <a:cs typeface="+mj-cs"/>
              </a:rPr>
              <a:t>Journal Reference Management</a:t>
            </a:r>
            <a:endParaRPr lang="en-US" sz="2800" b="1" cap="all" dirty="0">
              <a:solidFill>
                <a:schemeClr val="tx2">
                  <a:satMod val="200000"/>
                </a:schemeClr>
              </a:solidFill>
              <a:effectLst>
                <a:reflection blurRad="12700" stA="34000" endA="740" endPos="53000" dir="5400000" sy="-100000" algn="bl" rotWithShape="0"/>
              </a:effectLst>
              <a:latin typeface="Constantia" pitchFamily="18" charset="0"/>
              <a:ea typeface="+mj-ea"/>
              <a:cs typeface="+mj-cs"/>
            </a:endParaRPr>
          </a:p>
        </p:txBody>
      </p:sp>
      <p:sp>
        <p:nvSpPr>
          <p:cNvPr id="25603" name="TextBox 5"/>
          <p:cNvSpPr txBox="1">
            <a:spLocks noChangeArrowheads="1"/>
          </p:cNvSpPr>
          <p:nvPr/>
        </p:nvSpPr>
        <p:spPr bwMode="auto">
          <a:xfrm>
            <a:off x="6172200" y="4038600"/>
            <a:ext cx="2209800" cy="708025"/>
          </a:xfrm>
          <a:prstGeom prst="rect">
            <a:avLst/>
          </a:prstGeom>
          <a:noFill/>
          <a:ln w="9525">
            <a:noFill/>
            <a:miter lim="800000"/>
            <a:headEnd/>
            <a:tailEnd/>
          </a:ln>
        </p:spPr>
        <p:txBody>
          <a:bodyPr>
            <a:spAutoFit/>
          </a:bodyPr>
          <a:lstStyle/>
          <a:p>
            <a:r>
              <a:rPr lang="en-US" sz="2000" dirty="0">
                <a:solidFill>
                  <a:schemeClr val="accent1"/>
                </a:solidFill>
                <a:cs typeface="Arial" charset="0"/>
              </a:rPr>
              <a:t>Casey Chan MD</a:t>
            </a:r>
          </a:p>
          <a:p>
            <a:r>
              <a:rPr lang="en-US" sz="2000" smtClean="0">
                <a:solidFill>
                  <a:schemeClr val="accent1"/>
                </a:solidFill>
                <a:cs typeface="Arial" charset="0"/>
              </a:rPr>
              <a:t>Victor Lin</a:t>
            </a:r>
            <a:endParaRPr lang="en-US" sz="2000" dirty="0">
              <a:solidFill>
                <a:schemeClr val="accent1"/>
              </a:solidFill>
              <a:cs typeface="Arial" charset="0"/>
            </a:endParaRPr>
          </a:p>
        </p:txBody>
      </p:sp>
      <p:sp>
        <p:nvSpPr>
          <p:cNvPr id="25604" name="TextBox 5"/>
          <p:cNvSpPr txBox="1">
            <a:spLocks noChangeArrowheads="1"/>
          </p:cNvSpPr>
          <p:nvPr/>
        </p:nvSpPr>
        <p:spPr bwMode="auto">
          <a:xfrm>
            <a:off x="609600" y="3028950"/>
            <a:ext cx="7086600" cy="400050"/>
          </a:xfrm>
          <a:prstGeom prst="rect">
            <a:avLst/>
          </a:prstGeom>
          <a:noFill/>
          <a:ln w="9525">
            <a:noFill/>
            <a:miter lim="800000"/>
            <a:headEnd/>
            <a:tailEnd/>
          </a:ln>
        </p:spPr>
        <p:txBody>
          <a:bodyPr>
            <a:spAutoFit/>
          </a:bodyPr>
          <a:lstStyle/>
          <a:p>
            <a:r>
              <a:rPr lang="en-US" sz="2000"/>
              <a:t>Enhancing Research Efficiency with Web 2.0 Technology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a:grpSpLocks/>
          </p:cNvGrpSpPr>
          <p:nvPr/>
        </p:nvGrpSpPr>
        <p:grpSpPr bwMode="auto">
          <a:xfrm>
            <a:off x="2522538" y="1344613"/>
            <a:ext cx="1812925" cy="1416050"/>
            <a:chOff x="2522537" y="1345034"/>
            <a:chExt cx="1812926" cy="1415656"/>
          </a:xfrm>
        </p:grpSpPr>
        <p:sp>
          <p:nvSpPr>
            <p:cNvPr id="36" name="Rectangle 35"/>
            <p:cNvSpPr/>
            <p:nvPr/>
          </p:nvSpPr>
          <p:spPr>
            <a:xfrm>
              <a:off x="2590799" y="1372013"/>
              <a:ext cx="1295401" cy="1388677"/>
            </a:xfrm>
            <a:prstGeom prst="rect">
              <a:avLst/>
            </a:prstGeom>
            <a:solidFill>
              <a:schemeClr val="tx1">
                <a:lumMod val="95000"/>
              </a:schemeClr>
            </a:solidFill>
            <a:ln w="63500" cmpd="sng">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3041" name="Text Box 64"/>
            <p:cNvSpPr txBox="1">
              <a:spLocks noChangeArrowheads="1"/>
            </p:cNvSpPr>
            <p:nvPr/>
          </p:nvSpPr>
          <p:spPr bwMode="auto">
            <a:xfrm>
              <a:off x="2522537" y="1345034"/>
              <a:ext cx="1744663" cy="253929"/>
            </a:xfrm>
            <a:prstGeom prst="rect">
              <a:avLst/>
            </a:prstGeom>
            <a:noFill/>
            <a:ln w="9525">
              <a:noFill/>
              <a:miter lim="800000"/>
              <a:headEnd/>
              <a:tailEnd/>
            </a:ln>
          </p:spPr>
          <p:txBody>
            <a:bodyPr>
              <a:spAutoFit/>
            </a:bodyPr>
            <a:lstStyle/>
            <a:p>
              <a:pPr>
                <a:spcBef>
                  <a:spcPct val="50000"/>
                </a:spcBef>
              </a:pPr>
              <a:r>
                <a:rPr lang="en-US" sz="1000" b="1">
                  <a:solidFill>
                    <a:schemeClr val="bg1"/>
                  </a:solidFill>
                  <a:latin typeface="Corbel" pitchFamily="34" charset="0"/>
                </a:rPr>
                <a:t>    </a:t>
              </a:r>
              <a:r>
                <a:rPr lang="en-US" sz="1000" b="1" u="sng">
                  <a:solidFill>
                    <a:schemeClr val="bg1"/>
                  </a:solidFill>
                  <a:latin typeface="Corbel" pitchFamily="34" charset="0"/>
                </a:rPr>
                <a:t>Bibliographic data</a:t>
              </a:r>
              <a:endParaRPr lang="en-US" sz="1000" b="1">
                <a:solidFill>
                  <a:schemeClr val="bg1"/>
                </a:solidFill>
                <a:latin typeface="Corbel" pitchFamily="34" charset="0"/>
              </a:endParaRPr>
            </a:p>
          </p:txBody>
        </p:sp>
        <p:sp>
          <p:nvSpPr>
            <p:cNvPr id="37" name="Text Box 64"/>
            <p:cNvSpPr txBox="1">
              <a:spLocks noChangeArrowheads="1"/>
            </p:cNvSpPr>
            <p:nvPr/>
          </p:nvSpPr>
          <p:spPr bwMode="auto">
            <a:xfrm>
              <a:off x="2590799" y="1524371"/>
              <a:ext cx="1744664" cy="253929"/>
            </a:xfrm>
            <a:prstGeom prst="rect">
              <a:avLst/>
            </a:prstGeom>
            <a:noFill/>
            <a:ln w="9525">
              <a:noFill/>
              <a:miter lim="800000"/>
              <a:headEnd/>
              <a:tailEnd/>
            </a:ln>
          </p:spPr>
          <p:txBody>
            <a:bodyPr>
              <a:spAutoFit/>
            </a:bodyPr>
            <a:lstStyle/>
            <a:p>
              <a:pPr fontAlgn="auto">
                <a:spcBef>
                  <a:spcPct val="50000"/>
                </a:spcBef>
                <a:spcAft>
                  <a:spcPts val="0"/>
                </a:spcAft>
                <a:defRPr/>
              </a:pPr>
              <a:r>
                <a:rPr lang="en-US" sz="1050" b="1" dirty="0">
                  <a:solidFill>
                    <a:schemeClr val="bg1"/>
                  </a:solidFill>
                  <a:latin typeface="+mn-lt"/>
                </a:rPr>
                <a:t>Author: Taylor, H.</a:t>
              </a:r>
            </a:p>
          </p:txBody>
        </p:sp>
        <p:sp>
          <p:nvSpPr>
            <p:cNvPr id="43043" name="Text Box 64"/>
            <p:cNvSpPr txBox="1">
              <a:spLocks noChangeArrowheads="1"/>
            </p:cNvSpPr>
            <p:nvPr/>
          </p:nvSpPr>
          <p:spPr bwMode="auto">
            <a:xfrm>
              <a:off x="2590799" y="1676729"/>
              <a:ext cx="1744664" cy="253929"/>
            </a:xfrm>
            <a:prstGeom prst="rect">
              <a:avLst/>
            </a:prstGeom>
            <a:noFill/>
            <a:ln w="9525">
              <a:noFill/>
              <a:miter lim="800000"/>
              <a:headEnd/>
              <a:tailEnd/>
            </a:ln>
          </p:spPr>
          <p:txBody>
            <a:bodyPr>
              <a:spAutoFit/>
            </a:bodyPr>
            <a:lstStyle/>
            <a:p>
              <a:pPr>
                <a:spcBef>
                  <a:spcPct val="50000"/>
                </a:spcBef>
              </a:pPr>
              <a:r>
                <a:rPr lang="en-US" sz="1000" b="1">
                  <a:solidFill>
                    <a:schemeClr val="bg1"/>
                  </a:solidFill>
                  <a:latin typeface="Corbel" pitchFamily="34" charset="0"/>
                </a:rPr>
                <a:t>Title: A review of…</a:t>
              </a:r>
            </a:p>
          </p:txBody>
        </p:sp>
      </p:grpSp>
      <p:pic>
        <p:nvPicPr>
          <p:cNvPr id="43011" name="Picture 12" descr="MCj04339440000[1]"/>
          <p:cNvPicPr>
            <a:picLocks noChangeArrowheads="1"/>
          </p:cNvPicPr>
          <p:nvPr/>
        </p:nvPicPr>
        <p:blipFill>
          <a:blip r:embed="rId2"/>
          <a:srcRect/>
          <a:stretch>
            <a:fillRect/>
          </a:stretch>
        </p:blipFill>
        <p:spPr bwMode="auto">
          <a:xfrm>
            <a:off x="2536825" y="2857500"/>
            <a:ext cx="1366838" cy="1319213"/>
          </a:xfrm>
          <a:prstGeom prst="rect">
            <a:avLst/>
          </a:prstGeom>
          <a:noFill/>
          <a:ln w="9525">
            <a:noFill/>
            <a:miter lim="800000"/>
            <a:headEnd/>
            <a:tailEnd/>
          </a:ln>
        </p:spPr>
      </p:pic>
      <p:grpSp>
        <p:nvGrpSpPr>
          <p:cNvPr id="3" name="Group 24"/>
          <p:cNvGrpSpPr>
            <a:grpSpLocks/>
          </p:cNvGrpSpPr>
          <p:nvPr/>
        </p:nvGrpSpPr>
        <p:grpSpPr bwMode="auto">
          <a:xfrm>
            <a:off x="152400" y="728663"/>
            <a:ext cx="1143000" cy="1466850"/>
            <a:chOff x="152400" y="209550"/>
            <a:chExt cx="1143000" cy="1466850"/>
          </a:xfrm>
        </p:grpSpPr>
        <p:sp>
          <p:nvSpPr>
            <p:cNvPr id="43038" name="Text Box 4"/>
            <p:cNvSpPr txBox="1">
              <a:spLocks noChangeArrowheads="1"/>
            </p:cNvSpPr>
            <p:nvPr/>
          </p:nvSpPr>
          <p:spPr bwMode="auto">
            <a:xfrm>
              <a:off x="152400" y="209550"/>
              <a:ext cx="1143000" cy="366713"/>
            </a:xfrm>
            <a:prstGeom prst="rect">
              <a:avLst/>
            </a:prstGeom>
            <a:noFill/>
            <a:ln w="9525">
              <a:noFill/>
              <a:miter lim="800000"/>
              <a:headEnd/>
              <a:tailEnd/>
            </a:ln>
          </p:spPr>
          <p:txBody>
            <a:bodyPr>
              <a:spAutoFit/>
            </a:bodyPr>
            <a:lstStyle/>
            <a:p>
              <a:pPr>
                <a:spcBef>
                  <a:spcPct val="50000"/>
                </a:spcBef>
              </a:pPr>
              <a:r>
                <a:rPr lang="en-US">
                  <a:latin typeface="Corbel" pitchFamily="34" charset="0"/>
                </a:rPr>
                <a:t>Publisher</a:t>
              </a:r>
            </a:p>
          </p:txBody>
        </p:sp>
        <p:pic>
          <p:nvPicPr>
            <p:cNvPr id="43039" name="Picture 5"/>
            <p:cNvPicPr>
              <a:picLocks noChangeAspect="1" noChangeArrowheads="1"/>
            </p:cNvPicPr>
            <p:nvPr/>
          </p:nvPicPr>
          <p:blipFill>
            <a:blip r:embed="rId3"/>
            <a:srcRect/>
            <a:stretch>
              <a:fillRect/>
            </a:stretch>
          </p:blipFill>
          <p:spPr bwMode="auto">
            <a:xfrm>
              <a:off x="304800" y="590550"/>
              <a:ext cx="814388" cy="1085850"/>
            </a:xfrm>
            <a:prstGeom prst="rect">
              <a:avLst/>
            </a:prstGeom>
            <a:noFill/>
            <a:ln w="9525">
              <a:noFill/>
              <a:miter lim="800000"/>
              <a:headEnd/>
              <a:tailEnd/>
            </a:ln>
          </p:spPr>
        </p:pic>
      </p:grpSp>
      <p:sp>
        <p:nvSpPr>
          <p:cNvPr id="8" name="Right Arrow 7"/>
          <p:cNvSpPr/>
          <p:nvPr/>
        </p:nvSpPr>
        <p:spPr>
          <a:xfrm rot="1914597">
            <a:off x="1063625" y="2428875"/>
            <a:ext cx="1601788" cy="374650"/>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1" name="Right Arrow 10"/>
          <p:cNvSpPr/>
          <p:nvPr/>
        </p:nvSpPr>
        <p:spPr>
          <a:xfrm rot="19875147">
            <a:off x="3970338" y="2170113"/>
            <a:ext cx="2003425" cy="404812"/>
          </a:xfrm>
          <a:prstGeom prst="rightArrow">
            <a:avLst>
              <a:gd name="adj1" fmla="val 50000"/>
              <a:gd name="adj2" fmla="val 81345"/>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3" name="Text Box 4"/>
          <p:cNvSpPr txBox="1">
            <a:spLocks noChangeArrowheads="1"/>
          </p:cNvSpPr>
          <p:nvPr/>
        </p:nvSpPr>
        <p:spPr bwMode="auto">
          <a:xfrm rot="-1684718">
            <a:off x="4283075" y="2214563"/>
            <a:ext cx="1295400" cy="369887"/>
          </a:xfrm>
          <a:prstGeom prst="rect">
            <a:avLst/>
          </a:prstGeom>
          <a:noFill/>
          <a:ln w="9525">
            <a:noFill/>
            <a:miter lim="800000"/>
            <a:headEnd/>
            <a:tailEnd/>
          </a:ln>
        </p:spPr>
        <p:txBody>
          <a:bodyPr>
            <a:spAutoFit/>
          </a:bodyPr>
          <a:lstStyle/>
          <a:p>
            <a:pPr>
              <a:spcBef>
                <a:spcPct val="50000"/>
              </a:spcBef>
            </a:pPr>
            <a:r>
              <a:rPr lang="en-US">
                <a:solidFill>
                  <a:srgbClr val="FFFF00"/>
                </a:solidFill>
                <a:latin typeface="Corbel" pitchFamily="34" charset="0"/>
              </a:rPr>
              <a:t>Signature</a:t>
            </a:r>
          </a:p>
        </p:txBody>
      </p:sp>
      <p:grpSp>
        <p:nvGrpSpPr>
          <p:cNvPr id="4" name="Group 25"/>
          <p:cNvGrpSpPr>
            <a:grpSpLocks/>
          </p:cNvGrpSpPr>
          <p:nvPr/>
        </p:nvGrpSpPr>
        <p:grpSpPr bwMode="auto">
          <a:xfrm>
            <a:off x="6096000" y="646113"/>
            <a:ext cx="3048000" cy="2706687"/>
            <a:chOff x="6096000" y="106875"/>
            <a:chExt cx="3048000" cy="2706175"/>
          </a:xfrm>
        </p:grpSpPr>
        <p:pic>
          <p:nvPicPr>
            <p:cNvPr id="43036" name="Picture 11"/>
            <p:cNvPicPr>
              <a:picLocks noChangeAspect="1" noChangeArrowheads="1"/>
            </p:cNvPicPr>
            <p:nvPr/>
          </p:nvPicPr>
          <p:blipFill>
            <a:blip r:embed="rId4"/>
            <a:srcRect/>
            <a:stretch>
              <a:fillRect/>
            </a:stretch>
          </p:blipFill>
          <p:spPr bwMode="auto">
            <a:xfrm>
              <a:off x="6119816" y="457200"/>
              <a:ext cx="2968625" cy="2355850"/>
            </a:xfrm>
            <a:prstGeom prst="rect">
              <a:avLst/>
            </a:prstGeom>
            <a:noFill/>
            <a:ln w="9525">
              <a:noFill/>
              <a:miter lim="800000"/>
              <a:headEnd/>
              <a:tailEnd/>
            </a:ln>
          </p:spPr>
        </p:pic>
        <p:sp>
          <p:nvSpPr>
            <p:cNvPr id="43037" name="Text Box 4"/>
            <p:cNvSpPr txBox="1">
              <a:spLocks noChangeArrowheads="1"/>
            </p:cNvSpPr>
            <p:nvPr/>
          </p:nvSpPr>
          <p:spPr bwMode="auto">
            <a:xfrm>
              <a:off x="6096000" y="106875"/>
              <a:ext cx="3048000" cy="369332"/>
            </a:xfrm>
            <a:prstGeom prst="rect">
              <a:avLst/>
            </a:prstGeom>
            <a:noFill/>
            <a:ln w="9525">
              <a:noFill/>
              <a:miter lim="800000"/>
              <a:headEnd/>
              <a:tailEnd/>
            </a:ln>
          </p:spPr>
          <p:txBody>
            <a:bodyPr>
              <a:spAutoFit/>
            </a:bodyPr>
            <a:lstStyle/>
            <a:p>
              <a:pPr algn="ctr">
                <a:spcBef>
                  <a:spcPct val="50000"/>
                </a:spcBef>
              </a:pPr>
              <a:r>
                <a:rPr lang="en-US">
                  <a:latin typeface="Corbel" pitchFamily="34" charset="0"/>
                </a:rPr>
                <a:t>Source of Bibliographic Data</a:t>
              </a:r>
            </a:p>
          </p:txBody>
        </p:sp>
      </p:grpSp>
      <p:grpSp>
        <p:nvGrpSpPr>
          <p:cNvPr id="5" name="Group 27"/>
          <p:cNvGrpSpPr>
            <a:grpSpLocks/>
          </p:cNvGrpSpPr>
          <p:nvPr/>
        </p:nvGrpSpPr>
        <p:grpSpPr bwMode="auto">
          <a:xfrm>
            <a:off x="3814763" y="2778125"/>
            <a:ext cx="2311400" cy="515938"/>
            <a:chOff x="3814867" y="2993320"/>
            <a:chExt cx="2311829" cy="514827"/>
          </a:xfrm>
        </p:grpSpPr>
        <p:sp>
          <p:nvSpPr>
            <p:cNvPr id="15" name="Right Arrow 14"/>
            <p:cNvSpPr/>
            <p:nvPr/>
          </p:nvSpPr>
          <p:spPr>
            <a:xfrm rot="9066018">
              <a:off x="3814867" y="3055100"/>
              <a:ext cx="2311829" cy="453047"/>
            </a:xfrm>
            <a:prstGeom prst="rightArrow">
              <a:avLst>
                <a:gd name="adj1" fmla="val 50000"/>
                <a:gd name="adj2" fmla="val 101229"/>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3035" name="Text Box 4"/>
            <p:cNvSpPr txBox="1">
              <a:spLocks noChangeArrowheads="1"/>
            </p:cNvSpPr>
            <p:nvPr/>
          </p:nvSpPr>
          <p:spPr bwMode="auto">
            <a:xfrm rot="-1741358">
              <a:off x="4147232" y="2993320"/>
              <a:ext cx="1943494" cy="369332"/>
            </a:xfrm>
            <a:prstGeom prst="rect">
              <a:avLst/>
            </a:prstGeom>
            <a:noFill/>
            <a:ln w="9525">
              <a:noFill/>
              <a:miter lim="800000"/>
              <a:headEnd/>
              <a:tailEnd/>
            </a:ln>
          </p:spPr>
          <p:txBody>
            <a:bodyPr>
              <a:spAutoFit/>
            </a:bodyPr>
            <a:lstStyle/>
            <a:p>
              <a:pPr>
                <a:spcBef>
                  <a:spcPct val="50000"/>
                </a:spcBef>
              </a:pPr>
              <a:r>
                <a:rPr lang="en-US">
                  <a:solidFill>
                    <a:srgbClr val="FFFF00"/>
                  </a:solidFill>
                  <a:latin typeface="Corbel" pitchFamily="34" charset="0"/>
                </a:rPr>
                <a:t>Bibliographic data</a:t>
              </a:r>
            </a:p>
          </p:txBody>
        </p:sp>
      </p:grpSp>
      <p:pic>
        <p:nvPicPr>
          <p:cNvPr id="18" name="Picture 26" descr="MCj04339420000[1]"/>
          <p:cNvPicPr>
            <a:picLocks noChangeAspect="1" noChangeArrowheads="1"/>
          </p:cNvPicPr>
          <p:nvPr/>
        </p:nvPicPr>
        <p:blipFill>
          <a:blip r:embed="rId5"/>
          <a:srcRect/>
          <a:stretch>
            <a:fillRect/>
          </a:stretch>
        </p:blipFill>
        <p:spPr bwMode="auto">
          <a:xfrm>
            <a:off x="5562600" y="5389015"/>
            <a:ext cx="1250950" cy="1254125"/>
          </a:xfrm>
          <a:prstGeom prst="rect">
            <a:avLst/>
          </a:prstGeom>
          <a:noFill/>
          <a:ln w="9525">
            <a:noFill/>
            <a:miter lim="800000"/>
            <a:headEnd/>
            <a:tailEnd/>
          </a:ln>
          <a:scene3d>
            <a:camera prst="orthographicFront">
              <a:rot lat="0" lon="10800000" rev="0"/>
            </a:camera>
            <a:lightRig rig="threePt" dir="t"/>
          </a:scene3d>
        </p:spPr>
      </p:pic>
      <p:sp>
        <p:nvSpPr>
          <p:cNvPr id="20" name="Text Box 4"/>
          <p:cNvSpPr txBox="1">
            <a:spLocks noChangeArrowheads="1"/>
          </p:cNvSpPr>
          <p:nvPr/>
        </p:nvSpPr>
        <p:spPr bwMode="auto">
          <a:xfrm>
            <a:off x="2362200" y="4662488"/>
            <a:ext cx="1219200" cy="368300"/>
          </a:xfrm>
          <a:prstGeom prst="rect">
            <a:avLst/>
          </a:prstGeom>
          <a:noFill/>
          <a:ln w="9525">
            <a:noFill/>
            <a:miter lim="800000"/>
            <a:headEnd/>
            <a:tailEnd/>
          </a:ln>
        </p:spPr>
        <p:txBody>
          <a:bodyPr>
            <a:spAutoFit/>
          </a:bodyPr>
          <a:lstStyle/>
          <a:p>
            <a:pPr>
              <a:spcBef>
                <a:spcPct val="50000"/>
              </a:spcBef>
            </a:pPr>
            <a:r>
              <a:rPr lang="en-US">
                <a:solidFill>
                  <a:srgbClr val="FFFF00"/>
                </a:solidFill>
                <a:latin typeface="Corbel" pitchFamily="34" charset="0"/>
              </a:rPr>
              <a:t>Sharing </a:t>
            </a:r>
          </a:p>
        </p:txBody>
      </p:sp>
      <p:sp>
        <p:nvSpPr>
          <p:cNvPr id="24" name="Text Box 4"/>
          <p:cNvSpPr txBox="1">
            <a:spLocks noChangeArrowheads="1"/>
          </p:cNvSpPr>
          <p:nvPr/>
        </p:nvSpPr>
        <p:spPr bwMode="auto">
          <a:xfrm rot="1920709">
            <a:off x="1222375" y="2439988"/>
            <a:ext cx="1295400" cy="369887"/>
          </a:xfrm>
          <a:prstGeom prst="rect">
            <a:avLst/>
          </a:prstGeom>
          <a:noFill/>
          <a:ln w="9525">
            <a:noFill/>
            <a:miter lim="800000"/>
            <a:headEnd/>
            <a:tailEnd/>
          </a:ln>
        </p:spPr>
        <p:txBody>
          <a:bodyPr>
            <a:spAutoFit/>
          </a:bodyPr>
          <a:lstStyle/>
          <a:p>
            <a:pPr>
              <a:spcBef>
                <a:spcPct val="50000"/>
              </a:spcBef>
            </a:pPr>
            <a:r>
              <a:rPr lang="en-US">
                <a:solidFill>
                  <a:srgbClr val="FFFF00"/>
                </a:solidFill>
                <a:latin typeface="Corbel" pitchFamily="34" charset="0"/>
              </a:rPr>
              <a:t>Download</a:t>
            </a:r>
          </a:p>
        </p:txBody>
      </p:sp>
      <p:pic>
        <p:nvPicPr>
          <p:cNvPr id="7" name="Picture 59"/>
          <p:cNvPicPr>
            <a:picLocks noChangeAspect="1" noChangeArrowheads="1"/>
          </p:cNvPicPr>
          <p:nvPr/>
        </p:nvPicPr>
        <p:blipFill>
          <a:blip r:embed="rId6">
            <a:clrChange>
              <a:clrFrom>
                <a:srgbClr val="000000"/>
              </a:clrFrom>
              <a:clrTo>
                <a:srgbClr val="000000">
                  <a:alpha val="0"/>
                </a:srgbClr>
              </a:clrTo>
            </a:clrChange>
          </a:blip>
          <a:srcRect/>
          <a:stretch>
            <a:fillRect/>
          </a:stretch>
        </p:blipFill>
        <p:spPr bwMode="auto">
          <a:xfrm>
            <a:off x="304800" y="1004888"/>
            <a:ext cx="838200" cy="838200"/>
          </a:xfrm>
          <a:prstGeom prst="rect">
            <a:avLst/>
          </a:prstGeom>
          <a:noFill/>
          <a:ln w="9525">
            <a:noFill/>
            <a:miter lim="800000"/>
            <a:headEnd/>
            <a:tailEnd/>
          </a:ln>
        </p:spPr>
      </p:pic>
      <p:sp>
        <p:nvSpPr>
          <p:cNvPr id="27" name="Right Arrow 26"/>
          <p:cNvSpPr/>
          <p:nvPr/>
        </p:nvSpPr>
        <p:spPr>
          <a:xfrm rot="9066018">
            <a:off x="3819525" y="2835275"/>
            <a:ext cx="2311400" cy="452438"/>
          </a:xfrm>
          <a:prstGeom prst="rightArrow">
            <a:avLst>
              <a:gd name="adj1" fmla="val 50000"/>
              <a:gd name="adj2" fmla="val 101229"/>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 name="Bent Arrow 39"/>
          <p:cNvSpPr/>
          <p:nvPr/>
        </p:nvSpPr>
        <p:spPr>
          <a:xfrm>
            <a:off x="3352800" y="4280940"/>
            <a:ext cx="2133600" cy="2057400"/>
          </a:xfrm>
          <a:prstGeom prst="bentArrow">
            <a:avLst>
              <a:gd name="adj1" fmla="val 11569"/>
              <a:gd name="adj2" fmla="val 13846"/>
              <a:gd name="adj3" fmla="val 31534"/>
              <a:gd name="adj4" fmla="val 43750"/>
            </a:avLst>
          </a:prstGeom>
          <a:solidFill>
            <a:srgbClr val="B43614"/>
          </a:solidFill>
          <a:ln>
            <a:solidFill>
              <a:srgbClr val="B43614"/>
            </a:solidFill>
          </a:ln>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41" name="Line 56"/>
          <p:cNvSpPr>
            <a:spLocks noChangeShapeType="1"/>
          </p:cNvSpPr>
          <p:nvPr/>
        </p:nvSpPr>
        <p:spPr bwMode="auto">
          <a:xfrm flipV="1">
            <a:off x="6819900" y="4624388"/>
            <a:ext cx="533400" cy="1247775"/>
          </a:xfrm>
          <a:prstGeom prst="line">
            <a:avLst/>
          </a:prstGeom>
          <a:noFill/>
          <a:ln w="9525">
            <a:solidFill>
              <a:schemeClr val="tx1"/>
            </a:solidFill>
            <a:round/>
            <a:headEnd/>
            <a:tailEnd/>
          </a:ln>
        </p:spPr>
        <p:txBody>
          <a:bodyPr/>
          <a:lstStyle/>
          <a:p>
            <a:endParaRPr lang="en-US"/>
          </a:p>
        </p:txBody>
      </p:sp>
      <p:sp>
        <p:nvSpPr>
          <p:cNvPr id="42" name="Line 57"/>
          <p:cNvSpPr>
            <a:spLocks noChangeShapeType="1"/>
          </p:cNvSpPr>
          <p:nvPr/>
        </p:nvSpPr>
        <p:spPr bwMode="auto">
          <a:xfrm flipV="1">
            <a:off x="6829425" y="5715000"/>
            <a:ext cx="1476375" cy="204788"/>
          </a:xfrm>
          <a:prstGeom prst="line">
            <a:avLst/>
          </a:prstGeom>
          <a:noFill/>
          <a:ln w="9525">
            <a:solidFill>
              <a:schemeClr val="tx1"/>
            </a:solidFill>
            <a:round/>
            <a:headEnd/>
            <a:tailEnd/>
          </a:ln>
        </p:spPr>
        <p:txBody>
          <a:bodyPr/>
          <a:lstStyle/>
          <a:p>
            <a:endParaRPr lang="en-US"/>
          </a:p>
        </p:txBody>
      </p:sp>
      <p:sp>
        <p:nvSpPr>
          <p:cNvPr id="43" name="TextBox 42"/>
          <p:cNvSpPr txBox="1"/>
          <p:nvPr/>
        </p:nvSpPr>
        <p:spPr>
          <a:xfrm>
            <a:off x="304800" y="71438"/>
            <a:ext cx="6356350" cy="523875"/>
          </a:xfrm>
          <a:prstGeom prst="rect">
            <a:avLst/>
          </a:prstGeom>
          <a:noFill/>
        </p:spPr>
        <p:txBody>
          <a:bodyPr>
            <a:spAutoFit/>
          </a:bodyPr>
          <a:lstStyle/>
          <a:p>
            <a:pPr fontAlgn="auto">
              <a:spcBef>
                <a:spcPts val="0"/>
              </a:spcBef>
              <a:spcAft>
                <a:spcPts val="0"/>
              </a:spcAft>
              <a:defRPr/>
            </a:pPr>
            <a:r>
              <a:rPr lang="en-US" sz="2800" dirty="0">
                <a:solidFill>
                  <a:schemeClr val="tx2">
                    <a:lumMod val="90000"/>
                  </a:schemeClr>
                </a:solidFill>
                <a:latin typeface="Constantia" pitchFamily="18" charset="0"/>
              </a:rPr>
              <a:t>Managing Journal Articles like MP3s</a:t>
            </a:r>
          </a:p>
        </p:txBody>
      </p:sp>
      <p:grpSp>
        <p:nvGrpSpPr>
          <p:cNvPr id="6" name="Group 47"/>
          <p:cNvGrpSpPr>
            <a:grpSpLocks/>
          </p:cNvGrpSpPr>
          <p:nvPr/>
        </p:nvGrpSpPr>
        <p:grpSpPr bwMode="auto">
          <a:xfrm>
            <a:off x="2527300" y="1350963"/>
            <a:ext cx="1812925" cy="1425575"/>
            <a:chOff x="2527002" y="1350334"/>
            <a:chExt cx="1812926" cy="1426534"/>
          </a:xfrm>
        </p:grpSpPr>
        <p:grpSp>
          <p:nvGrpSpPr>
            <p:cNvPr id="9" name="Group 30"/>
            <p:cNvGrpSpPr>
              <a:grpSpLocks/>
            </p:cNvGrpSpPr>
            <p:nvPr/>
          </p:nvGrpSpPr>
          <p:grpSpPr bwMode="auto">
            <a:xfrm>
              <a:off x="2527002" y="1350334"/>
              <a:ext cx="1812926" cy="1415656"/>
              <a:chOff x="2522537" y="1345034"/>
              <a:chExt cx="1812926" cy="1415656"/>
            </a:xfrm>
          </p:grpSpPr>
          <p:sp>
            <p:nvSpPr>
              <p:cNvPr id="32" name="Rectangle 31"/>
              <p:cNvSpPr/>
              <p:nvPr/>
            </p:nvSpPr>
            <p:spPr>
              <a:xfrm>
                <a:off x="2590800" y="1372039"/>
                <a:ext cx="1295401" cy="1388409"/>
              </a:xfrm>
              <a:prstGeom prst="rect">
                <a:avLst/>
              </a:prstGeom>
              <a:solidFill>
                <a:schemeClr val="tx1">
                  <a:lumMod val="95000"/>
                </a:schemeClr>
              </a:solidFill>
              <a:ln w="63500" cmpd="sng">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3031" name="Text Box 64"/>
              <p:cNvSpPr txBox="1">
                <a:spLocks noChangeArrowheads="1"/>
              </p:cNvSpPr>
              <p:nvPr/>
            </p:nvSpPr>
            <p:spPr bwMode="auto">
              <a:xfrm>
                <a:off x="2522537" y="1345034"/>
                <a:ext cx="1744664" cy="254171"/>
              </a:xfrm>
              <a:prstGeom prst="rect">
                <a:avLst/>
              </a:prstGeom>
              <a:noFill/>
              <a:ln w="9525">
                <a:noFill/>
                <a:miter lim="800000"/>
                <a:headEnd/>
                <a:tailEnd/>
              </a:ln>
            </p:spPr>
            <p:txBody>
              <a:bodyPr>
                <a:spAutoFit/>
              </a:bodyPr>
              <a:lstStyle/>
              <a:p>
                <a:pPr>
                  <a:spcBef>
                    <a:spcPct val="50000"/>
                  </a:spcBef>
                </a:pPr>
                <a:r>
                  <a:rPr lang="en-US" sz="1000" b="1">
                    <a:solidFill>
                      <a:schemeClr val="bg1"/>
                    </a:solidFill>
                    <a:latin typeface="Corbel" pitchFamily="34" charset="0"/>
                  </a:rPr>
                  <a:t>    </a:t>
                </a:r>
                <a:r>
                  <a:rPr lang="en-US" sz="1000" b="1" u="sng">
                    <a:solidFill>
                      <a:schemeClr val="bg1"/>
                    </a:solidFill>
                    <a:latin typeface="Corbel" pitchFamily="34" charset="0"/>
                  </a:rPr>
                  <a:t>Bibliographic data</a:t>
                </a:r>
                <a:endParaRPr lang="en-US" sz="1000" b="1">
                  <a:solidFill>
                    <a:schemeClr val="bg1"/>
                  </a:solidFill>
                  <a:latin typeface="Corbel" pitchFamily="34" charset="0"/>
                </a:endParaRPr>
              </a:p>
            </p:txBody>
          </p:sp>
          <p:sp>
            <p:nvSpPr>
              <p:cNvPr id="39" name="Text Box 64"/>
              <p:cNvSpPr txBox="1">
                <a:spLocks noChangeArrowheads="1"/>
              </p:cNvSpPr>
              <p:nvPr/>
            </p:nvSpPr>
            <p:spPr bwMode="auto">
              <a:xfrm>
                <a:off x="2590800" y="1524542"/>
                <a:ext cx="1744663" cy="252583"/>
              </a:xfrm>
              <a:prstGeom prst="rect">
                <a:avLst/>
              </a:prstGeom>
              <a:noFill/>
              <a:ln w="9525">
                <a:noFill/>
                <a:miter lim="800000"/>
                <a:headEnd/>
                <a:tailEnd/>
              </a:ln>
            </p:spPr>
            <p:txBody>
              <a:bodyPr>
                <a:spAutoFit/>
              </a:bodyPr>
              <a:lstStyle/>
              <a:p>
                <a:pPr fontAlgn="auto">
                  <a:spcBef>
                    <a:spcPct val="50000"/>
                  </a:spcBef>
                  <a:spcAft>
                    <a:spcPts val="0"/>
                  </a:spcAft>
                  <a:defRPr/>
                </a:pPr>
                <a:r>
                  <a:rPr lang="en-US" sz="1000" b="1" dirty="0">
                    <a:solidFill>
                      <a:schemeClr val="bg1"/>
                    </a:solidFill>
                    <a:latin typeface="+mn-lt"/>
                  </a:rPr>
                  <a:t>Author: Taylor, H.</a:t>
                </a:r>
              </a:p>
            </p:txBody>
          </p:sp>
          <p:sp>
            <p:nvSpPr>
              <p:cNvPr id="43033" name="Text Box 64"/>
              <p:cNvSpPr txBox="1">
                <a:spLocks noChangeArrowheads="1"/>
              </p:cNvSpPr>
              <p:nvPr/>
            </p:nvSpPr>
            <p:spPr bwMode="auto">
              <a:xfrm>
                <a:off x="2590800" y="1677044"/>
                <a:ext cx="1744663" cy="252583"/>
              </a:xfrm>
              <a:prstGeom prst="rect">
                <a:avLst/>
              </a:prstGeom>
              <a:noFill/>
              <a:ln w="9525">
                <a:noFill/>
                <a:miter lim="800000"/>
                <a:headEnd/>
                <a:tailEnd/>
              </a:ln>
            </p:spPr>
            <p:txBody>
              <a:bodyPr>
                <a:spAutoFit/>
              </a:bodyPr>
              <a:lstStyle/>
              <a:p>
                <a:pPr>
                  <a:spcBef>
                    <a:spcPct val="50000"/>
                  </a:spcBef>
                </a:pPr>
                <a:r>
                  <a:rPr lang="en-US" sz="1000" b="1">
                    <a:solidFill>
                      <a:schemeClr val="bg1"/>
                    </a:solidFill>
                    <a:latin typeface="Corbel" pitchFamily="34" charset="0"/>
                  </a:rPr>
                  <a:t>Title: A review of…</a:t>
                </a:r>
              </a:p>
            </p:txBody>
          </p:sp>
        </p:grpSp>
        <p:pic>
          <p:nvPicPr>
            <p:cNvPr id="43029" name="Picture 59"/>
            <p:cNvPicPr>
              <a:picLocks noChangeAspect="1" noChangeArrowheads="1"/>
            </p:cNvPicPr>
            <p:nvPr/>
          </p:nvPicPr>
          <p:blipFill>
            <a:blip r:embed="rId6">
              <a:clrChange>
                <a:clrFrom>
                  <a:srgbClr val="000000"/>
                </a:clrFrom>
                <a:clrTo>
                  <a:srgbClr val="000000">
                    <a:alpha val="0"/>
                  </a:srgbClr>
                </a:clrTo>
              </a:clrChange>
            </a:blip>
            <a:srcRect/>
            <a:stretch>
              <a:fillRect/>
            </a:stretch>
          </p:blipFill>
          <p:spPr bwMode="auto">
            <a:xfrm>
              <a:off x="2778637" y="1938668"/>
              <a:ext cx="838200" cy="838200"/>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par>
                          <p:cTn id="14" fill="hold">
                            <p:stCondLst>
                              <p:cond delay="500"/>
                            </p:stCondLst>
                            <p:childTnLst>
                              <p:par>
                                <p:cTn id="15" presetID="0" presetClass="path" presetSubtype="0" accel="50000" decel="50000" fill="hold" nodeType="afterEffect">
                                  <p:stCondLst>
                                    <p:cond delay="0"/>
                                  </p:stCondLst>
                                  <p:childTnLst>
                                    <p:animMotion origin="layout" path="M 3.33333E-6 1.11111E-6 L 0.27083 0.1368 " pathEditMode="relative" rAng="0" ptsTypes="AA">
                                      <p:cBhvr>
                                        <p:cTn id="16" dur="1000" fill="hold"/>
                                        <p:tgtEl>
                                          <p:spTgt spid="7"/>
                                        </p:tgtEl>
                                        <p:attrNameLst>
                                          <p:attrName>ppt_x</p:attrName>
                                          <p:attrName>ppt_y</p:attrName>
                                        </p:attrNameLst>
                                      </p:cBhvr>
                                      <p:rCtr x="135" y="68"/>
                                    </p:animMotion>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right)">
                                      <p:cBhvr>
                                        <p:cTn id="33" dur="500"/>
                                        <p:tgtEl>
                                          <p:spTgt spid="5"/>
                                        </p:tgtEl>
                                      </p:cBhvr>
                                    </p:animEffect>
                                  </p:childTnLst>
                                </p:cTn>
                              </p:par>
                            </p:childTnLst>
                          </p:cTn>
                        </p:par>
                        <p:par>
                          <p:cTn id="34" fill="hold">
                            <p:stCondLst>
                              <p:cond delay="500"/>
                            </p:stCondLst>
                            <p:childTnLst>
                              <p:par>
                                <p:cTn id="35" presetID="22" presetClass="entr" presetSubtype="2"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right)">
                                      <p:cBhvr>
                                        <p:cTn id="37" dur="1000"/>
                                        <p:tgtEl>
                                          <p:spTgt spid="27"/>
                                        </p:tgtEl>
                                      </p:cBhvr>
                                    </p:animEffect>
                                  </p:childTnLst>
                                </p:cTn>
                              </p:par>
                            </p:childTnLst>
                          </p:cTn>
                        </p:par>
                        <p:par>
                          <p:cTn id="38" fill="hold">
                            <p:stCondLst>
                              <p:cond delay="1500"/>
                            </p:stCondLst>
                            <p:childTnLst>
                              <p:par>
                                <p:cTn id="39" presetID="5" presetClass="entr" presetSubtype="10"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checkerboard(across)">
                                      <p:cBhvr>
                                        <p:cTn id="41" dur="500"/>
                                        <p:tgtEl>
                                          <p:spTgt spid="2"/>
                                        </p:tgtEl>
                                      </p:cBhvr>
                                    </p:animEffect>
                                  </p:childTnLst>
                                </p:cTn>
                              </p:par>
                            </p:childTnLst>
                          </p:cTn>
                        </p:par>
                        <p:par>
                          <p:cTn id="42" fill="hold">
                            <p:stCondLst>
                              <p:cond delay="2000"/>
                            </p:stCondLst>
                            <p:childTnLst>
                              <p:par>
                                <p:cTn id="43" presetID="1" presetClass="entr" presetSubtype="0"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22" presetClass="exit" presetSubtype="4" fill="hold" nodeType="withEffect">
                                  <p:stCondLst>
                                    <p:cond delay="0"/>
                                  </p:stCondLst>
                                  <p:childTnLst>
                                    <p:animEffect transition="out" filter="wipe(down)">
                                      <p:cBhvr>
                                        <p:cTn id="46" dur="500"/>
                                        <p:tgtEl>
                                          <p:spTgt spid="2"/>
                                        </p:tgtEl>
                                      </p:cBhvr>
                                    </p:animEffect>
                                    <p:set>
                                      <p:cBhvr>
                                        <p:cTn id="47" dur="1" fill="hold">
                                          <p:stCondLst>
                                            <p:cond delay="499"/>
                                          </p:stCondLst>
                                        </p:cTn>
                                        <p:tgtEl>
                                          <p:spTgt spid="2"/>
                                        </p:tgtEl>
                                        <p:attrNameLst>
                                          <p:attrName>style.visibility</p:attrName>
                                        </p:attrNameLst>
                                      </p:cBhvr>
                                      <p:to>
                                        <p:strVal val="hidden"/>
                                      </p:to>
                                    </p:set>
                                  </p:childTnLst>
                                </p:cTn>
                              </p:par>
                              <p:par>
                                <p:cTn id="48" presetID="22" presetClass="exit" presetSubtype="4" fill="hold" nodeType="withEffect">
                                  <p:stCondLst>
                                    <p:cond delay="0"/>
                                  </p:stCondLst>
                                  <p:childTnLst>
                                    <p:animEffect transition="out" filter="wipe(down)">
                                      <p:cBhvr>
                                        <p:cTn id="49" dur="500"/>
                                        <p:tgtEl>
                                          <p:spTgt spid="7"/>
                                        </p:tgtEl>
                                      </p:cBhvr>
                                    </p:animEffect>
                                    <p:set>
                                      <p:cBhvr>
                                        <p:cTn id="50" dur="1" fill="hold">
                                          <p:stCondLst>
                                            <p:cond delay="499"/>
                                          </p:stCondLst>
                                        </p:cTn>
                                        <p:tgtEl>
                                          <p:spTgt spid="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par>
                                <p:cTn id="56" presetID="22" presetClass="entr" presetSubtype="1" fill="hold"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up)">
                                      <p:cBhvr>
                                        <p:cTn id="58" dur="500"/>
                                        <p:tgtEl>
                                          <p:spTgt spid="40"/>
                                        </p:tgtEl>
                                      </p:cBhvr>
                                    </p:animEffect>
                                  </p:childTnLst>
                                </p:cTn>
                              </p:par>
                            </p:childTnLst>
                          </p:cTn>
                        </p:par>
                        <p:par>
                          <p:cTn id="59" fill="hold">
                            <p:stCondLst>
                              <p:cond delay="5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6" presetClass="emph" presetSubtype="0" accel="50000" decel="50000" fill="hold" nodeType="withEffect">
                                  <p:stCondLst>
                                    <p:cond delay="0"/>
                                  </p:stCondLst>
                                  <p:childTnLst>
                                    <p:animScale>
                                      <p:cBhvr>
                                        <p:cTn id="64" dur="1000" fill="hold"/>
                                        <p:tgtEl>
                                          <p:spTgt spid="6"/>
                                        </p:tgtEl>
                                      </p:cBhvr>
                                      <p:by x="75000" y="75000"/>
                                    </p:animScale>
                                  </p:childTnLst>
                                </p:cTn>
                              </p:par>
                            </p:childTnLst>
                          </p:cTn>
                        </p:par>
                        <p:par>
                          <p:cTn id="65" fill="hold">
                            <p:stCondLst>
                              <p:cond delay="1500"/>
                            </p:stCondLst>
                            <p:childTnLst>
                              <p:par>
                                <p:cTn id="66" presetID="0" presetClass="path" presetSubtype="0" accel="50000" decel="50000" fill="hold" nodeType="afterEffect">
                                  <p:stCondLst>
                                    <p:cond delay="0"/>
                                  </p:stCondLst>
                                  <p:childTnLst>
                                    <p:animMotion origin="layout" path="M 0.00174 4.07407E-6 C 0.00313 0.25208 0.00521 0.50416 0.09306 0.57384 C 0.18038 0.64351 0.4566 0.44444 0.52743 0.41713 " pathEditMode="relative" rAng="0" ptsTypes="aaA">
                                      <p:cBhvr>
                                        <p:cTn id="67" dur="2000" fill="hold"/>
                                        <p:tgtEl>
                                          <p:spTgt spid="6"/>
                                        </p:tgtEl>
                                        <p:attrNameLst>
                                          <p:attrName>ppt_x</p:attrName>
                                          <p:attrName>ppt_y</p:attrName>
                                        </p:attrNameLst>
                                      </p:cBhvr>
                                      <p:rCtr x="263" y="322"/>
                                    </p:animMotion>
                                  </p:childTnLst>
                                </p:cTn>
                              </p:par>
                            </p:childTnLst>
                          </p:cTn>
                        </p:par>
                        <p:par>
                          <p:cTn id="68" fill="hold">
                            <p:stCondLst>
                              <p:cond delay="3500"/>
                            </p:stCondLst>
                            <p:childTnLst>
                              <p:par>
                                <p:cTn id="69" presetID="6" presetClass="emph" presetSubtype="0" fill="hold" nodeType="afterEffect">
                                  <p:stCondLst>
                                    <p:cond delay="0"/>
                                  </p:stCondLst>
                                  <p:childTnLst>
                                    <p:animScale>
                                      <p:cBhvr>
                                        <p:cTn id="70" dur="1000" fill="hold"/>
                                        <p:tgtEl>
                                          <p:spTgt spid="6"/>
                                        </p:tgtEl>
                                      </p:cBhvr>
                                      <p:by x="120000" y="120000"/>
                                    </p:animScale>
                                  </p:childTnLst>
                                </p:cTn>
                              </p:par>
                              <p:par>
                                <p:cTn id="71" presetID="22" presetClass="entr" presetSubtype="8"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500"/>
                                        <p:tgtEl>
                                          <p:spTgt spid="42"/>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left)">
                                      <p:cBhvr>
                                        <p:cTn id="7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p:bldP spid="20" grpId="0"/>
      <p:bldP spid="24" grpId="0"/>
      <p:bldP spid="27" grpId="0" animBg="1"/>
      <p:bldP spid="41" grpId="0" animBg="1"/>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a:grpSpLocks/>
          </p:cNvGrpSpPr>
          <p:nvPr/>
        </p:nvGrpSpPr>
        <p:grpSpPr bwMode="auto">
          <a:xfrm>
            <a:off x="5257800" y="1752600"/>
            <a:ext cx="3709988" cy="1371600"/>
            <a:chOff x="5181600" y="1752600"/>
            <a:chExt cx="3710094" cy="1371600"/>
          </a:xfrm>
        </p:grpSpPr>
        <p:sp>
          <p:nvSpPr>
            <p:cNvPr id="28" name="Rectangle 27"/>
            <p:cNvSpPr/>
            <p:nvPr/>
          </p:nvSpPr>
          <p:spPr>
            <a:xfrm>
              <a:off x="5181600" y="1752600"/>
              <a:ext cx="3505300" cy="13716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srgbClr val="000000"/>
                </a:solidFill>
              </a:endParaRPr>
            </a:p>
          </p:txBody>
        </p:sp>
        <p:sp>
          <p:nvSpPr>
            <p:cNvPr id="19" name="Text Box 15"/>
            <p:cNvSpPr txBox="1">
              <a:spLocks noChangeArrowheads="1"/>
            </p:cNvSpPr>
            <p:nvPr/>
          </p:nvSpPr>
          <p:spPr bwMode="auto">
            <a:xfrm>
              <a:off x="5310192" y="1828800"/>
              <a:ext cx="3581502" cy="1190625"/>
            </a:xfrm>
            <a:prstGeom prst="rect">
              <a:avLst/>
            </a:prstGeom>
            <a:noFill/>
            <a:ln w="9525">
              <a:noFill/>
              <a:miter lim="800000"/>
              <a:headEnd/>
              <a:tailEnd/>
            </a:ln>
            <a:effectLst/>
          </p:spPr>
          <p:txBody>
            <a:bodyPr>
              <a:spAutoFit/>
            </a:bodyPr>
            <a:lstStyle/>
            <a:p>
              <a:pPr>
                <a:spcBef>
                  <a:spcPct val="50000"/>
                </a:spcBef>
                <a:defRPr/>
              </a:pPr>
              <a:r>
                <a:rPr lang="en-US" b="1" dirty="0">
                  <a:solidFill>
                    <a:schemeClr val="bg1">
                      <a:lumMod val="95000"/>
                      <a:lumOff val="5000"/>
                    </a:schemeClr>
                  </a:solidFill>
                </a:rPr>
                <a:t>Title: </a:t>
              </a:r>
              <a:r>
                <a:rPr lang="en-US" dirty="0">
                  <a:solidFill>
                    <a:schemeClr val="bg1">
                      <a:lumMod val="95000"/>
                      <a:lumOff val="5000"/>
                    </a:schemeClr>
                  </a:solidFill>
                </a:rPr>
                <a:t>Hemorrhagic Fever</a:t>
              </a:r>
              <a:br>
                <a:rPr lang="en-US" dirty="0">
                  <a:solidFill>
                    <a:schemeClr val="bg1">
                      <a:lumMod val="95000"/>
                      <a:lumOff val="5000"/>
                    </a:schemeClr>
                  </a:solidFill>
                </a:rPr>
              </a:br>
              <a:r>
                <a:rPr lang="en-US" b="1" dirty="0">
                  <a:solidFill>
                    <a:schemeClr val="bg1">
                      <a:lumMod val="95000"/>
                      <a:lumOff val="5000"/>
                    </a:schemeClr>
                  </a:solidFill>
                </a:rPr>
                <a:t>Author: </a:t>
              </a:r>
              <a:r>
                <a:rPr lang="en-US" dirty="0">
                  <a:solidFill>
                    <a:schemeClr val="bg1">
                      <a:lumMod val="95000"/>
                      <a:lumOff val="5000"/>
                    </a:schemeClr>
                  </a:solidFill>
                </a:rPr>
                <a:t>KM </a:t>
              </a:r>
              <a:r>
                <a:rPr lang="en-US" dirty="0" err="1">
                  <a:solidFill>
                    <a:schemeClr val="bg1">
                      <a:lumMod val="95000"/>
                      <a:lumOff val="5000"/>
                    </a:schemeClr>
                  </a:solidFill>
                </a:rPr>
                <a:t>Larrick</a:t>
              </a:r>
              <a:r>
                <a:rPr lang="en-US" dirty="0">
                  <a:solidFill>
                    <a:schemeClr val="bg1">
                      <a:lumMod val="95000"/>
                      <a:lumOff val="5000"/>
                    </a:schemeClr>
                  </a:solidFill>
                </a:rPr>
                <a:t/>
              </a:r>
              <a:br>
                <a:rPr lang="en-US" dirty="0">
                  <a:solidFill>
                    <a:schemeClr val="bg1">
                      <a:lumMod val="95000"/>
                      <a:lumOff val="5000"/>
                    </a:schemeClr>
                  </a:solidFill>
                </a:rPr>
              </a:br>
              <a:r>
                <a:rPr lang="en-US" dirty="0">
                  <a:solidFill>
                    <a:schemeClr val="bg1">
                      <a:lumMod val="95000"/>
                      <a:lumOff val="5000"/>
                    </a:schemeClr>
                  </a:solidFill>
                </a:rPr>
                <a:t>Journal of Biochemistry,  10(6) p111-115, 2008</a:t>
              </a:r>
            </a:p>
          </p:txBody>
        </p:sp>
      </p:grpSp>
      <p:sp>
        <p:nvSpPr>
          <p:cNvPr id="92162" name="Rectangle 2"/>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en-US" sz="3600" dirty="0" smtClean="0"/>
              <a:t>Reference Management Workflow</a:t>
            </a:r>
          </a:p>
        </p:txBody>
      </p:sp>
      <p:pic>
        <p:nvPicPr>
          <p:cNvPr id="20" name="Picture 24" descr="C:\Users\Decki\Desktop\new images\green arrow.png"/>
          <p:cNvPicPr>
            <a:picLocks noChangeAspect="1" noChangeArrowheads="1"/>
          </p:cNvPicPr>
          <p:nvPr/>
        </p:nvPicPr>
        <p:blipFill>
          <a:blip r:embed="rId3"/>
          <a:srcRect/>
          <a:stretch>
            <a:fillRect/>
          </a:stretch>
        </p:blipFill>
        <p:spPr bwMode="auto">
          <a:xfrm>
            <a:off x="2819400" y="2673350"/>
            <a:ext cx="2209800" cy="1123950"/>
          </a:xfrm>
          <a:prstGeom prst="rect">
            <a:avLst/>
          </a:prstGeom>
          <a:noFill/>
          <a:effectLst>
            <a:outerShdw blurRad="50800" dist="38100" dir="8100000" algn="tr" rotWithShape="0">
              <a:prstClr val="black">
                <a:alpha val="40000"/>
              </a:prstClr>
            </a:outerShdw>
          </a:effectLst>
        </p:spPr>
      </p:pic>
      <p:pic>
        <p:nvPicPr>
          <p:cNvPr id="21" name="Picture 24" descr="C:\Users\Decki\Desktop\new images\green arrow.png"/>
          <p:cNvPicPr>
            <a:picLocks noChangeAspect="1" noChangeArrowheads="1"/>
          </p:cNvPicPr>
          <p:nvPr/>
        </p:nvPicPr>
        <p:blipFill>
          <a:blip r:embed="rId3"/>
          <a:srcRect/>
          <a:stretch>
            <a:fillRect/>
          </a:stretch>
        </p:blipFill>
        <p:spPr bwMode="auto">
          <a:xfrm rot="1236375">
            <a:off x="2773363" y="4100513"/>
            <a:ext cx="2168525" cy="1177925"/>
          </a:xfrm>
          <a:prstGeom prst="rect">
            <a:avLst/>
          </a:prstGeom>
          <a:noFill/>
          <a:effectLst>
            <a:outerShdw blurRad="50800" dist="38100" dir="8100000" algn="tr" rotWithShape="0">
              <a:prstClr val="black">
                <a:alpha val="40000"/>
              </a:prstClr>
            </a:outerShdw>
          </a:effectLst>
        </p:spPr>
      </p:pic>
      <p:grpSp>
        <p:nvGrpSpPr>
          <p:cNvPr id="3" name="Group 21"/>
          <p:cNvGrpSpPr/>
          <p:nvPr/>
        </p:nvGrpSpPr>
        <p:grpSpPr>
          <a:xfrm>
            <a:off x="685800" y="2971800"/>
            <a:ext cx="1989085" cy="1722170"/>
            <a:chOff x="685800" y="2286000"/>
            <a:chExt cx="1989085" cy="1722170"/>
          </a:xfrm>
          <a:effectLst>
            <a:outerShdw blurRad="50800" dist="38100" dir="5400000" algn="t" rotWithShape="0">
              <a:prstClr val="black">
                <a:alpha val="40000"/>
              </a:prstClr>
            </a:outerShdw>
          </a:effectLst>
        </p:grpSpPr>
        <p:pic>
          <p:nvPicPr>
            <p:cNvPr id="23" name="Picture 19" descr="C:\Users\Decki\Desktop\new images\user.png"/>
            <p:cNvPicPr>
              <a:picLocks noChangeAspect="1" noChangeArrowheads="1"/>
            </p:cNvPicPr>
            <p:nvPr/>
          </p:nvPicPr>
          <p:blipFill>
            <a:blip r:embed="rId4" cstate="print"/>
            <a:srcRect/>
            <a:stretch>
              <a:fillRect/>
            </a:stretch>
          </p:blipFill>
          <p:spPr bwMode="auto">
            <a:xfrm>
              <a:off x="685800" y="2286000"/>
              <a:ext cx="1067520" cy="1066801"/>
            </a:xfrm>
            <a:prstGeom prst="rect">
              <a:avLst/>
            </a:prstGeom>
            <a:noFill/>
          </p:spPr>
        </p:pic>
        <p:pic>
          <p:nvPicPr>
            <p:cNvPr id="24" name="Picture 31" descr="C:\Users\Decki\Desktop\new images\grey screen.png"/>
            <p:cNvPicPr>
              <a:picLocks noChangeAspect="1" noChangeArrowheads="1"/>
            </p:cNvPicPr>
            <p:nvPr/>
          </p:nvPicPr>
          <p:blipFill>
            <a:blip r:embed="rId5" cstate="print"/>
            <a:srcRect/>
            <a:stretch>
              <a:fillRect/>
            </a:stretch>
          </p:blipFill>
          <p:spPr bwMode="auto">
            <a:xfrm rot="1171352">
              <a:off x="1366793" y="2553418"/>
              <a:ext cx="1308092" cy="1454752"/>
            </a:xfrm>
            <a:prstGeom prst="rect">
              <a:avLst/>
            </a:prstGeom>
            <a:noFill/>
          </p:spPr>
        </p:pic>
      </p:grpSp>
      <p:pic>
        <p:nvPicPr>
          <p:cNvPr id="25" name="Picture 6"/>
          <p:cNvPicPr>
            <a:picLocks noChangeAspect="1" noChangeArrowheads="1"/>
          </p:cNvPicPr>
          <p:nvPr/>
        </p:nvPicPr>
        <p:blipFill>
          <a:blip r:embed="rId6"/>
          <a:stretch>
            <a:fillRect/>
          </a:stretch>
        </p:blipFill>
        <p:spPr bwMode="auto">
          <a:xfrm>
            <a:off x="5943600" y="4419600"/>
            <a:ext cx="1644650" cy="182721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6" name="Picture 5" descr="C:\Users\Decki\Desktop\images used\download cutout.jpg"/>
          <p:cNvPicPr>
            <a:picLocks noChangeAspect="1" noChangeArrowheads="1"/>
          </p:cNvPicPr>
          <p:nvPr/>
        </p:nvPicPr>
        <p:blipFill>
          <a:blip r:embed="rId7"/>
          <a:srcRect/>
          <a:stretch>
            <a:fillRect/>
          </a:stretch>
        </p:blipFill>
        <p:spPr bwMode="auto">
          <a:xfrm rot="334443">
            <a:off x="3243263" y="5143500"/>
            <a:ext cx="823912" cy="919163"/>
          </a:xfrm>
          <a:prstGeom prst="rect">
            <a:avLst/>
          </a:prstGeom>
          <a:noFill/>
          <a:effectLst>
            <a:outerShdw blurRad="50800" dist="38100" dir="8100000" algn="tr" rotWithShape="0">
              <a:prstClr val="black">
                <a:alpha val="40000"/>
              </a:prstClr>
            </a:outerShdw>
          </a:effectLst>
        </p:spPr>
      </p:pic>
      <p:pic>
        <p:nvPicPr>
          <p:cNvPr id="27" name="Picture 7" descr="C:\Users\Decki\Desktop\images used\search cutout small.jpg"/>
          <p:cNvPicPr>
            <a:picLocks noChangeAspect="1" noChangeArrowheads="1"/>
          </p:cNvPicPr>
          <p:nvPr/>
        </p:nvPicPr>
        <p:blipFill>
          <a:blip r:embed="rId8"/>
          <a:srcRect/>
          <a:stretch>
            <a:fillRect/>
          </a:stretch>
        </p:blipFill>
        <p:spPr bwMode="auto">
          <a:xfrm rot="21244951">
            <a:off x="3319463" y="2016125"/>
            <a:ext cx="728662" cy="869950"/>
          </a:xfrm>
          <a:prstGeom prst="rect">
            <a:avLst/>
          </a:prstGeom>
          <a:noFill/>
          <a:effectLst>
            <a:outerShdw blurRad="50800" dist="38100" dir="10800000" algn="r" rotWithShape="0">
              <a:prstClr val="black">
                <a:alpha val="40000"/>
              </a:prstClr>
            </a:outerShdw>
          </a:effectLst>
        </p:spPr>
      </p:pic>
      <p:sp>
        <p:nvSpPr>
          <p:cNvPr id="44042" name="Text Box 12"/>
          <p:cNvSpPr txBox="1">
            <a:spLocks noChangeArrowheads="1"/>
          </p:cNvSpPr>
          <p:nvPr/>
        </p:nvSpPr>
        <p:spPr bwMode="auto">
          <a:xfrm rot="400888">
            <a:off x="2968625" y="4430713"/>
            <a:ext cx="1382713" cy="369887"/>
          </a:xfrm>
          <a:prstGeom prst="rect">
            <a:avLst/>
          </a:prstGeom>
          <a:noFill/>
          <a:ln w="9525">
            <a:noFill/>
            <a:miter lim="800000"/>
            <a:headEnd/>
            <a:tailEnd/>
          </a:ln>
        </p:spPr>
        <p:txBody>
          <a:bodyPr>
            <a:spAutoFit/>
          </a:bodyPr>
          <a:lstStyle/>
          <a:p>
            <a:r>
              <a:rPr lang="en-US" b="1">
                <a:cs typeface="Arial" charset="0"/>
              </a:rPr>
              <a:t>Publisher</a:t>
            </a:r>
          </a:p>
        </p:txBody>
      </p:sp>
      <p:sp>
        <p:nvSpPr>
          <p:cNvPr id="44043" name="Text Box 13"/>
          <p:cNvSpPr txBox="1">
            <a:spLocks noChangeArrowheads="1"/>
          </p:cNvSpPr>
          <p:nvPr/>
        </p:nvSpPr>
        <p:spPr bwMode="auto">
          <a:xfrm rot="-799993">
            <a:off x="3008313" y="3060700"/>
            <a:ext cx="1270000" cy="368300"/>
          </a:xfrm>
          <a:prstGeom prst="rect">
            <a:avLst/>
          </a:prstGeom>
          <a:noFill/>
          <a:ln w="9525">
            <a:noFill/>
            <a:miter lim="800000"/>
            <a:headEnd/>
            <a:tailEnd/>
          </a:ln>
        </p:spPr>
        <p:txBody>
          <a:bodyPr>
            <a:spAutoFit/>
          </a:bodyPr>
          <a:lstStyle/>
          <a:p>
            <a:r>
              <a:rPr lang="en-US" b="1">
                <a:cs typeface="Arial" charset="0"/>
              </a:rPr>
              <a:t>Pubmed</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en-US" sz="3600" dirty="0" smtClean="0"/>
              <a:t>Improved Reference Management Workflow</a:t>
            </a:r>
            <a:br>
              <a:rPr lang="en-US" sz="3600" dirty="0" smtClean="0"/>
            </a:br>
            <a:endParaRPr lang="en-US" sz="3600" dirty="0" smtClean="0"/>
          </a:p>
        </p:txBody>
      </p:sp>
      <p:grpSp>
        <p:nvGrpSpPr>
          <p:cNvPr id="2" name="Group 2"/>
          <p:cNvGrpSpPr/>
          <p:nvPr/>
        </p:nvGrpSpPr>
        <p:grpSpPr>
          <a:xfrm>
            <a:off x="685800" y="2819400"/>
            <a:ext cx="1989085" cy="1722170"/>
            <a:chOff x="685800" y="2286000"/>
            <a:chExt cx="1989085" cy="1722170"/>
          </a:xfrm>
          <a:effectLst>
            <a:outerShdw blurRad="50800" dist="38100" dir="5400000" algn="t" rotWithShape="0">
              <a:prstClr val="black">
                <a:alpha val="40000"/>
              </a:prstClr>
            </a:outerShdw>
          </a:effectLst>
        </p:grpSpPr>
        <p:pic>
          <p:nvPicPr>
            <p:cNvPr id="4" name="Picture 19" descr="C:\Users\Decki\Desktop\new images\user.png"/>
            <p:cNvPicPr>
              <a:picLocks noChangeAspect="1" noChangeArrowheads="1"/>
            </p:cNvPicPr>
            <p:nvPr/>
          </p:nvPicPr>
          <p:blipFill>
            <a:blip r:embed="rId3" cstate="print"/>
            <a:srcRect/>
            <a:stretch>
              <a:fillRect/>
            </a:stretch>
          </p:blipFill>
          <p:spPr bwMode="auto">
            <a:xfrm>
              <a:off x="685800" y="2286000"/>
              <a:ext cx="1067520" cy="1066801"/>
            </a:xfrm>
            <a:prstGeom prst="rect">
              <a:avLst/>
            </a:prstGeom>
            <a:noFill/>
          </p:spPr>
        </p:pic>
        <p:pic>
          <p:nvPicPr>
            <p:cNvPr id="5" name="Picture 31" descr="C:\Users\Decki\Desktop\new images\grey screen.png"/>
            <p:cNvPicPr>
              <a:picLocks noChangeAspect="1" noChangeArrowheads="1"/>
            </p:cNvPicPr>
            <p:nvPr/>
          </p:nvPicPr>
          <p:blipFill>
            <a:blip r:embed="rId4" cstate="print"/>
            <a:srcRect/>
            <a:stretch>
              <a:fillRect/>
            </a:stretch>
          </p:blipFill>
          <p:spPr bwMode="auto">
            <a:xfrm rot="1171352">
              <a:off x="1366793" y="2553418"/>
              <a:ext cx="1308092" cy="1454752"/>
            </a:xfrm>
            <a:prstGeom prst="rect">
              <a:avLst/>
            </a:prstGeom>
            <a:noFill/>
          </p:spPr>
        </p:pic>
      </p:grpSp>
      <p:pic>
        <p:nvPicPr>
          <p:cNvPr id="6" name="Picture 6"/>
          <p:cNvPicPr>
            <a:picLocks noChangeAspect="1" noChangeArrowheads="1"/>
          </p:cNvPicPr>
          <p:nvPr/>
        </p:nvPicPr>
        <p:blipFill>
          <a:blip r:embed="rId5"/>
          <a:stretch>
            <a:fillRect/>
          </a:stretch>
        </p:blipFill>
        <p:spPr bwMode="auto">
          <a:xfrm>
            <a:off x="5943600" y="4878388"/>
            <a:ext cx="1644650" cy="182562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 name="Picture 24" descr="C:\Users\Decki\Desktop\new images\green arrow.png"/>
          <p:cNvPicPr>
            <a:picLocks noChangeAspect="1" noChangeArrowheads="1"/>
          </p:cNvPicPr>
          <p:nvPr/>
        </p:nvPicPr>
        <p:blipFill>
          <a:blip r:embed="rId6"/>
          <a:srcRect/>
          <a:stretch>
            <a:fillRect/>
          </a:stretch>
        </p:blipFill>
        <p:spPr bwMode="auto">
          <a:xfrm>
            <a:off x="2971800" y="2667000"/>
            <a:ext cx="1946275" cy="838200"/>
          </a:xfrm>
          <a:prstGeom prst="rect">
            <a:avLst/>
          </a:prstGeom>
          <a:noFill/>
          <a:effectLst>
            <a:outerShdw blurRad="50800" dist="38100" dir="8100000" algn="tr" rotWithShape="0">
              <a:prstClr val="black">
                <a:alpha val="40000"/>
              </a:prstClr>
            </a:outerShdw>
          </a:effectLst>
        </p:spPr>
      </p:pic>
      <p:pic>
        <p:nvPicPr>
          <p:cNvPr id="12" name="Picture 24" descr="C:\Users\Decki\Desktop\new images\green arrow.png"/>
          <p:cNvPicPr>
            <a:picLocks noChangeAspect="1" noChangeArrowheads="1"/>
          </p:cNvPicPr>
          <p:nvPr/>
        </p:nvPicPr>
        <p:blipFill>
          <a:blip r:embed="rId6"/>
          <a:srcRect/>
          <a:stretch>
            <a:fillRect/>
          </a:stretch>
        </p:blipFill>
        <p:spPr bwMode="auto">
          <a:xfrm rot="15618845" flipH="1">
            <a:off x="5836444" y="3579019"/>
            <a:ext cx="1746250" cy="792162"/>
          </a:xfrm>
          <a:prstGeom prst="rect">
            <a:avLst/>
          </a:prstGeom>
          <a:noFill/>
          <a:effectLst>
            <a:outerShdw blurRad="50800" dist="38100" dir="8100000" algn="tr" rotWithShape="0">
              <a:prstClr val="black">
                <a:alpha val="40000"/>
              </a:prstClr>
            </a:outerShdw>
          </a:effectLst>
        </p:spPr>
      </p:pic>
      <p:grpSp>
        <p:nvGrpSpPr>
          <p:cNvPr id="3" name="Group 12"/>
          <p:cNvGrpSpPr>
            <a:grpSpLocks/>
          </p:cNvGrpSpPr>
          <p:nvPr/>
        </p:nvGrpSpPr>
        <p:grpSpPr bwMode="auto">
          <a:xfrm>
            <a:off x="5181600" y="1524000"/>
            <a:ext cx="3709988" cy="1371600"/>
            <a:chOff x="5181600" y="1752600"/>
            <a:chExt cx="3710094" cy="1371600"/>
          </a:xfrm>
        </p:grpSpPr>
        <p:sp>
          <p:nvSpPr>
            <p:cNvPr id="14" name="Rectangle 13"/>
            <p:cNvSpPr/>
            <p:nvPr/>
          </p:nvSpPr>
          <p:spPr>
            <a:xfrm>
              <a:off x="5181600" y="1752600"/>
              <a:ext cx="3505300" cy="13716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srgbClr val="000000"/>
                </a:solidFill>
              </a:endParaRPr>
            </a:p>
          </p:txBody>
        </p:sp>
        <p:sp>
          <p:nvSpPr>
            <p:cNvPr id="15" name="Text Box 15"/>
            <p:cNvSpPr txBox="1">
              <a:spLocks noChangeArrowheads="1"/>
            </p:cNvSpPr>
            <p:nvPr/>
          </p:nvSpPr>
          <p:spPr bwMode="auto">
            <a:xfrm>
              <a:off x="5310192" y="1828800"/>
              <a:ext cx="3581502" cy="1200150"/>
            </a:xfrm>
            <a:prstGeom prst="rect">
              <a:avLst/>
            </a:prstGeom>
            <a:noFill/>
            <a:ln w="9525">
              <a:noFill/>
              <a:miter lim="800000"/>
              <a:headEnd/>
              <a:tailEnd/>
            </a:ln>
            <a:effectLst/>
          </p:spPr>
          <p:txBody>
            <a:bodyPr>
              <a:spAutoFit/>
            </a:bodyPr>
            <a:lstStyle/>
            <a:p>
              <a:pPr>
                <a:spcBef>
                  <a:spcPct val="50000"/>
                </a:spcBef>
                <a:defRPr/>
              </a:pPr>
              <a:r>
                <a:rPr lang="en-US" b="1" dirty="0">
                  <a:solidFill>
                    <a:schemeClr val="bg1">
                      <a:lumMod val="95000"/>
                      <a:lumOff val="5000"/>
                    </a:schemeClr>
                  </a:solidFill>
                </a:rPr>
                <a:t>Title: </a:t>
              </a:r>
              <a:r>
                <a:rPr lang="en-US" dirty="0">
                  <a:solidFill>
                    <a:schemeClr val="bg1">
                      <a:lumMod val="95000"/>
                      <a:lumOff val="5000"/>
                    </a:schemeClr>
                  </a:solidFill>
                </a:rPr>
                <a:t>Hemorrhagic Fever</a:t>
              </a:r>
              <a:br>
                <a:rPr lang="en-US" dirty="0">
                  <a:solidFill>
                    <a:schemeClr val="bg1">
                      <a:lumMod val="95000"/>
                      <a:lumOff val="5000"/>
                    </a:schemeClr>
                  </a:solidFill>
                </a:rPr>
              </a:br>
              <a:r>
                <a:rPr lang="en-US" b="1" dirty="0">
                  <a:solidFill>
                    <a:schemeClr val="bg1">
                      <a:lumMod val="95000"/>
                      <a:lumOff val="5000"/>
                    </a:schemeClr>
                  </a:solidFill>
                </a:rPr>
                <a:t>Author: </a:t>
              </a:r>
              <a:r>
                <a:rPr lang="en-US" dirty="0">
                  <a:solidFill>
                    <a:schemeClr val="bg1">
                      <a:lumMod val="95000"/>
                      <a:lumOff val="5000"/>
                    </a:schemeClr>
                  </a:solidFill>
                </a:rPr>
                <a:t>KM </a:t>
              </a:r>
              <a:r>
                <a:rPr lang="en-US" dirty="0" err="1">
                  <a:solidFill>
                    <a:schemeClr val="bg1">
                      <a:lumMod val="95000"/>
                      <a:lumOff val="5000"/>
                    </a:schemeClr>
                  </a:solidFill>
                </a:rPr>
                <a:t>Larrick</a:t>
              </a:r>
              <a:r>
                <a:rPr lang="en-US" dirty="0">
                  <a:solidFill>
                    <a:schemeClr val="bg1">
                      <a:lumMod val="95000"/>
                      <a:lumOff val="5000"/>
                    </a:schemeClr>
                  </a:solidFill>
                </a:rPr>
                <a:t/>
              </a:r>
              <a:br>
                <a:rPr lang="en-US" dirty="0">
                  <a:solidFill>
                    <a:schemeClr val="bg1">
                      <a:lumMod val="95000"/>
                      <a:lumOff val="5000"/>
                    </a:schemeClr>
                  </a:solidFill>
                </a:rPr>
              </a:br>
              <a:r>
                <a:rPr lang="en-US" dirty="0">
                  <a:solidFill>
                    <a:schemeClr val="bg1">
                      <a:lumMod val="95000"/>
                      <a:lumOff val="5000"/>
                    </a:schemeClr>
                  </a:solidFill>
                </a:rPr>
                <a:t>Journal of Biochemistry,  10(6) p111-115, 2008</a:t>
              </a:r>
            </a:p>
          </p:txBody>
        </p:sp>
      </p:grpSp>
      <p:sp>
        <p:nvSpPr>
          <p:cNvPr id="13" name="TextBox 12"/>
          <p:cNvSpPr txBox="1">
            <a:spLocks noChangeArrowheads="1"/>
          </p:cNvSpPr>
          <p:nvPr/>
        </p:nvSpPr>
        <p:spPr bwMode="auto">
          <a:xfrm>
            <a:off x="6934200" y="3581400"/>
            <a:ext cx="1962150" cy="584200"/>
          </a:xfrm>
          <a:prstGeom prst="rect">
            <a:avLst/>
          </a:prstGeom>
          <a:noFill/>
          <a:ln w="9525">
            <a:noFill/>
            <a:miter lim="800000"/>
            <a:headEnd/>
            <a:tailEnd/>
          </a:ln>
        </p:spPr>
        <p:txBody>
          <a:bodyPr wrap="none">
            <a:spAutoFit/>
          </a:bodyPr>
          <a:lstStyle/>
          <a:p>
            <a:r>
              <a:rPr lang="en-US" sz="3200">
                <a:cs typeface="Arial" charset="0"/>
              </a:rPr>
              <a:t>One Click</a:t>
            </a:r>
            <a:endParaRPr lang="en-SG" sz="320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0" name="Cloud"/>
          <p:cNvSpPr>
            <a:spLocks noChangeAspect="1" noEditPoints="1" noChangeArrowheads="1"/>
          </p:cNvSpPr>
          <p:nvPr/>
        </p:nvSpPr>
        <p:spPr bwMode="auto">
          <a:xfrm>
            <a:off x="5257800" y="4468813"/>
            <a:ext cx="3581400" cy="240188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0">
            <a:schemeClr val="accent4"/>
          </a:lnRef>
          <a:fillRef idx="3">
            <a:schemeClr val="accent4"/>
          </a:fillRef>
          <a:effectRef idx="3">
            <a:schemeClr val="accent4"/>
          </a:effectRef>
          <a:fontRef idx="minor">
            <a:schemeClr val="lt1"/>
          </a:fontRef>
        </p:style>
        <p:txBody>
          <a:bodyPr/>
          <a:lstStyle/>
          <a:p>
            <a:pPr>
              <a:defRPr/>
            </a:pPr>
            <a:endParaRPr lang="en-SG">
              <a:solidFill>
                <a:srgbClr val="FFFFFF"/>
              </a:solidFill>
            </a:endParaRPr>
          </a:p>
        </p:txBody>
      </p:sp>
      <p:grpSp>
        <p:nvGrpSpPr>
          <p:cNvPr id="2" name="Group 2"/>
          <p:cNvGrpSpPr/>
          <p:nvPr/>
        </p:nvGrpSpPr>
        <p:grpSpPr>
          <a:xfrm>
            <a:off x="685800" y="2817201"/>
            <a:ext cx="1989085" cy="1722170"/>
            <a:chOff x="685800" y="2286000"/>
            <a:chExt cx="1989085" cy="1722170"/>
          </a:xfrm>
          <a:effectLst>
            <a:outerShdw blurRad="50800" dist="38100" dir="5400000" algn="t" rotWithShape="0">
              <a:prstClr val="black">
                <a:alpha val="40000"/>
              </a:prstClr>
            </a:outerShdw>
          </a:effectLst>
        </p:grpSpPr>
        <p:pic>
          <p:nvPicPr>
            <p:cNvPr id="4" name="Picture 19" descr="C:\Users\Decki\Desktop\new images\user.png"/>
            <p:cNvPicPr>
              <a:picLocks noChangeAspect="1" noChangeArrowheads="1"/>
            </p:cNvPicPr>
            <p:nvPr/>
          </p:nvPicPr>
          <p:blipFill>
            <a:blip r:embed="rId3" cstate="print"/>
            <a:srcRect/>
            <a:stretch>
              <a:fillRect/>
            </a:stretch>
          </p:blipFill>
          <p:spPr bwMode="auto">
            <a:xfrm>
              <a:off x="685800" y="2286000"/>
              <a:ext cx="1067520" cy="1066801"/>
            </a:xfrm>
            <a:prstGeom prst="rect">
              <a:avLst/>
            </a:prstGeom>
            <a:noFill/>
          </p:spPr>
        </p:pic>
        <p:pic>
          <p:nvPicPr>
            <p:cNvPr id="5" name="Picture 31" descr="C:\Users\Decki\Desktop\new images\grey screen.png"/>
            <p:cNvPicPr>
              <a:picLocks noChangeAspect="1" noChangeArrowheads="1"/>
            </p:cNvPicPr>
            <p:nvPr/>
          </p:nvPicPr>
          <p:blipFill>
            <a:blip r:embed="rId4" cstate="print"/>
            <a:srcRect/>
            <a:stretch>
              <a:fillRect/>
            </a:stretch>
          </p:blipFill>
          <p:spPr bwMode="auto">
            <a:xfrm rot="1171352">
              <a:off x="1366793" y="2553418"/>
              <a:ext cx="1308092" cy="1454752"/>
            </a:xfrm>
            <a:prstGeom prst="rect">
              <a:avLst/>
            </a:prstGeom>
            <a:noFill/>
          </p:spPr>
        </p:pic>
      </p:grpSp>
      <p:pic>
        <p:nvPicPr>
          <p:cNvPr id="6" name="Picture 24" descr="C:\Users\Decki\Desktop\new images\green arrow.png"/>
          <p:cNvPicPr>
            <a:picLocks noChangeAspect="1" noChangeArrowheads="1"/>
          </p:cNvPicPr>
          <p:nvPr/>
        </p:nvPicPr>
        <p:blipFill>
          <a:blip r:embed="rId5"/>
          <a:srcRect/>
          <a:stretch>
            <a:fillRect/>
          </a:stretch>
        </p:blipFill>
        <p:spPr bwMode="auto">
          <a:xfrm rot="1236375">
            <a:off x="2886075" y="4302125"/>
            <a:ext cx="2524125" cy="838200"/>
          </a:xfrm>
          <a:prstGeom prst="rect">
            <a:avLst/>
          </a:prstGeom>
          <a:noFill/>
          <a:effectLst>
            <a:outerShdw blurRad="50800" dist="38100" dir="8100000" algn="tr" rotWithShape="0">
              <a:prstClr val="black">
                <a:alpha val="40000"/>
              </a:prstClr>
            </a:outerShdw>
          </a:effectLst>
        </p:spPr>
      </p:pic>
      <p:pic>
        <p:nvPicPr>
          <p:cNvPr id="7" name="Picture 6"/>
          <p:cNvPicPr>
            <a:picLocks noChangeAspect="1" noChangeArrowheads="1"/>
          </p:cNvPicPr>
          <p:nvPr/>
        </p:nvPicPr>
        <p:blipFill>
          <a:blip r:embed="rId6"/>
          <a:stretch>
            <a:fillRect/>
          </a:stretch>
        </p:blipFill>
        <p:spPr bwMode="auto">
          <a:xfrm>
            <a:off x="838200" y="4343400"/>
            <a:ext cx="1644650" cy="182721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8" name="Picture 24" descr="C:\Users\Decki\Desktop\new images\green arrow.png"/>
          <p:cNvPicPr>
            <a:picLocks noChangeAspect="1" noChangeArrowheads="1"/>
          </p:cNvPicPr>
          <p:nvPr/>
        </p:nvPicPr>
        <p:blipFill>
          <a:blip r:embed="rId5"/>
          <a:srcRect/>
          <a:stretch>
            <a:fillRect/>
          </a:stretch>
        </p:blipFill>
        <p:spPr bwMode="auto">
          <a:xfrm rot="16998633">
            <a:off x="5842794" y="3382169"/>
            <a:ext cx="1755775" cy="792163"/>
          </a:xfrm>
          <a:prstGeom prst="rect">
            <a:avLst/>
          </a:prstGeom>
          <a:noFill/>
          <a:effectLst>
            <a:outerShdw blurRad="50800" dist="38100" dir="8100000" algn="tr" rotWithShape="0">
              <a:prstClr val="black">
                <a:alpha val="40000"/>
              </a:prstClr>
            </a:outerShdw>
          </a:effectLst>
        </p:spPr>
      </p:pic>
      <p:sp>
        <p:nvSpPr>
          <p:cNvPr id="14" name="Rectangle 2"/>
          <p:cNvSpPr txBox="1">
            <a:spLocks/>
          </p:cNvSpPr>
          <p:nvPr/>
        </p:nvSpPr>
        <p:spPr bwMode="auto">
          <a:xfrm>
            <a:off x="914400" y="512763"/>
            <a:ext cx="7772400" cy="914400"/>
          </a:xfrm>
          <a:prstGeom prst="rect">
            <a:avLst/>
          </a:prstGeom>
        </p:spPr>
        <p:txBody>
          <a:bodyPr/>
          <a:lstStyle/>
          <a:p>
            <a:pPr eaLnBrk="0" hangingPunct="0">
              <a:defRPr/>
            </a:pPr>
            <a:r>
              <a:rPr lang="en-US" sz="3600" spc="-100" dirty="0">
                <a:solidFill>
                  <a:srgbClr val="C1EEFF"/>
                </a:solidFill>
                <a:latin typeface="+mj-lt"/>
                <a:ea typeface="+mj-ea"/>
                <a:cs typeface="+mj-cs"/>
              </a:rPr>
              <a:t>Improved Reference Management Workflow</a:t>
            </a:r>
            <a:br>
              <a:rPr lang="en-US" sz="3600" spc="-100" dirty="0">
                <a:solidFill>
                  <a:srgbClr val="C1EEFF"/>
                </a:solidFill>
                <a:latin typeface="+mj-lt"/>
                <a:ea typeface="+mj-ea"/>
                <a:cs typeface="+mj-cs"/>
              </a:rPr>
            </a:br>
            <a:endParaRPr lang="en-US" sz="3600" spc="-100" dirty="0">
              <a:solidFill>
                <a:srgbClr val="C1EEFF"/>
              </a:solidFill>
              <a:latin typeface="+mj-lt"/>
              <a:ea typeface="+mj-ea"/>
              <a:cs typeface="+mj-cs"/>
            </a:endParaRPr>
          </a:p>
        </p:txBody>
      </p:sp>
      <p:pic>
        <p:nvPicPr>
          <p:cNvPr id="15" name="Picture 14"/>
          <p:cNvPicPr>
            <a:picLocks noChangeAspect="1" noChangeArrowheads="1"/>
          </p:cNvPicPr>
          <p:nvPr/>
        </p:nvPicPr>
        <p:blipFill>
          <a:blip r:embed="rId6"/>
          <a:stretch>
            <a:fillRect/>
          </a:stretch>
        </p:blipFill>
        <p:spPr bwMode="auto">
          <a:xfrm>
            <a:off x="990600" y="4495800"/>
            <a:ext cx="1644650" cy="182721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6" name="Picture 15"/>
          <p:cNvPicPr>
            <a:picLocks noChangeAspect="1" noChangeArrowheads="1"/>
          </p:cNvPicPr>
          <p:nvPr/>
        </p:nvPicPr>
        <p:blipFill>
          <a:blip r:embed="rId6"/>
          <a:stretch>
            <a:fillRect/>
          </a:stretch>
        </p:blipFill>
        <p:spPr bwMode="auto">
          <a:xfrm>
            <a:off x="1143000" y="4648200"/>
            <a:ext cx="1644650" cy="182721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7" name="Picture 16"/>
          <p:cNvPicPr>
            <a:picLocks noChangeAspect="1" noChangeArrowheads="1"/>
          </p:cNvPicPr>
          <p:nvPr/>
        </p:nvPicPr>
        <p:blipFill>
          <a:blip r:embed="rId6"/>
          <a:stretch>
            <a:fillRect/>
          </a:stretch>
        </p:blipFill>
        <p:spPr bwMode="auto">
          <a:xfrm>
            <a:off x="1295400" y="4800600"/>
            <a:ext cx="1644650" cy="1827213"/>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3" name="Group 26"/>
          <p:cNvGrpSpPr>
            <a:grpSpLocks/>
          </p:cNvGrpSpPr>
          <p:nvPr/>
        </p:nvGrpSpPr>
        <p:grpSpPr bwMode="auto">
          <a:xfrm>
            <a:off x="5029200" y="1066800"/>
            <a:ext cx="4167188" cy="1828800"/>
            <a:chOff x="5181600" y="1371600"/>
            <a:chExt cx="4167188" cy="1828800"/>
          </a:xfrm>
        </p:grpSpPr>
        <p:grpSp>
          <p:nvGrpSpPr>
            <p:cNvPr id="11" name="Group 10"/>
            <p:cNvGrpSpPr>
              <a:grpSpLocks/>
            </p:cNvGrpSpPr>
            <p:nvPr/>
          </p:nvGrpSpPr>
          <p:grpSpPr bwMode="auto">
            <a:xfrm>
              <a:off x="5181600" y="1371600"/>
              <a:ext cx="3709988" cy="1371600"/>
              <a:chOff x="5181600" y="1524000"/>
              <a:chExt cx="3710094" cy="1371600"/>
            </a:xfrm>
          </p:grpSpPr>
          <p:sp>
            <p:nvSpPr>
              <p:cNvPr id="9" name="Rectangle 8"/>
              <p:cNvSpPr/>
              <p:nvPr/>
            </p:nvSpPr>
            <p:spPr>
              <a:xfrm>
                <a:off x="5181600" y="1524000"/>
                <a:ext cx="3505300" cy="13716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srgbClr val="000000"/>
                  </a:solidFill>
                </a:endParaRPr>
              </a:p>
            </p:txBody>
          </p:sp>
          <p:sp>
            <p:nvSpPr>
              <p:cNvPr id="10" name="Text Box 15"/>
              <p:cNvSpPr txBox="1">
                <a:spLocks noChangeArrowheads="1"/>
              </p:cNvSpPr>
              <p:nvPr/>
            </p:nvSpPr>
            <p:spPr bwMode="auto">
              <a:xfrm>
                <a:off x="5310192" y="1600200"/>
                <a:ext cx="3581502" cy="1190625"/>
              </a:xfrm>
              <a:prstGeom prst="rect">
                <a:avLst/>
              </a:prstGeom>
              <a:noFill/>
              <a:ln w="9525">
                <a:noFill/>
                <a:miter lim="800000"/>
                <a:headEnd/>
                <a:tailEnd/>
              </a:ln>
              <a:effectLst/>
            </p:spPr>
            <p:txBody>
              <a:bodyPr>
                <a:spAutoFit/>
              </a:bodyPr>
              <a:lstStyle/>
              <a:p>
                <a:pPr>
                  <a:spcBef>
                    <a:spcPct val="50000"/>
                  </a:spcBef>
                  <a:defRPr/>
                </a:pPr>
                <a:r>
                  <a:rPr lang="en-US" b="1" dirty="0">
                    <a:solidFill>
                      <a:schemeClr val="bg1">
                        <a:lumMod val="95000"/>
                        <a:lumOff val="5000"/>
                      </a:schemeClr>
                    </a:solidFill>
                    <a:cs typeface="+mn-cs"/>
                  </a:rPr>
                  <a:t>Title: </a:t>
                </a:r>
                <a:r>
                  <a:rPr lang="en-US" dirty="0">
                    <a:solidFill>
                      <a:schemeClr val="bg1">
                        <a:lumMod val="95000"/>
                        <a:lumOff val="5000"/>
                      </a:schemeClr>
                    </a:solidFill>
                    <a:cs typeface="+mn-cs"/>
                  </a:rPr>
                  <a:t>Hemorrhagic Fever</a:t>
                </a:r>
                <a:br>
                  <a:rPr lang="en-US" dirty="0">
                    <a:solidFill>
                      <a:schemeClr val="bg1">
                        <a:lumMod val="95000"/>
                        <a:lumOff val="5000"/>
                      </a:schemeClr>
                    </a:solidFill>
                    <a:cs typeface="+mn-cs"/>
                  </a:rPr>
                </a:br>
                <a:r>
                  <a:rPr lang="en-US" b="1" dirty="0">
                    <a:solidFill>
                      <a:schemeClr val="bg1">
                        <a:lumMod val="95000"/>
                        <a:lumOff val="5000"/>
                      </a:schemeClr>
                    </a:solidFill>
                    <a:cs typeface="+mn-cs"/>
                  </a:rPr>
                  <a:t>Author: </a:t>
                </a:r>
                <a:r>
                  <a:rPr lang="en-US" dirty="0">
                    <a:solidFill>
                      <a:schemeClr val="bg1">
                        <a:lumMod val="95000"/>
                        <a:lumOff val="5000"/>
                      </a:schemeClr>
                    </a:solidFill>
                    <a:cs typeface="+mn-cs"/>
                  </a:rPr>
                  <a:t>KM </a:t>
                </a:r>
                <a:r>
                  <a:rPr lang="en-US" dirty="0" err="1">
                    <a:solidFill>
                      <a:schemeClr val="bg1">
                        <a:lumMod val="95000"/>
                        <a:lumOff val="5000"/>
                      </a:schemeClr>
                    </a:solidFill>
                    <a:cs typeface="+mn-cs"/>
                  </a:rPr>
                  <a:t>Larrick</a:t>
                </a:r>
                <a:r>
                  <a:rPr lang="en-US" dirty="0">
                    <a:solidFill>
                      <a:schemeClr val="bg1">
                        <a:lumMod val="95000"/>
                        <a:lumOff val="5000"/>
                      </a:schemeClr>
                    </a:solidFill>
                    <a:cs typeface="+mn-cs"/>
                  </a:rPr>
                  <a:t/>
                </a:r>
                <a:br>
                  <a:rPr lang="en-US" dirty="0">
                    <a:solidFill>
                      <a:schemeClr val="bg1">
                        <a:lumMod val="95000"/>
                        <a:lumOff val="5000"/>
                      </a:schemeClr>
                    </a:solidFill>
                    <a:cs typeface="+mn-cs"/>
                  </a:rPr>
                </a:br>
                <a:r>
                  <a:rPr lang="en-US" dirty="0">
                    <a:solidFill>
                      <a:schemeClr val="bg1">
                        <a:lumMod val="95000"/>
                        <a:lumOff val="5000"/>
                      </a:schemeClr>
                    </a:solidFill>
                    <a:cs typeface="+mn-cs"/>
                  </a:rPr>
                  <a:t>Journal of Biochemistry,  10(6) p111-115, 2008</a:t>
                </a:r>
              </a:p>
            </p:txBody>
          </p:sp>
        </p:grpSp>
        <p:grpSp>
          <p:nvGrpSpPr>
            <p:cNvPr id="12" name="Group 10"/>
            <p:cNvGrpSpPr>
              <a:grpSpLocks/>
            </p:cNvGrpSpPr>
            <p:nvPr/>
          </p:nvGrpSpPr>
          <p:grpSpPr bwMode="auto">
            <a:xfrm>
              <a:off x="5334000" y="1524000"/>
              <a:ext cx="3709988" cy="1371600"/>
              <a:chOff x="5181600" y="1524000"/>
              <a:chExt cx="3710094" cy="1371600"/>
            </a:xfrm>
          </p:grpSpPr>
          <p:sp>
            <p:nvSpPr>
              <p:cNvPr id="19" name="Rectangle 18"/>
              <p:cNvSpPr/>
              <p:nvPr/>
            </p:nvSpPr>
            <p:spPr>
              <a:xfrm>
                <a:off x="5181600" y="1524000"/>
                <a:ext cx="3505300" cy="13716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srgbClr val="000000"/>
                  </a:solidFill>
                </a:endParaRPr>
              </a:p>
            </p:txBody>
          </p:sp>
          <p:sp>
            <p:nvSpPr>
              <p:cNvPr id="20" name="Text Box 15"/>
              <p:cNvSpPr txBox="1">
                <a:spLocks noChangeArrowheads="1"/>
              </p:cNvSpPr>
              <p:nvPr/>
            </p:nvSpPr>
            <p:spPr bwMode="auto">
              <a:xfrm>
                <a:off x="5310192" y="1600200"/>
                <a:ext cx="3581502" cy="1190625"/>
              </a:xfrm>
              <a:prstGeom prst="rect">
                <a:avLst/>
              </a:prstGeom>
              <a:noFill/>
              <a:ln w="9525">
                <a:noFill/>
                <a:miter lim="800000"/>
                <a:headEnd/>
                <a:tailEnd/>
              </a:ln>
              <a:effectLst/>
            </p:spPr>
            <p:txBody>
              <a:bodyPr>
                <a:spAutoFit/>
              </a:bodyPr>
              <a:lstStyle/>
              <a:p>
                <a:pPr>
                  <a:spcBef>
                    <a:spcPct val="50000"/>
                  </a:spcBef>
                  <a:defRPr/>
                </a:pPr>
                <a:r>
                  <a:rPr lang="en-US" b="1" dirty="0">
                    <a:solidFill>
                      <a:schemeClr val="bg1">
                        <a:lumMod val="95000"/>
                        <a:lumOff val="5000"/>
                      </a:schemeClr>
                    </a:solidFill>
                    <a:cs typeface="+mn-cs"/>
                  </a:rPr>
                  <a:t>Title: </a:t>
                </a:r>
                <a:r>
                  <a:rPr lang="en-US" dirty="0">
                    <a:solidFill>
                      <a:schemeClr val="bg1">
                        <a:lumMod val="95000"/>
                        <a:lumOff val="5000"/>
                      </a:schemeClr>
                    </a:solidFill>
                    <a:cs typeface="+mn-cs"/>
                  </a:rPr>
                  <a:t>Hemorrhagic Fever</a:t>
                </a:r>
                <a:br>
                  <a:rPr lang="en-US" dirty="0">
                    <a:solidFill>
                      <a:schemeClr val="bg1">
                        <a:lumMod val="95000"/>
                        <a:lumOff val="5000"/>
                      </a:schemeClr>
                    </a:solidFill>
                    <a:cs typeface="+mn-cs"/>
                  </a:rPr>
                </a:br>
                <a:r>
                  <a:rPr lang="en-US" b="1" dirty="0">
                    <a:solidFill>
                      <a:schemeClr val="bg1">
                        <a:lumMod val="95000"/>
                        <a:lumOff val="5000"/>
                      </a:schemeClr>
                    </a:solidFill>
                    <a:cs typeface="+mn-cs"/>
                  </a:rPr>
                  <a:t>Author: </a:t>
                </a:r>
                <a:r>
                  <a:rPr lang="en-US" dirty="0">
                    <a:solidFill>
                      <a:schemeClr val="bg1">
                        <a:lumMod val="95000"/>
                        <a:lumOff val="5000"/>
                      </a:schemeClr>
                    </a:solidFill>
                    <a:cs typeface="+mn-cs"/>
                  </a:rPr>
                  <a:t>KM </a:t>
                </a:r>
                <a:r>
                  <a:rPr lang="en-US" dirty="0" err="1">
                    <a:solidFill>
                      <a:schemeClr val="bg1">
                        <a:lumMod val="95000"/>
                        <a:lumOff val="5000"/>
                      </a:schemeClr>
                    </a:solidFill>
                    <a:cs typeface="+mn-cs"/>
                  </a:rPr>
                  <a:t>Larrick</a:t>
                </a:r>
                <a:r>
                  <a:rPr lang="en-US" dirty="0">
                    <a:solidFill>
                      <a:schemeClr val="bg1">
                        <a:lumMod val="95000"/>
                        <a:lumOff val="5000"/>
                      </a:schemeClr>
                    </a:solidFill>
                    <a:cs typeface="+mn-cs"/>
                  </a:rPr>
                  <a:t/>
                </a:r>
                <a:br>
                  <a:rPr lang="en-US" dirty="0">
                    <a:solidFill>
                      <a:schemeClr val="bg1">
                        <a:lumMod val="95000"/>
                        <a:lumOff val="5000"/>
                      </a:schemeClr>
                    </a:solidFill>
                    <a:cs typeface="+mn-cs"/>
                  </a:rPr>
                </a:br>
                <a:r>
                  <a:rPr lang="en-US" dirty="0">
                    <a:solidFill>
                      <a:schemeClr val="bg1">
                        <a:lumMod val="95000"/>
                        <a:lumOff val="5000"/>
                      </a:schemeClr>
                    </a:solidFill>
                    <a:cs typeface="+mn-cs"/>
                  </a:rPr>
                  <a:t>Journal of Biochemistry,  10(6) p111-115, 2008</a:t>
                </a:r>
              </a:p>
            </p:txBody>
          </p:sp>
        </p:grpSp>
        <p:grpSp>
          <p:nvGrpSpPr>
            <p:cNvPr id="13" name="Group 10"/>
            <p:cNvGrpSpPr>
              <a:grpSpLocks/>
            </p:cNvGrpSpPr>
            <p:nvPr/>
          </p:nvGrpSpPr>
          <p:grpSpPr bwMode="auto">
            <a:xfrm>
              <a:off x="5486400" y="1676400"/>
              <a:ext cx="3709988" cy="1371600"/>
              <a:chOff x="5181600" y="1524000"/>
              <a:chExt cx="3710094" cy="1371600"/>
            </a:xfrm>
          </p:grpSpPr>
          <p:sp>
            <p:nvSpPr>
              <p:cNvPr id="22" name="Rectangle 21"/>
              <p:cNvSpPr/>
              <p:nvPr/>
            </p:nvSpPr>
            <p:spPr>
              <a:xfrm>
                <a:off x="5181600" y="1524000"/>
                <a:ext cx="3505300" cy="13716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srgbClr val="000000"/>
                  </a:solidFill>
                </a:endParaRPr>
              </a:p>
            </p:txBody>
          </p:sp>
          <p:sp>
            <p:nvSpPr>
              <p:cNvPr id="23" name="Text Box 15"/>
              <p:cNvSpPr txBox="1">
                <a:spLocks noChangeArrowheads="1"/>
              </p:cNvSpPr>
              <p:nvPr/>
            </p:nvSpPr>
            <p:spPr bwMode="auto">
              <a:xfrm>
                <a:off x="5310192" y="1600200"/>
                <a:ext cx="3581502" cy="1190625"/>
              </a:xfrm>
              <a:prstGeom prst="rect">
                <a:avLst/>
              </a:prstGeom>
              <a:noFill/>
              <a:ln w="9525">
                <a:noFill/>
                <a:miter lim="800000"/>
                <a:headEnd/>
                <a:tailEnd/>
              </a:ln>
              <a:effectLst/>
            </p:spPr>
            <p:txBody>
              <a:bodyPr>
                <a:spAutoFit/>
              </a:bodyPr>
              <a:lstStyle/>
              <a:p>
                <a:pPr>
                  <a:spcBef>
                    <a:spcPct val="50000"/>
                  </a:spcBef>
                  <a:defRPr/>
                </a:pPr>
                <a:r>
                  <a:rPr lang="en-US" b="1" dirty="0">
                    <a:solidFill>
                      <a:schemeClr val="bg1">
                        <a:lumMod val="95000"/>
                        <a:lumOff val="5000"/>
                      </a:schemeClr>
                    </a:solidFill>
                    <a:cs typeface="+mn-cs"/>
                  </a:rPr>
                  <a:t>Title: </a:t>
                </a:r>
                <a:r>
                  <a:rPr lang="en-US" dirty="0">
                    <a:solidFill>
                      <a:schemeClr val="bg1">
                        <a:lumMod val="95000"/>
                        <a:lumOff val="5000"/>
                      </a:schemeClr>
                    </a:solidFill>
                    <a:cs typeface="+mn-cs"/>
                  </a:rPr>
                  <a:t>Hemorrhagic Fever</a:t>
                </a:r>
                <a:br>
                  <a:rPr lang="en-US" dirty="0">
                    <a:solidFill>
                      <a:schemeClr val="bg1">
                        <a:lumMod val="95000"/>
                        <a:lumOff val="5000"/>
                      </a:schemeClr>
                    </a:solidFill>
                    <a:cs typeface="+mn-cs"/>
                  </a:rPr>
                </a:br>
                <a:r>
                  <a:rPr lang="en-US" b="1" dirty="0">
                    <a:solidFill>
                      <a:schemeClr val="bg1">
                        <a:lumMod val="95000"/>
                        <a:lumOff val="5000"/>
                      </a:schemeClr>
                    </a:solidFill>
                    <a:cs typeface="+mn-cs"/>
                  </a:rPr>
                  <a:t>Author: </a:t>
                </a:r>
                <a:r>
                  <a:rPr lang="en-US" dirty="0">
                    <a:solidFill>
                      <a:schemeClr val="bg1">
                        <a:lumMod val="95000"/>
                        <a:lumOff val="5000"/>
                      </a:schemeClr>
                    </a:solidFill>
                    <a:cs typeface="+mn-cs"/>
                  </a:rPr>
                  <a:t>KM </a:t>
                </a:r>
                <a:r>
                  <a:rPr lang="en-US" dirty="0" err="1">
                    <a:solidFill>
                      <a:schemeClr val="bg1">
                        <a:lumMod val="95000"/>
                        <a:lumOff val="5000"/>
                      </a:schemeClr>
                    </a:solidFill>
                    <a:cs typeface="+mn-cs"/>
                  </a:rPr>
                  <a:t>Larrick</a:t>
                </a:r>
                <a:r>
                  <a:rPr lang="en-US" dirty="0">
                    <a:solidFill>
                      <a:schemeClr val="bg1">
                        <a:lumMod val="95000"/>
                        <a:lumOff val="5000"/>
                      </a:schemeClr>
                    </a:solidFill>
                    <a:cs typeface="+mn-cs"/>
                  </a:rPr>
                  <a:t/>
                </a:r>
                <a:br>
                  <a:rPr lang="en-US" dirty="0">
                    <a:solidFill>
                      <a:schemeClr val="bg1">
                        <a:lumMod val="95000"/>
                        <a:lumOff val="5000"/>
                      </a:schemeClr>
                    </a:solidFill>
                    <a:cs typeface="+mn-cs"/>
                  </a:rPr>
                </a:br>
                <a:r>
                  <a:rPr lang="en-US" dirty="0">
                    <a:solidFill>
                      <a:schemeClr val="bg1">
                        <a:lumMod val="95000"/>
                        <a:lumOff val="5000"/>
                      </a:schemeClr>
                    </a:solidFill>
                    <a:cs typeface="+mn-cs"/>
                  </a:rPr>
                  <a:t>Journal of Biochemistry,  10(6) p111-115, 2008</a:t>
                </a:r>
              </a:p>
            </p:txBody>
          </p:sp>
        </p:grpSp>
        <p:grpSp>
          <p:nvGrpSpPr>
            <p:cNvPr id="18" name="Group 10"/>
            <p:cNvGrpSpPr>
              <a:grpSpLocks/>
            </p:cNvGrpSpPr>
            <p:nvPr/>
          </p:nvGrpSpPr>
          <p:grpSpPr bwMode="auto">
            <a:xfrm>
              <a:off x="5638800" y="1828800"/>
              <a:ext cx="3709988" cy="1371600"/>
              <a:chOff x="5181600" y="1524000"/>
              <a:chExt cx="3710094" cy="1371600"/>
            </a:xfrm>
          </p:grpSpPr>
          <p:sp>
            <p:nvSpPr>
              <p:cNvPr id="25" name="Rectangle 24"/>
              <p:cNvSpPr/>
              <p:nvPr/>
            </p:nvSpPr>
            <p:spPr>
              <a:xfrm>
                <a:off x="5181600" y="1524000"/>
                <a:ext cx="3505300" cy="13716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srgbClr val="000000"/>
                  </a:solidFill>
                </a:endParaRPr>
              </a:p>
            </p:txBody>
          </p:sp>
          <p:sp>
            <p:nvSpPr>
              <p:cNvPr id="26" name="Text Box 15"/>
              <p:cNvSpPr txBox="1">
                <a:spLocks noChangeArrowheads="1"/>
              </p:cNvSpPr>
              <p:nvPr/>
            </p:nvSpPr>
            <p:spPr bwMode="auto">
              <a:xfrm>
                <a:off x="5310192" y="1600200"/>
                <a:ext cx="3581502" cy="1190625"/>
              </a:xfrm>
              <a:prstGeom prst="rect">
                <a:avLst/>
              </a:prstGeom>
              <a:noFill/>
              <a:ln w="9525">
                <a:noFill/>
                <a:miter lim="800000"/>
                <a:headEnd/>
                <a:tailEnd/>
              </a:ln>
              <a:effectLst/>
            </p:spPr>
            <p:txBody>
              <a:bodyPr>
                <a:spAutoFit/>
              </a:bodyPr>
              <a:lstStyle/>
              <a:p>
                <a:pPr>
                  <a:spcBef>
                    <a:spcPct val="50000"/>
                  </a:spcBef>
                  <a:defRPr/>
                </a:pPr>
                <a:r>
                  <a:rPr lang="en-US" b="1" dirty="0">
                    <a:solidFill>
                      <a:schemeClr val="bg1">
                        <a:lumMod val="95000"/>
                        <a:lumOff val="5000"/>
                      </a:schemeClr>
                    </a:solidFill>
                    <a:cs typeface="+mn-cs"/>
                  </a:rPr>
                  <a:t>Title: </a:t>
                </a:r>
                <a:r>
                  <a:rPr lang="en-US" dirty="0">
                    <a:solidFill>
                      <a:schemeClr val="bg1">
                        <a:lumMod val="95000"/>
                        <a:lumOff val="5000"/>
                      </a:schemeClr>
                    </a:solidFill>
                    <a:cs typeface="+mn-cs"/>
                  </a:rPr>
                  <a:t>Hemorrhagic Fever</a:t>
                </a:r>
                <a:br>
                  <a:rPr lang="en-US" dirty="0">
                    <a:solidFill>
                      <a:schemeClr val="bg1">
                        <a:lumMod val="95000"/>
                        <a:lumOff val="5000"/>
                      </a:schemeClr>
                    </a:solidFill>
                    <a:cs typeface="+mn-cs"/>
                  </a:rPr>
                </a:br>
                <a:r>
                  <a:rPr lang="en-US" b="1" dirty="0">
                    <a:solidFill>
                      <a:schemeClr val="bg1">
                        <a:lumMod val="95000"/>
                        <a:lumOff val="5000"/>
                      </a:schemeClr>
                    </a:solidFill>
                    <a:cs typeface="+mn-cs"/>
                  </a:rPr>
                  <a:t>Author: </a:t>
                </a:r>
                <a:r>
                  <a:rPr lang="en-US" dirty="0">
                    <a:solidFill>
                      <a:schemeClr val="bg1">
                        <a:lumMod val="95000"/>
                        <a:lumOff val="5000"/>
                      </a:schemeClr>
                    </a:solidFill>
                    <a:cs typeface="+mn-cs"/>
                  </a:rPr>
                  <a:t>KM </a:t>
                </a:r>
                <a:r>
                  <a:rPr lang="en-US" dirty="0" err="1">
                    <a:solidFill>
                      <a:schemeClr val="bg1">
                        <a:lumMod val="95000"/>
                        <a:lumOff val="5000"/>
                      </a:schemeClr>
                    </a:solidFill>
                    <a:cs typeface="+mn-cs"/>
                  </a:rPr>
                  <a:t>Larrick</a:t>
                </a:r>
                <a:r>
                  <a:rPr lang="en-US" dirty="0">
                    <a:solidFill>
                      <a:schemeClr val="bg1">
                        <a:lumMod val="95000"/>
                        <a:lumOff val="5000"/>
                      </a:schemeClr>
                    </a:solidFill>
                    <a:cs typeface="+mn-cs"/>
                  </a:rPr>
                  <a:t/>
                </a:r>
                <a:br>
                  <a:rPr lang="en-US" dirty="0">
                    <a:solidFill>
                      <a:schemeClr val="bg1">
                        <a:lumMod val="95000"/>
                        <a:lumOff val="5000"/>
                      </a:schemeClr>
                    </a:solidFill>
                    <a:cs typeface="+mn-cs"/>
                  </a:rPr>
                </a:br>
                <a:r>
                  <a:rPr lang="en-US" dirty="0">
                    <a:solidFill>
                      <a:schemeClr val="bg1">
                        <a:lumMod val="95000"/>
                        <a:lumOff val="5000"/>
                      </a:schemeClr>
                    </a:solidFill>
                    <a:cs typeface="+mn-cs"/>
                  </a:rPr>
                  <a:t>Journal of Biochemistry,  10(6) p111-115, 2008</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9" presetClass="path" presetSubtype="0" accel="50000" decel="50000" fill="hold" nodeType="afterEffect">
                                  <p:stCondLst>
                                    <p:cond delay="0"/>
                                  </p:stCondLst>
                                  <p:childTnLst>
                                    <p:animMotion origin="layout" path="M 2.77778E-6 1.27168E-6 L 0.5184 -0.05526 " pathEditMode="relative" rAng="0" ptsTypes="AA">
                                      <p:cBhvr>
                                        <p:cTn id="10" dur="1000" fill="hold"/>
                                        <p:tgtEl>
                                          <p:spTgt spid="17"/>
                                        </p:tgtEl>
                                        <p:attrNameLst>
                                          <p:attrName>ppt_x</p:attrName>
                                          <p:attrName>ppt_y</p:attrName>
                                        </p:attrNameLst>
                                      </p:cBhvr>
                                      <p:rCtr x="259" y="-28"/>
                                    </p:animMotion>
                                  </p:childTnLst>
                                </p:cTn>
                              </p:par>
                            </p:childTnLst>
                          </p:cTn>
                        </p:par>
                        <p:par>
                          <p:cTn id="11" fill="hold">
                            <p:stCondLst>
                              <p:cond delay="1500"/>
                            </p:stCondLst>
                            <p:childTnLst>
                              <p:par>
                                <p:cTn id="12" presetID="49" presetClass="path" presetSubtype="0" accel="50000" decel="50000" fill="hold" nodeType="afterEffect">
                                  <p:stCondLst>
                                    <p:cond delay="0"/>
                                  </p:stCondLst>
                                  <p:childTnLst>
                                    <p:animMotion origin="layout" path="M -5.55556E-7 -2.19653E-6 L 0.56007 0.00023 " pathEditMode="relative" rAng="0" ptsTypes="AA">
                                      <p:cBhvr>
                                        <p:cTn id="13" dur="500" fill="hold"/>
                                        <p:tgtEl>
                                          <p:spTgt spid="16"/>
                                        </p:tgtEl>
                                        <p:attrNameLst>
                                          <p:attrName>ppt_x</p:attrName>
                                          <p:attrName>ppt_y</p:attrName>
                                        </p:attrNameLst>
                                      </p:cBhvr>
                                      <p:rCtr x="280" y="0"/>
                                    </p:animMotion>
                                  </p:childTnLst>
                                </p:cTn>
                              </p:par>
                            </p:childTnLst>
                          </p:cTn>
                        </p:par>
                        <p:par>
                          <p:cTn id="14" fill="hold">
                            <p:stCondLst>
                              <p:cond delay="2000"/>
                            </p:stCondLst>
                            <p:childTnLst>
                              <p:par>
                                <p:cTn id="15" presetID="49" presetClass="path" presetSubtype="0" accel="50000" decel="50000" fill="hold" nodeType="afterEffect">
                                  <p:stCondLst>
                                    <p:cond delay="0"/>
                                  </p:stCondLst>
                                  <p:childTnLst>
                                    <p:animMotion origin="layout" path="M -3.88889E-6 4.33526E-6 L 0.60174 0.05572 " pathEditMode="relative" rAng="0" ptsTypes="AA">
                                      <p:cBhvr>
                                        <p:cTn id="16" dur="500" fill="hold"/>
                                        <p:tgtEl>
                                          <p:spTgt spid="15"/>
                                        </p:tgtEl>
                                        <p:attrNameLst>
                                          <p:attrName>ppt_x</p:attrName>
                                          <p:attrName>ppt_y</p:attrName>
                                        </p:attrNameLst>
                                      </p:cBhvr>
                                      <p:rCtr x="301" y="28"/>
                                    </p:animMotion>
                                  </p:childTnLst>
                                </p:cTn>
                              </p:par>
                            </p:childTnLst>
                          </p:cTn>
                        </p:par>
                        <p:par>
                          <p:cTn id="17" fill="hold">
                            <p:stCondLst>
                              <p:cond delay="2500"/>
                            </p:stCondLst>
                            <p:childTnLst>
                              <p:par>
                                <p:cTn id="18" presetID="49" presetClass="path" presetSubtype="0" accel="50000" decel="50000" fill="hold" nodeType="afterEffect">
                                  <p:stCondLst>
                                    <p:cond delay="0"/>
                                  </p:stCondLst>
                                  <p:childTnLst>
                                    <p:animMotion origin="layout" path="M 2.77778E-6 8.67052E-7 L 0.65173 0.11121 " pathEditMode="relative" rAng="0" ptsTypes="AA">
                                      <p:cBhvr>
                                        <p:cTn id="19" dur="500" fill="hold"/>
                                        <p:tgtEl>
                                          <p:spTgt spid="7"/>
                                        </p:tgtEl>
                                        <p:attrNameLst>
                                          <p:attrName>ppt_x</p:attrName>
                                          <p:attrName>ppt_y</p:attrName>
                                        </p:attrNameLst>
                                      </p:cBhvr>
                                      <p:rCtr x="326" y="55"/>
                                    </p:animMotion>
                                  </p:childTnLst>
                                </p:cTn>
                              </p:par>
                            </p:childTnLst>
                          </p:cTn>
                        </p:par>
                        <p:par>
                          <p:cTn id="20" fill="hold">
                            <p:stCondLst>
                              <p:cond delay="3000"/>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73732" name="Picture 4"/>
          <p:cNvPicPr>
            <a:picLocks noChangeAspect="1" noChangeArrowheads="1"/>
          </p:cNvPicPr>
          <p:nvPr/>
        </p:nvPicPr>
        <p:blipFill>
          <a:blip r:embed="rId3"/>
          <a:srcRect/>
          <a:stretch>
            <a:fillRect/>
          </a:stretch>
        </p:blipFill>
        <p:spPr bwMode="auto">
          <a:xfrm>
            <a:off x="6324600" y="1009650"/>
            <a:ext cx="2514600" cy="1581150"/>
          </a:xfrm>
          <a:prstGeom prst="rect">
            <a:avLst/>
          </a:prstGeom>
          <a:noFill/>
          <a:ln w="9525">
            <a:noFill/>
            <a:miter lim="800000"/>
            <a:headEnd/>
            <a:tailEnd/>
          </a:ln>
        </p:spPr>
      </p:pic>
      <p:pic>
        <p:nvPicPr>
          <p:cNvPr id="6" name="Picture 7" descr="C:\Documents and Settings\Wilson\Local Settings\Temporary Internet Files\Content.IE5\YI50KSZI\MCj04339420000[1].png"/>
          <p:cNvPicPr>
            <a:picLocks noChangeAspect="1" noChangeArrowheads="1"/>
          </p:cNvPicPr>
          <p:nvPr/>
        </p:nvPicPr>
        <p:blipFill>
          <a:blip r:embed="rId4"/>
          <a:srcRect/>
          <a:stretch>
            <a:fillRect/>
          </a:stretch>
        </p:blipFill>
        <p:spPr bwMode="auto">
          <a:xfrm>
            <a:off x="685800" y="3733800"/>
            <a:ext cx="1314450" cy="1314450"/>
          </a:xfrm>
          <a:prstGeom prst="rect">
            <a:avLst/>
          </a:prstGeom>
          <a:noFill/>
          <a:scene3d>
            <a:camera prst="orthographicFront">
              <a:rot lat="0" lon="10800000" rev="0"/>
            </a:camera>
            <a:lightRig rig="threePt" dir="t"/>
          </a:scene3d>
        </p:spPr>
      </p:pic>
      <p:pic>
        <p:nvPicPr>
          <p:cNvPr id="7" name="Picture 6" descr="C:\Documents and Settings\Wilson\Local Settings\Temporary Internet Files\Content.IE5\LLUGJFUD\MCj04339440000[1].png"/>
          <p:cNvPicPr>
            <a:picLocks noChangeAspect="1" noChangeArrowheads="1"/>
          </p:cNvPicPr>
          <p:nvPr/>
        </p:nvPicPr>
        <p:blipFill>
          <a:blip r:embed="rId5"/>
          <a:srcRect/>
          <a:stretch>
            <a:fillRect/>
          </a:stretch>
        </p:blipFill>
        <p:spPr bwMode="auto">
          <a:xfrm>
            <a:off x="7162800" y="3581400"/>
            <a:ext cx="1284288" cy="1284288"/>
          </a:xfrm>
          <a:prstGeom prst="rect">
            <a:avLst/>
          </a:prstGeom>
          <a:noFill/>
          <a:ln w="9525">
            <a:noFill/>
            <a:miter lim="800000"/>
            <a:headEnd/>
            <a:tailEnd/>
          </a:ln>
        </p:spPr>
      </p:pic>
      <p:sp>
        <p:nvSpPr>
          <p:cNvPr id="55301" name="TextBox 14"/>
          <p:cNvSpPr txBox="1">
            <a:spLocks noChangeArrowheads="1"/>
          </p:cNvSpPr>
          <p:nvPr/>
        </p:nvSpPr>
        <p:spPr bwMode="auto">
          <a:xfrm>
            <a:off x="838200" y="5029200"/>
            <a:ext cx="1219200" cy="369888"/>
          </a:xfrm>
          <a:prstGeom prst="rect">
            <a:avLst/>
          </a:prstGeom>
          <a:noFill/>
          <a:ln w="9525">
            <a:noFill/>
            <a:miter lim="800000"/>
            <a:headEnd/>
            <a:tailEnd/>
          </a:ln>
        </p:spPr>
        <p:txBody>
          <a:bodyPr>
            <a:spAutoFit/>
          </a:bodyPr>
          <a:lstStyle/>
          <a:p>
            <a:r>
              <a:rPr lang="en-US">
                <a:latin typeface="Corbel" pitchFamily="34" charset="0"/>
              </a:rPr>
              <a:t>Susan</a:t>
            </a:r>
          </a:p>
        </p:txBody>
      </p:sp>
      <p:sp>
        <p:nvSpPr>
          <p:cNvPr id="16" name="TextBox 15"/>
          <p:cNvSpPr txBox="1">
            <a:spLocks noChangeArrowheads="1"/>
          </p:cNvSpPr>
          <p:nvPr/>
        </p:nvSpPr>
        <p:spPr bwMode="auto">
          <a:xfrm>
            <a:off x="7467600" y="5029200"/>
            <a:ext cx="1066800" cy="369888"/>
          </a:xfrm>
          <a:prstGeom prst="rect">
            <a:avLst/>
          </a:prstGeom>
          <a:noFill/>
          <a:ln w="9525">
            <a:noFill/>
            <a:miter lim="800000"/>
            <a:headEnd/>
            <a:tailEnd/>
          </a:ln>
        </p:spPr>
        <p:txBody>
          <a:bodyPr>
            <a:spAutoFit/>
          </a:bodyPr>
          <a:lstStyle/>
          <a:p>
            <a:r>
              <a:rPr lang="en-US">
                <a:latin typeface="Corbel" pitchFamily="34" charset="0"/>
              </a:rPr>
              <a:t>Michael</a:t>
            </a:r>
          </a:p>
        </p:txBody>
      </p:sp>
      <p:pic>
        <p:nvPicPr>
          <p:cNvPr id="55303" name="Picture 2"/>
          <p:cNvPicPr>
            <a:picLocks noChangeAspect="1" noChangeArrowheads="1"/>
          </p:cNvPicPr>
          <p:nvPr/>
        </p:nvPicPr>
        <p:blipFill>
          <a:blip r:embed="rId6"/>
          <a:srcRect/>
          <a:stretch>
            <a:fillRect/>
          </a:stretch>
        </p:blipFill>
        <p:spPr bwMode="auto">
          <a:xfrm>
            <a:off x="304800" y="990600"/>
            <a:ext cx="2514600" cy="1579563"/>
          </a:xfrm>
          <a:prstGeom prst="rect">
            <a:avLst/>
          </a:prstGeom>
          <a:noFill/>
          <a:ln w="9525">
            <a:noFill/>
            <a:miter lim="800000"/>
            <a:headEnd/>
            <a:tailEnd/>
          </a:ln>
        </p:spPr>
      </p:pic>
      <p:pic>
        <p:nvPicPr>
          <p:cNvPr id="32" name="Picture 3"/>
          <p:cNvPicPr>
            <a:picLocks noChangeAspect="1" noChangeArrowheads="1"/>
          </p:cNvPicPr>
          <p:nvPr/>
        </p:nvPicPr>
        <p:blipFill>
          <a:blip r:embed="rId7"/>
          <a:srcRect/>
          <a:stretch>
            <a:fillRect/>
          </a:stretch>
        </p:blipFill>
        <p:spPr bwMode="auto">
          <a:xfrm>
            <a:off x="2438400" y="2971800"/>
            <a:ext cx="533400" cy="533400"/>
          </a:xfrm>
          <a:prstGeom prst="rect">
            <a:avLst/>
          </a:prstGeom>
          <a:noFill/>
          <a:ln w="9525">
            <a:noFill/>
            <a:miter lim="800000"/>
            <a:headEnd/>
            <a:tailEnd/>
          </a:ln>
        </p:spPr>
      </p:pic>
      <p:sp>
        <p:nvSpPr>
          <p:cNvPr id="33" name="Right Arrow 32"/>
          <p:cNvSpPr>
            <a:spLocks noChangeArrowheads="1"/>
          </p:cNvSpPr>
          <p:nvPr/>
        </p:nvSpPr>
        <p:spPr bwMode="auto">
          <a:xfrm>
            <a:off x="3276600" y="3124200"/>
            <a:ext cx="2438400" cy="304800"/>
          </a:xfrm>
          <a:prstGeom prst="rightArrow">
            <a:avLst>
              <a:gd name="adj1" fmla="val 50000"/>
              <a:gd name="adj2" fmla="val 50000"/>
            </a:avLst>
          </a:prstGeom>
          <a:solidFill>
            <a:srgbClr val="00B400"/>
          </a:solidFill>
          <a:ln w="9525" algn="ctr">
            <a:solidFill>
              <a:srgbClr val="000000"/>
            </a:solidFill>
            <a:round/>
            <a:headEnd/>
            <a:tailEnd/>
          </a:ln>
        </p:spPr>
        <p:txBody>
          <a:bodyPr/>
          <a:lstStyle/>
          <a:p>
            <a:endParaRPr lang="en-US">
              <a:latin typeface="Corbel" pitchFamily="34" charset="0"/>
            </a:endParaRPr>
          </a:p>
        </p:txBody>
      </p:sp>
      <p:pic>
        <p:nvPicPr>
          <p:cNvPr id="73733" name="Picture 5"/>
          <p:cNvPicPr>
            <a:picLocks noChangeAspect="1" noChangeArrowheads="1"/>
          </p:cNvPicPr>
          <p:nvPr/>
        </p:nvPicPr>
        <p:blipFill>
          <a:blip r:embed="rId8"/>
          <a:srcRect/>
          <a:stretch>
            <a:fillRect/>
          </a:stretch>
        </p:blipFill>
        <p:spPr bwMode="auto">
          <a:xfrm>
            <a:off x="7235825" y="1423988"/>
            <a:ext cx="1601788" cy="838200"/>
          </a:xfrm>
          <a:prstGeom prst="rect">
            <a:avLst/>
          </a:prstGeom>
          <a:noFill/>
          <a:ln w="9525">
            <a:noFill/>
            <a:miter lim="800000"/>
            <a:headEnd/>
            <a:tailEnd/>
          </a:ln>
        </p:spPr>
      </p:pic>
      <p:pic>
        <p:nvPicPr>
          <p:cNvPr id="12" name="Picture 8"/>
          <p:cNvPicPr>
            <a:picLocks noChangeAspect="1" noChangeArrowheads="1"/>
          </p:cNvPicPr>
          <p:nvPr/>
        </p:nvPicPr>
        <p:blipFill>
          <a:blip r:embed="rId9">
            <a:clrChange>
              <a:clrFrom>
                <a:srgbClr val="000000"/>
              </a:clrFrom>
              <a:clrTo>
                <a:srgbClr val="000000">
                  <a:alpha val="0"/>
                </a:srgbClr>
              </a:clrTo>
            </a:clrChange>
          </a:blip>
          <a:srcRect/>
          <a:stretch>
            <a:fillRect/>
          </a:stretch>
        </p:blipFill>
        <p:spPr bwMode="auto">
          <a:xfrm>
            <a:off x="2133600" y="4114800"/>
            <a:ext cx="1295400" cy="1295400"/>
          </a:xfrm>
          <a:prstGeom prst="rect">
            <a:avLst/>
          </a:prstGeom>
          <a:noFill/>
          <a:ln w="9525">
            <a:noFill/>
            <a:miter lim="800000"/>
            <a:headEnd/>
            <a:tailEnd/>
          </a:ln>
        </p:spPr>
      </p:pic>
      <p:sp>
        <p:nvSpPr>
          <p:cNvPr id="13" name="Right Arrow 12"/>
          <p:cNvSpPr>
            <a:spLocks noChangeArrowheads="1"/>
          </p:cNvSpPr>
          <p:nvPr/>
        </p:nvSpPr>
        <p:spPr bwMode="auto">
          <a:xfrm>
            <a:off x="3352800" y="4572000"/>
            <a:ext cx="2438400" cy="304800"/>
          </a:xfrm>
          <a:prstGeom prst="rightArrow">
            <a:avLst>
              <a:gd name="adj1" fmla="val 50000"/>
              <a:gd name="adj2" fmla="val 50000"/>
            </a:avLst>
          </a:prstGeom>
          <a:solidFill>
            <a:srgbClr val="00B400"/>
          </a:solidFill>
          <a:ln w="9525" algn="ctr">
            <a:solidFill>
              <a:srgbClr val="000000"/>
            </a:solidFill>
            <a:round/>
            <a:headEnd/>
            <a:tailEnd/>
          </a:ln>
        </p:spPr>
        <p:txBody>
          <a:bodyPr/>
          <a:lstStyle/>
          <a:p>
            <a:endParaRPr lang="en-US">
              <a:latin typeface="Corbel" pitchFamily="34" charset="0"/>
            </a:endParaRPr>
          </a:p>
        </p:txBody>
      </p:sp>
      <p:sp>
        <p:nvSpPr>
          <p:cNvPr id="14" name="TextBox 15"/>
          <p:cNvSpPr txBox="1">
            <a:spLocks noChangeArrowheads="1"/>
          </p:cNvSpPr>
          <p:nvPr/>
        </p:nvSpPr>
        <p:spPr bwMode="auto">
          <a:xfrm>
            <a:off x="4191000" y="4343400"/>
            <a:ext cx="533400" cy="708025"/>
          </a:xfrm>
          <a:prstGeom prst="rect">
            <a:avLst/>
          </a:prstGeom>
          <a:noFill/>
          <a:ln w="9525">
            <a:noFill/>
            <a:miter lim="800000"/>
            <a:headEnd/>
            <a:tailEnd/>
          </a:ln>
        </p:spPr>
        <p:txBody>
          <a:bodyPr>
            <a:spAutoFit/>
          </a:bodyPr>
          <a:lstStyle/>
          <a:p>
            <a:r>
              <a:rPr lang="en-US" sz="4000">
                <a:solidFill>
                  <a:srgbClr val="FF0000"/>
                </a:solidFill>
              </a:rPr>
              <a:t>X</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500" fill="hold"/>
                                        <p:tgtEl>
                                          <p:spTgt spid="32"/>
                                        </p:tgtEl>
                                        <p:attrNameLst>
                                          <p:attrName>ppt_w</p:attrName>
                                        </p:attrNameLst>
                                      </p:cBhvr>
                                      <p:tavLst>
                                        <p:tav tm="0">
                                          <p:val>
                                            <p:strVal val="#ppt_w*0.05"/>
                                          </p:val>
                                        </p:tav>
                                        <p:tav tm="100000">
                                          <p:val>
                                            <p:strVal val="#ppt_w"/>
                                          </p:val>
                                        </p:tav>
                                      </p:tavLst>
                                    </p:anim>
                                    <p:anim calcmode="lin" valueType="num">
                                      <p:cBhvr>
                                        <p:cTn id="17" dur="500" fill="hold"/>
                                        <p:tgtEl>
                                          <p:spTgt spid="32"/>
                                        </p:tgtEl>
                                        <p:attrNameLst>
                                          <p:attrName>ppt_h</p:attrName>
                                        </p:attrNameLst>
                                      </p:cBhvr>
                                      <p:tavLst>
                                        <p:tav tm="0">
                                          <p:val>
                                            <p:strVal val="#ppt_h"/>
                                          </p:val>
                                        </p:tav>
                                        <p:tav tm="100000">
                                          <p:val>
                                            <p:strVal val="#ppt_h"/>
                                          </p:val>
                                        </p:tav>
                                      </p:tavLst>
                                    </p:anim>
                                    <p:anim calcmode="lin" valueType="num">
                                      <p:cBhvr>
                                        <p:cTn id="18" dur="500" fill="hold"/>
                                        <p:tgtEl>
                                          <p:spTgt spid="32"/>
                                        </p:tgtEl>
                                        <p:attrNameLst>
                                          <p:attrName>ppt_x</p:attrName>
                                        </p:attrNameLst>
                                      </p:cBhvr>
                                      <p:tavLst>
                                        <p:tav tm="0">
                                          <p:val>
                                            <p:strVal val="#ppt_x-.2"/>
                                          </p:val>
                                        </p:tav>
                                        <p:tav tm="100000">
                                          <p:val>
                                            <p:strVal val="#ppt_x"/>
                                          </p:val>
                                        </p:tav>
                                      </p:tavLst>
                                    </p:anim>
                                    <p:anim calcmode="lin" valueType="num">
                                      <p:cBhvr>
                                        <p:cTn id="19" dur="500" fill="hold"/>
                                        <p:tgtEl>
                                          <p:spTgt spid="32"/>
                                        </p:tgtEl>
                                        <p:attrNameLst>
                                          <p:attrName>ppt_y</p:attrName>
                                        </p:attrNameLst>
                                      </p:cBhvr>
                                      <p:tavLst>
                                        <p:tav tm="0">
                                          <p:val>
                                            <p:strVal val="#ppt_y"/>
                                          </p:val>
                                        </p:tav>
                                        <p:tav tm="100000">
                                          <p:val>
                                            <p:strVal val="#ppt_y"/>
                                          </p:val>
                                        </p:tav>
                                      </p:tavLst>
                                    </p:anim>
                                    <p:animEffect transition="in" filter="fade">
                                      <p:cBhvr>
                                        <p:cTn id="20" dur="500"/>
                                        <p:tgtEl>
                                          <p:spTgt spid="32"/>
                                        </p:tgtEl>
                                      </p:cBhvr>
                                    </p:animEffect>
                                  </p:childTnLst>
                                </p:cTn>
                              </p:par>
                            </p:childTnLst>
                          </p:cTn>
                        </p:par>
                        <p:par>
                          <p:cTn id="21" fill="hold">
                            <p:stCondLst>
                              <p:cond delay="500"/>
                            </p:stCondLst>
                            <p:childTnLst>
                              <p:par>
                                <p:cTn id="22" presetID="18" presetClass="entr" presetSubtype="6"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strips(downRight)">
                                      <p:cBhvr>
                                        <p:cTn id="24" dur="500"/>
                                        <p:tgtEl>
                                          <p:spTgt spid="33"/>
                                        </p:tgtEl>
                                      </p:cBhvr>
                                    </p:animEffect>
                                  </p:childTnLst>
                                </p:cTn>
                              </p:par>
                              <p:par>
                                <p:cTn id="25" presetID="63" presetClass="path" presetSubtype="0" accel="50000" decel="50000" fill="hold" nodeType="withEffect">
                                  <p:stCondLst>
                                    <p:cond delay="0"/>
                                  </p:stCondLst>
                                  <p:childTnLst>
                                    <p:animMotion origin="layout" path="M 3.88889E-6 -1.48148E-6 L 0.37951 -0.00509 " pathEditMode="relative" rAng="0" ptsTypes="AA">
                                      <p:cBhvr>
                                        <p:cTn id="26" dur="1000" fill="hold"/>
                                        <p:tgtEl>
                                          <p:spTgt spid="32"/>
                                        </p:tgtEl>
                                        <p:attrNameLst>
                                          <p:attrName>ppt_x</p:attrName>
                                          <p:attrName>ppt_y</p:attrName>
                                        </p:attrNameLst>
                                      </p:cBhvr>
                                      <p:rCtr x="190" y="-3"/>
                                    </p:animMotion>
                                  </p:childTnLst>
                                </p:cTn>
                              </p:par>
                            </p:childTnLst>
                          </p:cTn>
                        </p:par>
                        <p:par>
                          <p:cTn id="27" fill="hold">
                            <p:stCondLst>
                              <p:cond delay="1500"/>
                            </p:stCondLst>
                            <p:childTnLst>
                              <p:par>
                                <p:cTn id="28" presetID="1" presetClass="exit" presetSubtype="0" fill="hold" grpId="1" nodeType="afterEffect">
                                  <p:stCondLst>
                                    <p:cond delay="0"/>
                                  </p:stCondLst>
                                  <p:childTnLst>
                                    <p:set>
                                      <p:cBhvr>
                                        <p:cTn id="29" dur="1" fill="hold">
                                          <p:stCondLst>
                                            <p:cond delay="0"/>
                                          </p:stCondLst>
                                        </p:cTn>
                                        <p:tgtEl>
                                          <p:spTgt spid="33"/>
                                        </p:tgtEl>
                                        <p:attrNameLst>
                                          <p:attrName>style.visibility</p:attrName>
                                        </p:attrNameLst>
                                      </p:cBhvr>
                                      <p:to>
                                        <p:strVal val="hidden"/>
                                      </p:to>
                                    </p:set>
                                  </p:childTnLst>
                                </p:cTn>
                              </p:par>
                              <p:par>
                                <p:cTn id="30" presetID="22" presetClass="entr" presetSubtype="1" fill="hold" nodeType="withEffect">
                                  <p:stCondLst>
                                    <p:cond delay="0"/>
                                  </p:stCondLst>
                                  <p:childTnLst>
                                    <p:set>
                                      <p:cBhvr>
                                        <p:cTn id="31" dur="1" fill="hold">
                                          <p:stCondLst>
                                            <p:cond delay="0"/>
                                          </p:stCondLst>
                                        </p:cTn>
                                        <p:tgtEl>
                                          <p:spTgt spid="73733"/>
                                        </p:tgtEl>
                                        <p:attrNameLst>
                                          <p:attrName>style.visibility</p:attrName>
                                        </p:attrNameLst>
                                      </p:cBhvr>
                                      <p:to>
                                        <p:strVal val="visible"/>
                                      </p:to>
                                    </p:set>
                                    <p:animEffect transition="in" filter="wipe(up)">
                                      <p:cBhvr>
                                        <p:cTn id="32" dur="500"/>
                                        <p:tgtEl>
                                          <p:spTgt spid="7373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3" grpId="0" animBg="1"/>
      <p:bldP spid="33" grpId="1" animBg="1"/>
      <p:bldP spid="13"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loud 33"/>
          <p:cNvSpPr/>
          <p:nvPr/>
        </p:nvSpPr>
        <p:spPr>
          <a:xfrm>
            <a:off x="3733800" y="533400"/>
            <a:ext cx="2743200" cy="2209800"/>
          </a:xfrm>
          <a:prstGeom prst="cloud">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2467" name="Line 2"/>
          <p:cNvSpPr>
            <a:spLocks noChangeShapeType="1"/>
          </p:cNvSpPr>
          <p:nvPr/>
        </p:nvSpPr>
        <p:spPr bwMode="auto">
          <a:xfrm>
            <a:off x="0" y="2819400"/>
            <a:ext cx="9144000" cy="0"/>
          </a:xfrm>
          <a:prstGeom prst="line">
            <a:avLst/>
          </a:prstGeom>
          <a:noFill/>
          <a:ln w="9525">
            <a:solidFill>
              <a:schemeClr val="tx1"/>
            </a:solidFill>
            <a:round/>
            <a:headEnd/>
            <a:tailEnd/>
          </a:ln>
        </p:spPr>
        <p:txBody>
          <a:bodyPr/>
          <a:lstStyle/>
          <a:p>
            <a:endParaRPr lang="en-US"/>
          </a:p>
        </p:txBody>
      </p:sp>
      <p:sp>
        <p:nvSpPr>
          <p:cNvPr id="62468" name="Rectangle 3"/>
          <p:cNvSpPr>
            <a:spLocks noChangeArrowheads="1"/>
          </p:cNvSpPr>
          <p:nvPr/>
        </p:nvSpPr>
        <p:spPr bwMode="auto">
          <a:xfrm>
            <a:off x="381000" y="-228600"/>
            <a:ext cx="7772400" cy="1470025"/>
          </a:xfrm>
          <a:prstGeom prst="rect">
            <a:avLst/>
          </a:prstGeom>
          <a:noFill/>
          <a:ln w="9525">
            <a:noFill/>
            <a:miter lim="800000"/>
            <a:headEnd/>
            <a:tailEnd/>
          </a:ln>
        </p:spPr>
        <p:txBody>
          <a:bodyPr anchor="ctr"/>
          <a:lstStyle/>
          <a:p>
            <a:r>
              <a:rPr lang="en-US" sz="2800">
                <a:solidFill>
                  <a:schemeClr val="tx2"/>
                </a:solidFill>
                <a:latin typeface="Constantia" pitchFamily="18" charset="0"/>
              </a:rPr>
              <a:t>PDFs and Metadata</a:t>
            </a:r>
          </a:p>
        </p:txBody>
      </p:sp>
      <p:sp>
        <p:nvSpPr>
          <p:cNvPr id="62469" name="Text Box 4"/>
          <p:cNvSpPr txBox="1">
            <a:spLocks noChangeArrowheads="1"/>
          </p:cNvSpPr>
          <p:nvPr/>
        </p:nvSpPr>
        <p:spPr bwMode="auto">
          <a:xfrm>
            <a:off x="6477000" y="2895600"/>
            <a:ext cx="2057400" cy="369888"/>
          </a:xfrm>
          <a:prstGeom prst="rect">
            <a:avLst/>
          </a:prstGeom>
          <a:noFill/>
          <a:ln w="9525">
            <a:noFill/>
            <a:miter lim="800000"/>
            <a:headEnd/>
            <a:tailEnd/>
          </a:ln>
        </p:spPr>
        <p:txBody>
          <a:bodyPr>
            <a:spAutoFit/>
          </a:bodyPr>
          <a:lstStyle/>
          <a:p>
            <a:pPr>
              <a:spcBef>
                <a:spcPct val="50000"/>
              </a:spcBef>
            </a:pPr>
            <a:r>
              <a:rPr lang="en-US">
                <a:latin typeface="Corbel" pitchFamily="34" charset="0"/>
              </a:rPr>
              <a:t>Desktop</a:t>
            </a:r>
          </a:p>
        </p:txBody>
      </p:sp>
      <p:sp>
        <p:nvSpPr>
          <p:cNvPr id="62470" name="Rectangle 33"/>
          <p:cNvSpPr>
            <a:spLocks noChangeArrowheads="1"/>
          </p:cNvSpPr>
          <p:nvPr/>
        </p:nvSpPr>
        <p:spPr bwMode="auto">
          <a:xfrm>
            <a:off x="609600" y="5097463"/>
            <a:ext cx="2057400" cy="993775"/>
          </a:xfrm>
          <a:prstGeom prst="rect">
            <a:avLst/>
          </a:prstGeom>
          <a:noFill/>
          <a:ln w="9525">
            <a:noFill/>
            <a:miter lim="800000"/>
            <a:headEnd/>
            <a:tailEnd/>
          </a:ln>
        </p:spPr>
        <p:txBody>
          <a:bodyPr anchor="ctr"/>
          <a:lstStyle/>
          <a:p>
            <a:r>
              <a:rPr lang="en-US" sz="2400">
                <a:latin typeface="Corbel" pitchFamily="34" charset="0"/>
              </a:rPr>
              <a:t>EndNote</a:t>
            </a:r>
          </a:p>
        </p:txBody>
      </p:sp>
      <p:sp>
        <p:nvSpPr>
          <p:cNvPr id="62471" name="Line 37"/>
          <p:cNvSpPr>
            <a:spLocks noChangeShapeType="1"/>
          </p:cNvSpPr>
          <p:nvPr/>
        </p:nvSpPr>
        <p:spPr bwMode="auto">
          <a:xfrm>
            <a:off x="3748088" y="5846763"/>
            <a:ext cx="2043112" cy="0"/>
          </a:xfrm>
          <a:prstGeom prst="line">
            <a:avLst/>
          </a:prstGeom>
          <a:noFill/>
          <a:ln w="9525">
            <a:solidFill>
              <a:schemeClr val="tx1"/>
            </a:solidFill>
            <a:prstDash val="dash"/>
            <a:round/>
            <a:headEnd/>
            <a:tailEnd type="triangle" w="med" len="med"/>
          </a:ln>
        </p:spPr>
        <p:txBody>
          <a:bodyPr/>
          <a:lstStyle/>
          <a:p>
            <a:endParaRPr lang="en-US"/>
          </a:p>
        </p:txBody>
      </p:sp>
      <p:sp>
        <p:nvSpPr>
          <p:cNvPr id="62472" name="Text Box 38"/>
          <p:cNvSpPr txBox="1">
            <a:spLocks noChangeArrowheads="1"/>
          </p:cNvSpPr>
          <p:nvPr/>
        </p:nvSpPr>
        <p:spPr bwMode="auto">
          <a:xfrm>
            <a:off x="4119563" y="5410200"/>
            <a:ext cx="1428750" cy="366713"/>
          </a:xfrm>
          <a:prstGeom prst="rect">
            <a:avLst/>
          </a:prstGeom>
          <a:noFill/>
          <a:ln w="9525">
            <a:noFill/>
            <a:miter lim="800000"/>
            <a:headEnd/>
            <a:tailEnd/>
          </a:ln>
        </p:spPr>
        <p:txBody>
          <a:bodyPr>
            <a:spAutoFit/>
          </a:bodyPr>
          <a:lstStyle/>
          <a:p>
            <a:pPr>
              <a:spcBef>
                <a:spcPct val="50000"/>
              </a:spcBef>
            </a:pPr>
            <a:r>
              <a:rPr lang="en-US">
                <a:latin typeface="Corbel" pitchFamily="34" charset="0"/>
              </a:rPr>
              <a:t>Shortcut</a:t>
            </a:r>
          </a:p>
        </p:txBody>
      </p:sp>
      <p:grpSp>
        <p:nvGrpSpPr>
          <p:cNvPr id="62473" name="Group 27"/>
          <p:cNvGrpSpPr>
            <a:grpSpLocks/>
          </p:cNvGrpSpPr>
          <p:nvPr/>
        </p:nvGrpSpPr>
        <p:grpSpPr bwMode="auto">
          <a:xfrm>
            <a:off x="2636838" y="5059363"/>
            <a:ext cx="4127500" cy="1265237"/>
            <a:chOff x="2636838" y="5059363"/>
            <a:chExt cx="4127500" cy="1265237"/>
          </a:xfrm>
        </p:grpSpPr>
        <p:pic>
          <p:nvPicPr>
            <p:cNvPr id="62498" name="Picture 35"/>
            <p:cNvPicPr>
              <a:picLocks noChangeAspect="1" noChangeArrowheads="1"/>
            </p:cNvPicPr>
            <p:nvPr/>
          </p:nvPicPr>
          <p:blipFill>
            <a:blip r:embed="rId3"/>
            <a:srcRect/>
            <a:stretch>
              <a:fillRect/>
            </a:stretch>
          </p:blipFill>
          <p:spPr bwMode="auto">
            <a:xfrm>
              <a:off x="5819775" y="5257800"/>
              <a:ext cx="944563" cy="944562"/>
            </a:xfrm>
            <a:prstGeom prst="rect">
              <a:avLst/>
            </a:prstGeom>
            <a:noFill/>
            <a:ln w="9525">
              <a:noFill/>
              <a:miter lim="800000"/>
              <a:headEnd/>
              <a:tailEnd/>
            </a:ln>
          </p:spPr>
        </p:pic>
        <p:pic>
          <p:nvPicPr>
            <p:cNvPr id="62499" name="Picture 40"/>
            <p:cNvPicPr>
              <a:picLocks noChangeAspect="1" noChangeArrowheads="1"/>
            </p:cNvPicPr>
            <p:nvPr/>
          </p:nvPicPr>
          <p:blipFill>
            <a:blip r:embed="rId4">
              <a:clrChange>
                <a:clrFrom>
                  <a:srgbClr val="000000"/>
                </a:clrFrom>
                <a:clrTo>
                  <a:srgbClr val="000000">
                    <a:alpha val="0"/>
                  </a:srgbClr>
                </a:clrTo>
              </a:clrChange>
            </a:blip>
            <a:srcRect/>
            <a:stretch>
              <a:fillRect/>
            </a:stretch>
          </p:blipFill>
          <p:spPr bwMode="auto">
            <a:xfrm>
              <a:off x="6048375" y="5532438"/>
              <a:ext cx="609600" cy="609600"/>
            </a:xfrm>
            <a:prstGeom prst="rect">
              <a:avLst/>
            </a:prstGeom>
            <a:noFill/>
            <a:ln w="9525">
              <a:noFill/>
              <a:miter lim="800000"/>
              <a:headEnd/>
              <a:tailEnd/>
            </a:ln>
          </p:spPr>
        </p:pic>
        <p:grpSp>
          <p:nvGrpSpPr>
            <p:cNvPr id="62500" name="Group 42"/>
            <p:cNvGrpSpPr>
              <a:grpSpLocks/>
            </p:cNvGrpSpPr>
            <p:nvPr/>
          </p:nvGrpSpPr>
          <p:grpSpPr bwMode="auto">
            <a:xfrm>
              <a:off x="2636838" y="5059363"/>
              <a:ext cx="1371600" cy="1265237"/>
              <a:chOff x="1642" y="1652"/>
              <a:chExt cx="864" cy="797"/>
            </a:xfrm>
          </p:grpSpPr>
          <p:pic>
            <p:nvPicPr>
              <p:cNvPr id="62501" name="Picture 43"/>
              <p:cNvPicPr>
                <a:picLocks noChangeAspect="1" noChangeArrowheads="1"/>
              </p:cNvPicPr>
              <p:nvPr/>
            </p:nvPicPr>
            <p:blipFill>
              <a:blip r:embed="rId5"/>
              <a:srcRect/>
              <a:stretch>
                <a:fillRect/>
              </a:stretch>
            </p:blipFill>
            <p:spPr bwMode="auto">
              <a:xfrm>
                <a:off x="1642" y="1652"/>
                <a:ext cx="864" cy="797"/>
              </a:xfrm>
              <a:prstGeom prst="rect">
                <a:avLst/>
              </a:prstGeom>
              <a:noFill/>
              <a:ln w="9525">
                <a:noFill/>
                <a:miter lim="800000"/>
                <a:headEnd/>
                <a:tailEnd/>
              </a:ln>
            </p:spPr>
          </p:pic>
          <p:sp>
            <p:nvSpPr>
              <p:cNvPr id="62502" name="Text Box 44"/>
              <p:cNvSpPr txBox="1">
                <a:spLocks noChangeArrowheads="1"/>
              </p:cNvSpPr>
              <p:nvPr/>
            </p:nvSpPr>
            <p:spPr bwMode="auto">
              <a:xfrm>
                <a:off x="1709" y="1796"/>
                <a:ext cx="731" cy="577"/>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Corbel" pitchFamily="34" charset="0"/>
                  </a:rPr>
                  <a:t>Metadata</a:t>
                </a:r>
              </a:p>
              <a:p>
                <a:pPr>
                  <a:spcBef>
                    <a:spcPct val="50000"/>
                  </a:spcBef>
                </a:pPr>
                <a:r>
                  <a:rPr lang="en-US" sz="1200" b="1">
                    <a:solidFill>
                      <a:schemeClr val="bg1"/>
                    </a:solidFill>
                    <a:latin typeface="Corbel" pitchFamily="34" charset="0"/>
                  </a:rPr>
                  <a:t>Author, Title,</a:t>
                </a:r>
              </a:p>
              <a:p>
                <a:pPr>
                  <a:spcBef>
                    <a:spcPct val="50000"/>
                  </a:spcBef>
                </a:pPr>
                <a:r>
                  <a:rPr lang="en-US" sz="1200" b="1">
                    <a:solidFill>
                      <a:schemeClr val="bg1"/>
                    </a:solidFill>
                    <a:latin typeface="Corbel" pitchFamily="34" charset="0"/>
                  </a:rPr>
                  <a:t>Journal</a:t>
                </a:r>
              </a:p>
            </p:txBody>
          </p:sp>
        </p:grpSp>
      </p:grpSp>
      <p:grpSp>
        <p:nvGrpSpPr>
          <p:cNvPr id="62474" name="Group 46"/>
          <p:cNvGrpSpPr>
            <a:grpSpLocks/>
          </p:cNvGrpSpPr>
          <p:nvPr/>
        </p:nvGrpSpPr>
        <p:grpSpPr bwMode="auto">
          <a:xfrm>
            <a:off x="1774825" y="825500"/>
            <a:ext cx="3940175" cy="1438275"/>
            <a:chOff x="381000" y="1533525"/>
            <a:chExt cx="3940175" cy="1438275"/>
          </a:xfrm>
        </p:grpSpPr>
        <p:sp>
          <p:nvSpPr>
            <p:cNvPr id="62494" name="Rectangle 7"/>
            <p:cNvSpPr>
              <a:spLocks noChangeArrowheads="1"/>
            </p:cNvSpPr>
            <p:nvPr/>
          </p:nvSpPr>
          <p:spPr bwMode="auto">
            <a:xfrm>
              <a:off x="381000" y="1533525"/>
              <a:ext cx="3505200" cy="469900"/>
            </a:xfrm>
            <a:prstGeom prst="rect">
              <a:avLst/>
            </a:prstGeom>
            <a:noFill/>
            <a:ln w="9525">
              <a:noFill/>
              <a:miter lim="800000"/>
              <a:headEnd/>
              <a:tailEnd/>
            </a:ln>
          </p:spPr>
          <p:txBody>
            <a:bodyPr anchor="ctr"/>
            <a:lstStyle/>
            <a:p>
              <a:endParaRPr lang="en-US" sz="2800">
                <a:solidFill>
                  <a:schemeClr val="accent1"/>
                </a:solidFill>
                <a:latin typeface="Corbel" pitchFamily="34" charset="0"/>
              </a:endParaRPr>
            </a:p>
          </p:txBody>
        </p:sp>
        <p:pic>
          <p:nvPicPr>
            <p:cNvPr id="62495" name="Picture 16"/>
            <p:cNvPicPr>
              <a:picLocks noChangeAspect="1" noChangeArrowheads="1"/>
            </p:cNvPicPr>
            <p:nvPr/>
          </p:nvPicPr>
          <p:blipFill>
            <a:blip r:embed="rId5"/>
            <a:srcRect/>
            <a:stretch>
              <a:fillRect/>
            </a:stretch>
          </p:blipFill>
          <p:spPr bwMode="auto">
            <a:xfrm>
              <a:off x="2971800" y="1698625"/>
              <a:ext cx="1349375" cy="1273175"/>
            </a:xfrm>
            <a:prstGeom prst="rect">
              <a:avLst/>
            </a:prstGeom>
            <a:noFill/>
            <a:ln w="9525">
              <a:noFill/>
              <a:miter lim="800000"/>
              <a:headEnd/>
              <a:tailEnd/>
            </a:ln>
          </p:spPr>
        </p:pic>
        <p:sp>
          <p:nvSpPr>
            <p:cNvPr id="62496" name="Text Box 17"/>
            <p:cNvSpPr txBox="1">
              <a:spLocks noChangeArrowheads="1"/>
            </p:cNvSpPr>
            <p:nvPr/>
          </p:nvSpPr>
          <p:spPr bwMode="auto">
            <a:xfrm>
              <a:off x="3084512" y="1914525"/>
              <a:ext cx="1160463" cy="923925"/>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Corbel" pitchFamily="34" charset="0"/>
                </a:rPr>
                <a:t>Metadata</a:t>
              </a:r>
            </a:p>
            <a:p>
              <a:pPr>
                <a:spcBef>
                  <a:spcPct val="50000"/>
                </a:spcBef>
              </a:pPr>
              <a:r>
                <a:rPr lang="en-US" sz="1200" b="1">
                  <a:solidFill>
                    <a:schemeClr val="bg1"/>
                  </a:solidFill>
                  <a:latin typeface="Corbel" pitchFamily="34" charset="0"/>
                </a:rPr>
                <a:t>Author, Title,</a:t>
              </a:r>
            </a:p>
            <a:p>
              <a:pPr>
                <a:spcBef>
                  <a:spcPct val="50000"/>
                </a:spcBef>
              </a:pPr>
              <a:r>
                <a:rPr lang="en-US" sz="1200" b="1">
                  <a:solidFill>
                    <a:schemeClr val="bg1"/>
                  </a:solidFill>
                  <a:latin typeface="Corbel" pitchFamily="34" charset="0"/>
                </a:rPr>
                <a:t>Journal</a:t>
              </a:r>
            </a:p>
          </p:txBody>
        </p:sp>
        <p:pic>
          <p:nvPicPr>
            <p:cNvPr id="62497" name="Picture 8"/>
            <p:cNvPicPr>
              <a:picLocks noChangeAspect="1" noChangeArrowheads="1"/>
            </p:cNvPicPr>
            <p:nvPr/>
          </p:nvPicPr>
          <p:blipFill>
            <a:blip r:embed="rId6">
              <a:clrChange>
                <a:clrFrom>
                  <a:srgbClr val="000000"/>
                </a:clrFrom>
                <a:clrTo>
                  <a:srgbClr val="000000">
                    <a:alpha val="0"/>
                  </a:srgbClr>
                </a:clrTo>
              </a:clrChange>
            </a:blip>
            <a:srcRect/>
            <a:stretch>
              <a:fillRect/>
            </a:stretch>
          </p:blipFill>
          <p:spPr bwMode="auto">
            <a:xfrm>
              <a:off x="3147695" y="1905000"/>
              <a:ext cx="990600" cy="990600"/>
            </a:xfrm>
            <a:prstGeom prst="rect">
              <a:avLst/>
            </a:prstGeom>
            <a:noFill/>
            <a:ln w="9525">
              <a:noFill/>
              <a:miter lim="800000"/>
              <a:headEnd/>
              <a:tailEnd/>
            </a:ln>
          </p:spPr>
        </p:pic>
      </p:grpSp>
      <p:grpSp>
        <p:nvGrpSpPr>
          <p:cNvPr id="62475" name="Group 45"/>
          <p:cNvGrpSpPr>
            <a:grpSpLocks/>
          </p:cNvGrpSpPr>
          <p:nvPr/>
        </p:nvGrpSpPr>
        <p:grpSpPr bwMode="auto">
          <a:xfrm>
            <a:off x="533400" y="2819400"/>
            <a:ext cx="4397375" cy="1946275"/>
            <a:chOff x="533400" y="2209800"/>
            <a:chExt cx="4397375" cy="1946275"/>
          </a:xfrm>
        </p:grpSpPr>
        <p:sp>
          <p:nvSpPr>
            <p:cNvPr id="62487" name="Rectangle 20"/>
            <p:cNvSpPr>
              <a:spLocks noChangeArrowheads="1"/>
            </p:cNvSpPr>
            <p:nvPr/>
          </p:nvSpPr>
          <p:spPr bwMode="auto">
            <a:xfrm>
              <a:off x="533400" y="2209800"/>
              <a:ext cx="2133600" cy="993775"/>
            </a:xfrm>
            <a:prstGeom prst="rect">
              <a:avLst/>
            </a:prstGeom>
            <a:noFill/>
            <a:ln w="9525">
              <a:noFill/>
              <a:miter lim="800000"/>
              <a:headEnd/>
              <a:tailEnd/>
            </a:ln>
          </p:spPr>
          <p:txBody>
            <a:bodyPr anchor="ctr"/>
            <a:lstStyle/>
            <a:p>
              <a:r>
                <a:rPr lang="en-US" sz="2400">
                  <a:latin typeface="Corbel" pitchFamily="34" charset="0"/>
                </a:rPr>
                <a:t>Zotero</a:t>
              </a:r>
            </a:p>
          </p:txBody>
        </p:sp>
        <p:pic>
          <p:nvPicPr>
            <p:cNvPr id="62488" name="Picture 23"/>
            <p:cNvPicPr>
              <a:picLocks noChangeAspect="1" noChangeArrowheads="1"/>
            </p:cNvPicPr>
            <p:nvPr/>
          </p:nvPicPr>
          <p:blipFill>
            <a:blip r:embed="rId4">
              <a:clrChange>
                <a:clrFrom>
                  <a:srgbClr val="000000"/>
                </a:clrFrom>
                <a:clrTo>
                  <a:srgbClr val="000000">
                    <a:alpha val="0"/>
                  </a:srgbClr>
                </a:clrTo>
              </a:clrChange>
            </a:blip>
            <a:srcRect/>
            <a:stretch>
              <a:fillRect/>
            </a:stretch>
          </p:blipFill>
          <p:spPr bwMode="auto">
            <a:xfrm>
              <a:off x="4321175" y="3546475"/>
              <a:ext cx="609600" cy="609600"/>
            </a:xfrm>
            <a:prstGeom prst="rect">
              <a:avLst/>
            </a:prstGeom>
            <a:noFill/>
            <a:ln w="9525">
              <a:noFill/>
              <a:miter lim="800000"/>
              <a:headEnd/>
              <a:tailEnd/>
            </a:ln>
          </p:spPr>
        </p:pic>
        <p:grpSp>
          <p:nvGrpSpPr>
            <p:cNvPr id="62489" name="Group 26"/>
            <p:cNvGrpSpPr>
              <a:grpSpLocks/>
            </p:cNvGrpSpPr>
            <p:nvPr/>
          </p:nvGrpSpPr>
          <p:grpSpPr bwMode="auto">
            <a:xfrm>
              <a:off x="2620963" y="2286000"/>
              <a:ext cx="1371601" cy="1473200"/>
              <a:chOff x="1351" y="1581"/>
              <a:chExt cx="864" cy="928"/>
            </a:xfrm>
          </p:grpSpPr>
          <p:pic>
            <p:nvPicPr>
              <p:cNvPr id="62492" name="Picture 27"/>
              <p:cNvPicPr>
                <a:picLocks noChangeAspect="1" noChangeArrowheads="1"/>
              </p:cNvPicPr>
              <p:nvPr/>
            </p:nvPicPr>
            <p:blipFill>
              <a:blip r:embed="rId5"/>
              <a:srcRect/>
              <a:stretch>
                <a:fillRect/>
              </a:stretch>
            </p:blipFill>
            <p:spPr bwMode="auto">
              <a:xfrm>
                <a:off x="1351" y="1581"/>
                <a:ext cx="864" cy="805"/>
              </a:xfrm>
              <a:prstGeom prst="rect">
                <a:avLst/>
              </a:prstGeom>
              <a:noFill/>
              <a:ln w="9525">
                <a:noFill/>
                <a:miter lim="800000"/>
                <a:headEnd/>
                <a:tailEnd/>
              </a:ln>
            </p:spPr>
          </p:pic>
          <p:sp>
            <p:nvSpPr>
              <p:cNvPr id="62493" name="Text Box 28"/>
              <p:cNvSpPr txBox="1">
                <a:spLocks noChangeArrowheads="1"/>
              </p:cNvSpPr>
              <p:nvPr/>
            </p:nvSpPr>
            <p:spPr bwMode="auto">
              <a:xfrm>
                <a:off x="1417" y="1724"/>
                <a:ext cx="731" cy="785"/>
              </a:xfrm>
              <a:prstGeom prst="rect">
                <a:avLst/>
              </a:prstGeom>
              <a:noFill/>
              <a:ln w="9525">
                <a:noFill/>
                <a:miter lim="800000"/>
                <a:headEnd/>
                <a:tailEnd/>
              </a:ln>
            </p:spPr>
            <p:txBody>
              <a:bodyPr>
                <a:spAutoFit/>
              </a:bodyPr>
              <a:lstStyle/>
              <a:p>
                <a:pPr>
                  <a:spcBef>
                    <a:spcPct val="50000"/>
                  </a:spcBef>
                </a:pPr>
                <a:r>
                  <a:rPr lang="en-US" b="1">
                    <a:solidFill>
                      <a:srgbClr val="FF0000"/>
                    </a:solidFill>
                    <a:latin typeface="Corbel" pitchFamily="34" charset="0"/>
                  </a:rPr>
                  <a:t>Metadata</a:t>
                </a:r>
              </a:p>
              <a:p>
                <a:pPr>
                  <a:spcBef>
                    <a:spcPct val="50000"/>
                  </a:spcBef>
                </a:pPr>
                <a:r>
                  <a:rPr lang="en-US" sz="1200" b="1">
                    <a:solidFill>
                      <a:schemeClr val="bg1"/>
                    </a:solidFill>
                    <a:latin typeface="Corbel" pitchFamily="34" charset="0"/>
                  </a:rPr>
                  <a:t>Author, Title,</a:t>
                </a:r>
              </a:p>
              <a:p>
                <a:pPr>
                  <a:spcBef>
                    <a:spcPct val="50000"/>
                  </a:spcBef>
                </a:pPr>
                <a:r>
                  <a:rPr lang="en-US" sz="1200" b="1">
                    <a:solidFill>
                      <a:schemeClr val="bg1"/>
                    </a:solidFill>
                    <a:latin typeface="Corbel" pitchFamily="34" charset="0"/>
                  </a:rPr>
                  <a:t>Journal </a:t>
                </a:r>
              </a:p>
              <a:p>
                <a:pPr>
                  <a:spcBef>
                    <a:spcPct val="50000"/>
                  </a:spcBef>
                </a:pPr>
                <a:endParaRPr lang="en-US" sz="1400" b="1">
                  <a:solidFill>
                    <a:schemeClr val="bg1"/>
                  </a:solidFill>
                  <a:latin typeface="Corbel" pitchFamily="34" charset="0"/>
                </a:endParaRPr>
              </a:p>
            </p:txBody>
          </p:sp>
        </p:grpSp>
        <p:sp>
          <p:nvSpPr>
            <p:cNvPr id="62490" name="Line 31"/>
            <p:cNvSpPr>
              <a:spLocks noChangeShapeType="1"/>
            </p:cNvSpPr>
            <p:nvPr/>
          </p:nvSpPr>
          <p:spPr bwMode="auto">
            <a:xfrm>
              <a:off x="3281363" y="3895725"/>
              <a:ext cx="1077913" cy="0"/>
            </a:xfrm>
            <a:prstGeom prst="line">
              <a:avLst/>
            </a:prstGeom>
            <a:noFill/>
            <a:ln w="9525">
              <a:solidFill>
                <a:schemeClr val="tx1"/>
              </a:solidFill>
              <a:round/>
              <a:headEnd/>
              <a:tailEnd/>
            </a:ln>
          </p:spPr>
          <p:txBody>
            <a:bodyPr/>
            <a:lstStyle/>
            <a:p>
              <a:endParaRPr lang="en-US"/>
            </a:p>
          </p:txBody>
        </p:sp>
        <p:cxnSp>
          <p:nvCxnSpPr>
            <p:cNvPr id="42" name="Straight Connector 41"/>
            <p:cNvCxnSpPr/>
            <p:nvPr/>
          </p:nvCxnSpPr>
          <p:spPr>
            <a:xfrm rot="5400000" flipH="1" flipV="1">
              <a:off x="3136107" y="3744119"/>
              <a:ext cx="30321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447800" y="1524000"/>
            <a:ext cx="1524000" cy="523875"/>
          </a:xfrm>
          <a:prstGeom prst="rect">
            <a:avLst/>
          </a:prstGeom>
          <a:solidFill>
            <a:srgbClr val="4155BB"/>
          </a:solidFill>
        </p:spPr>
        <p:txBody>
          <a:bodyPr>
            <a:spAutoFit/>
          </a:bodyPr>
          <a:lstStyle/>
          <a:p>
            <a:pPr algn="ctr">
              <a:defRPr/>
            </a:pPr>
            <a:r>
              <a:rPr lang="en-US" sz="2800" b="1" dirty="0" err="1">
                <a:latin typeface="+mj-lt"/>
              </a:rPr>
              <a:t>pubget</a:t>
            </a:r>
            <a:endParaRPr lang="en-US" sz="2800" b="1" dirty="0">
              <a:latin typeface="+mj-lt"/>
            </a:endParaRPr>
          </a:p>
        </p:txBody>
      </p:sp>
      <p:sp>
        <p:nvSpPr>
          <p:cNvPr id="62477" name="AutoShape 31" descr="Logo Mendeley Ltd."/>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62478" name="AutoShape 33" descr="Logo Mendeley Ltd."/>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62479" name="AutoShape 35" descr="Logo Mendeley Ltd."/>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62481" name="Rectangle 34"/>
          <p:cNvSpPr>
            <a:spLocks noChangeArrowheads="1"/>
          </p:cNvSpPr>
          <p:nvPr/>
        </p:nvSpPr>
        <p:spPr bwMode="auto">
          <a:xfrm>
            <a:off x="685800" y="762000"/>
            <a:ext cx="2003425" cy="549275"/>
          </a:xfrm>
          <a:prstGeom prst="rect">
            <a:avLst/>
          </a:prstGeom>
          <a:gradFill rotWithShape="1">
            <a:gsLst>
              <a:gs pos="0">
                <a:schemeClr val="tx1"/>
              </a:gs>
              <a:gs pos="100000">
                <a:srgbClr val="DDDDDD"/>
              </a:gs>
            </a:gsLst>
            <a:lin ang="5400000" scaled="1"/>
          </a:gradFill>
          <a:ln w="9525">
            <a:noFill/>
            <a:miter lim="800000"/>
            <a:headEnd/>
            <a:tailEnd/>
          </a:ln>
        </p:spPr>
        <p:txBody>
          <a:bodyPr wrap="none">
            <a:spAutoFit/>
          </a:bodyPr>
          <a:lstStyle/>
          <a:p>
            <a:r>
              <a:rPr lang="en-US" sz="3000" b="1">
                <a:solidFill>
                  <a:srgbClr val="009900"/>
                </a:solidFill>
                <a:latin typeface="Verdana" pitchFamily="34" charset="0"/>
              </a:rPr>
              <a:t>Wiz</a:t>
            </a:r>
            <a:r>
              <a:rPr lang="en-US" sz="3000" b="1">
                <a:solidFill>
                  <a:srgbClr val="CC0000"/>
                </a:solidFill>
                <a:latin typeface="Verdana" pitchFamily="34" charset="0"/>
              </a:rPr>
              <a:t>Folio</a:t>
            </a:r>
            <a:endParaRPr lang="en-US" sz="3000" b="1">
              <a:latin typeface="Verdana" pitchFamily="34" charset="0"/>
            </a:endParaRPr>
          </a:p>
        </p:txBody>
      </p:sp>
      <p:sp>
        <p:nvSpPr>
          <p:cNvPr id="62482" name="Text Box 4"/>
          <p:cNvSpPr txBox="1">
            <a:spLocks noChangeArrowheads="1"/>
          </p:cNvSpPr>
          <p:nvPr/>
        </p:nvSpPr>
        <p:spPr bwMode="auto">
          <a:xfrm>
            <a:off x="6477000" y="2362200"/>
            <a:ext cx="1600200" cy="381000"/>
          </a:xfrm>
          <a:prstGeom prst="rect">
            <a:avLst/>
          </a:prstGeom>
          <a:noFill/>
          <a:ln w="9525">
            <a:noFill/>
            <a:miter lim="800000"/>
            <a:headEnd/>
            <a:tailEnd/>
          </a:ln>
        </p:spPr>
        <p:txBody>
          <a:bodyPr>
            <a:spAutoFit/>
          </a:bodyPr>
          <a:lstStyle/>
          <a:p>
            <a:pPr>
              <a:spcBef>
                <a:spcPct val="50000"/>
              </a:spcBef>
            </a:pPr>
            <a:r>
              <a:rPr lang="en-US">
                <a:latin typeface="Corbel" pitchFamily="34" charset="0"/>
              </a:rPr>
              <a:t>Web-based</a:t>
            </a:r>
          </a:p>
        </p:txBody>
      </p:sp>
      <p:sp>
        <p:nvSpPr>
          <p:cNvPr id="36" name="TextBox 35"/>
          <p:cNvSpPr txBox="1"/>
          <p:nvPr/>
        </p:nvSpPr>
        <p:spPr>
          <a:xfrm>
            <a:off x="6794500" y="914400"/>
            <a:ext cx="1435100" cy="369888"/>
          </a:xfrm>
          <a:prstGeom prst="rect">
            <a:avLst/>
          </a:prstGeom>
          <a:noFill/>
        </p:spPr>
        <p:txBody>
          <a:bodyPr>
            <a:spAutoFit/>
          </a:bodyPr>
          <a:lstStyle/>
          <a:p>
            <a:pPr>
              <a:defRPr/>
            </a:pPr>
            <a:r>
              <a:rPr lang="en-US" dirty="0">
                <a:solidFill>
                  <a:schemeClr val="tx2">
                    <a:lumMod val="75000"/>
                  </a:schemeClr>
                </a:solidFill>
              </a:rPr>
              <a:t>Researcher</a:t>
            </a:r>
          </a:p>
        </p:txBody>
      </p:sp>
      <p:sp>
        <p:nvSpPr>
          <p:cNvPr id="37" name="TextBox 36"/>
          <p:cNvSpPr txBox="1"/>
          <p:nvPr/>
        </p:nvSpPr>
        <p:spPr>
          <a:xfrm>
            <a:off x="6781800" y="1447800"/>
            <a:ext cx="1435100" cy="369888"/>
          </a:xfrm>
          <a:prstGeom prst="rect">
            <a:avLst/>
          </a:prstGeom>
          <a:noFill/>
        </p:spPr>
        <p:txBody>
          <a:bodyPr>
            <a:spAutoFit/>
          </a:bodyPr>
          <a:lstStyle/>
          <a:p>
            <a:pPr>
              <a:defRPr/>
            </a:pPr>
            <a:r>
              <a:rPr lang="en-US" dirty="0">
                <a:solidFill>
                  <a:schemeClr val="tx2">
                    <a:lumMod val="75000"/>
                  </a:schemeClr>
                </a:solidFill>
              </a:rPr>
              <a:t>Colleagues</a:t>
            </a:r>
          </a:p>
        </p:txBody>
      </p:sp>
      <p:cxnSp>
        <p:nvCxnSpPr>
          <p:cNvPr id="41" name="Straight Arrow Connector 40"/>
          <p:cNvCxnSpPr>
            <a:stCxn id="36" idx="1"/>
          </p:cNvCxnSpPr>
          <p:nvPr/>
        </p:nvCxnSpPr>
        <p:spPr>
          <a:xfrm rot="10800000" flipV="1">
            <a:off x="5867400" y="1098550"/>
            <a:ext cx="927100" cy="120650"/>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7" idx="1"/>
          </p:cNvCxnSpPr>
          <p:nvPr/>
        </p:nvCxnSpPr>
        <p:spPr>
          <a:xfrm rot="10800000">
            <a:off x="5867400" y="1524000"/>
            <a:ext cx="914400" cy="107950"/>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wipe(right)">
                                      <p:cBhvr>
                                        <p:cTn id="14" dur="500"/>
                                        <p:tgtEl>
                                          <p:spTgt spid="44"/>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1590675"/>
            <a:ext cx="9144000" cy="1588"/>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3403600"/>
            <a:ext cx="9144000" cy="1588"/>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5249863"/>
            <a:ext cx="9144000" cy="1587"/>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104899" y="3429000"/>
            <a:ext cx="6858000" cy="3175"/>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142207" y="3428206"/>
            <a:ext cx="6858000" cy="1587"/>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467894" y="3428206"/>
            <a:ext cx="6858000" cy="1588"/>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grpSp>
        <p:nvGrpSpPr>
          <p:cNvPr id="63496" name="Group 12"/>
          <p:cNvGrpSpPr>
            <a:grpSpLocks/>
          </p:cNvGrpSpPr>
          <p:nvPr/>
        </p:nvGrpSpPr>
        <p:grpSpPr bwMode="auto">
          <a:xfrm>
            <a:off x="0" y="0"/>
            <a:ext cx="9144000" cy="6859588"/>
            <a:chOff x="0" y="0"/>
            <a:chExt cx="9144000" cy="6858794"/>
          </a:xfrm>
        </p:grpSpPr>
        <p:cxnSp>
          <p:nvCxnSpPr>
            <p:cNvPr id="15" name="Straight Connector 14"/>
            <p:cNvCxnSpPr/>
            <p:nvPr/>
          </p:nvCxnSpPr>
          <p:spPr>
            <a:xfrm>
              <a:off x="0" y="1592079"/>
              <a:ext cx="9144000" cy="1587"/>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3403206"/>
              <a:ext cx="9144000" cy="1588"/>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5250842"/>
              <a:ext cx="9144000" cy="1588"/>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104502" y="3428603"/>
              <a:ext cx="6857206" cy="3175"/>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142604" y="3427809"/>
              <a:ext cx="6857206" cy="1587"/>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468291" y="3427809"/>
              <a:ext cx="6857206" cy="1588"/>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2509838" y="3614738"/>
            <a:ext cx="4137025" cy="554037"/>
          </a:xfrm>
          <a:prstGeom prst="rect">
            <a:avLst/>
          </a:prstGeom>
          <a:noFill/>
          <a:ln>
            <a:noFill/>
          </a:ln>
        </p:spPr>
        <p:txBody>
          <a:bodyPr>
            <a:spAutoFit/>
          </a:bodyPr>
          <a:lstStyle/>
          <a:p>
            <a:pPr algn="ctr">
              <a:defRPr/>
            </a:pPr>
            <a:r>
              <a:rPr lang="en-US" sz="3000" dirty="0">
                <a:solidFill>
                  <a:schemeClr val="accent1">
                    <a:lumMod val="60000"/>
                    <a:lumOff val="40000"/>
                  </a:schemeClr>
                </a:solidFill>
                <a:latin typeface="Arial" pitchFamily="34" charset="0"/>
                <a:cs typeface="Arial" pitchFamily="34" charset="0"/>
              </a:rPr>
              <a:t>PDF Search Engine</a:t>
            </a:r>
          </a:p>
        </p:txBody>
      </p:sp>
      <p:sp>
        <p:nvSpPr>
          <p:cNvPr id="21" name="TextBox 20"/>
          <p:cNvSpPr txBox="1"/>
          <p:nvPr/>
        </p:nvSpPr>
        <p:spPr>
          <a:xfrm>
            <a:off x="2928938" y="2082800"/>
            <a:ext cx="3319462" cy="862013"/>
          </a:xfrm>
          <a:prstGeom prst="rect">
            <a:avLst/>
          </a:prstGeom>
          <a:solidFill>
            <a:srgbClr val="4155BB"/>
          </a:solidFill>
        </p:spPr>
        <p:txBody>
          <a:bodyPr>
            <a:spAutoFit/>
          </a:bodyPr>
          <a:lstStyle/>
          <a:p>
            <a:pPr algn="ctr">
              <a:defRPr/>
            </a:pPr>
            <a:r>
              <a:rPr lang="en-US" sz="5000" b="1" dirty="0" err="1">
                <a:latin typeface="+mj-lt"/>
              </a:rPr>
              <a:t>pubget</a:t>
            </a:r>
            <a:endParaRPr lang="en-US" sz="5000" b="1" dirty="0">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1" name="Picture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TextBox 3"/>
          <p:cNvSpPr txBox="1">
            <a:spLocks noChangeArrowheads="1"/>
          </p:cNvSpPr>
          <p:nvPr/>
        </p:nvSpPr>
        <p:spPr bwMode="auto">
          <a:xfrm>
            <a:off x="0" y="2667000"/>
            <a:ext cx="1905000" cy="369887"/>
          </a:xfrm>
          <a:prstGeom prst="rect">
            <a:avLst/>
          </a:prstGeom>
          <a:solidFill>
            <a:schemeClr val="tx1"/>
          </a:solidFill>
          <a:ln w="9525">
            <a:noFill/>
            <a:miter lim="800000"/>
            <a:headEnd/>
            <a:tailEnd/>
          </a:ln>
        </p:spPr>
        <p:txBody>
          <a:bodyPr>
            <a:spAutoFit/>
          </a:bodyPr>
          <a:lstStyle/>
          <a:p>
            <a:r>
              <a:rPr lang="en-US" dirty="0">
                <a:solidFill>
                  <a:srgbClr val="BD0000"/>
                </a:solidFill>
              </a:rPr>
              <a:t>Metadata</a:t>
            </a:r>
          </a:p>
        </p:txBody>
      </p:sp>
      <p:sp>
        <p:nvSpPr>
          <p:cNvPr id="4" name="Rectangle 3"/>
          <p:cNvSpPr/>
          <p:nvPr/>
        </p:nvSpPr>
        <p:spPr>
          <a:xfrm>
            <a:off x="0" y="3048000"/>
            <a:ext cx="2743200" cy="3505200"/>
          </a:xfrm>
          <a:prstGeom prst="rect">
            <a:avLst/>
          </a:prstGeom>
          <a:noFill/>
          <a:ln>
            <a:solidFill>
              <a:srgbClr val="BD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w="28575">
                <a:solidFill>
                  <a:schemeClr val="tx1"/>
                </a:solidFill>
              </a:ln>
            </a:endParaRPr>
          </a:p>
        </p:txBody>
      </p:sp>
      <p:sp>
        <p:nvSpPr>
          <p:cNvPr id="5" name="TextBox 4"/>
          <p:cNvSpPr txBox="1">
            <a:spLocks noChangeArrowheads="1"/>
          </p:cNvSpPr>
          <p:nvPr/>
        </p:nvSpPr>
        <p:spPr bwMode="auto">
          <a:xfrm>
            <a:off x="1447800" y="1981200"/>
            <a:ext cx="685800" cy="369888"/>
          </a:xfrm>
          <a:prstGeom prst="rect">
            <a:avLst/>
          </a:prstGeom>
          <a:solidFill>
            <a:schemeClr val="tx1"/>
          </a:solidFill>
          <a:ln w="9525">
            <a:noFill/>
            <a:miter lim="800000"/>
            <a:headEnd/>
            <a:tailEnd/>
          </a:ln>
        </p:spPr>
        <p:txBody>
          <a:bodyPr>
            <a:spAutoFit/>
          </a:bodyPr>
          <a:lstStyle/>
          <a:p>
            <a:r>
              <a:rPr lang="en-US" dirty="0">
                <a:solidFill>
                  <a:srgbClr val="BD0000"/>
                </a:solidFill>
              </a:rPr>
              <a:t>PDF</a:t>
            </a:r>
          </a:p>
        </p:txBody>
      </p:sp>
      <p:sp>
        <p:nvSpPr>
          <p:cNvPr id="6" name="Right Arrow 5"/>
          <p:cNvSpPr/>
          <p:nvPr/>
        </p:nvSpPr>
        <p:spPr>
          <a:xfrm>
            <a:off x="2133600" y="1905000"/>
            <a:ext cx="914400" cy="457200"/>
          </a:xfrm>
          <a:prstGeom prst="rightArrow">
            <a:avLst/>
          </a:prstGeom>
          <a:solidFill>
            <a:srgbClr val="C00000"/>
          </a:solidFill>
          <a:ln>
            <a:solidFill>
              <a:srgbClr val="BD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1590675"/>
            <a:ext cx="9144000" cy="1588"/>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3403600"/>
            <a:ext cx="9144000" cy="1588"/>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5249863"/>
            <a:ext cx="9144000" cy="1587"/>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104899" y="3429000"/>
            <a:ext cx="6858000" cy="3175"/>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142207" y="3428206"/>
            <a:ext cx="6858000" cy="1587"/>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467894" y="3428206"/>
            <a:ext cx="6858000" cy="1588"/>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grpSp>
        <p:nvGrpSpPr>
          <p:cNvPr id="65544" name="Group 12"/>
          <p:cNvGrpSpPr>
            <a:grpSpLocks/>
          </p:cNvGrpSpPr>
          <p:nvPr/>
        </p:nvGrpSpPr>
        <p:grpSpPr bwMode="auto">
          <a:xfrm>
            <a:off x="0" y="0"/>
            <a:ext cx="9144000" cy="6859588"/>
            <a:chOff x="0" y="0"/>
            <a:chExt cx="9144000" cy="6858794"/>
          </a:xfrm>
        </p:grpSpPr>
        <p:cxnSp>
          <p:nvCxnSpPr>
            <p:cNvPr id="15" name="Straight Connector 14"/>
            <p:cNvCxnSpPr/>
            <p:nvPr/>
          </p:nvCxnSpPr>
          <p:spPr>
            <a:xfrm>
              <a:off x="0" y="1592079"/>
              <a:ext cx="9144000" cy="1587"/>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3403206"/>
              <a:ext cx="9144000" cy="1588"/>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5250842"/>
              <a:ext cx="9144000" cy="1588"/>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104502" y="3428603"/>
              <a:ext cx="6857206" cy="3175"/>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142604" y="3427809"/>
              <a:ext cx="6857206" cy="1587"/>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468291" y="3427809"/>
              <a:ext cx="6857206" cy="1588"/>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2209800" y="3614738"/>
            <a:ext cx="4648200" cy="1016000"/>
          </a:xfrm>
          <a:prstGeom prst="rect">
            <a:avLst/>
          </a:prstGeom>
          <a:noFill/>
          <a:ln>
            <a:noFill/>
          </a:ln>
        </p:spPr>
        <p:txBody>
          <a:bodyPr>
            <a:spAutoFit/>
          </a:bodyPr>
          <a:lstStyle/>
          <a:p>
            <a:pPr algn="ctr">
              <a:defRPr/>
            </a:pPr>
            <a:r>
              <a:rPr lang="en-US" sz="3000" dirty="0">
                <a:solidFill>
                  <a:schemeClr val="accent1">
                    <a:lumMod val="60000"/>
                    <a:lumOff val="40000"/>
                  </a:schemeClr>
                </a:solidFill>
                <a:latin typeface="Arial" pitchFamily="34" charset="0"/>
                <a:cs typeface="Arial" pitchFamily="34" charset="0"/>
              </a:rPr>
              <a:t>PDF and Metadata Manager</a:t>
            </a:r>
          </a:p>
        </p:txBody>
      </p:sp>
      <p:pic>
        <p:nvPicPr>
          <p:cNvPr id="65546" name="Picture 37" descr="http://www.mendeley.com/graphics/common/logo-mendeley.png"/>
          <p:cNvPicPr>
            <a:picLocks noChangeAspect="1" noChangeArrowheads="1"/>
          </p:cNvPicPr>
          <p:nvPr/>
        </p:nvPicPr>
        <p:blipFill>
          <a:blip r:embed="rId3"/>
          <a:srcRect/>
          <a:stretch>
            <a:fillRect/>
          </a:stretch>
        </p:blipFill>
        <p:spPr bwMode="auto">
          <a:xfrm>
            <a:off x="3810000" y="1752600"/>
            <a:ext cx="1508125"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AutoShape 5"/>
          <p:cNvSpPr>
            <a:spLocks noChangeArrowheads="1"/>
          </p:cNvSpPr>
          <p:nvPr/>
        </p:nvSpPr>
        <p:spPr bwMode="auto">
          <a:xfrm rot="4076667">
            <a:off x="513946" y="971290"/>
            <a:ext cx="173038" cy="74613"/>
          </a:xfrm>
          <a:prstGeom prst="leftArrow">
            <a:avLst>
              <a:gd name="adj1" fmla="val 35056"/>
              <a:gd name="adj2" fmla="val 164369"/>
            </a:avLst>
          </a:prstGeom>
          <a:solidFill>
            <a:schemeClr val="tx1"/>
          </a:solidFill>
          <a:ln w="9525">
            <a:solidFill>
              <a:schemeClr val="bg1"/>
            </a:solidFill>
            <a:miter lim="800000"/>
            <a:headEnd/>
            <a:tailEnd/>
          </a:ln>
        </p:spPr>
        <p:txBody>
          <a:bodyPr rot="10800000" vert="eaVert" wrap="none" anchor="ctr"/>
          <a:lstStyle/>
          <a:p>
            <a:endParaRPr lang="en-US">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Content Placeholder 4"/>
          <p:cNvSpPr>
            <a:spLocks noGrp="1"/>
          </p:cNvSpPr>
          <p:nvPr>
            <p:ph idx="1"/>
          </p:nvPr>
        </p:nvSpPr>
        <p:spPr>
          <a:xfrm>
            <a:off x="914400" y="1600200"/>
            <a:ext cx="7772400" cy="4267200"/>
          </a:xfrm>
        </p:spPr>
        <p:txBody>
          <a:bodyPr/>
          <a:lstStyle/>
          <a:p>
            <a:pPr marL="514350" indent="-514350" eaLnBrk="1" hangingPunct="1">
              <a:buFont typeface="Consolas" pitchFamily="49" charset="0"/>
              <a:buAutoNum type="arabicPeriod"/>
            </a:pPr>
            <a:r>
              <a:rPr lang="en-US" sz="2500" smtClean="0">
                <a:solidFill>
                  <a:srgbClr val="7DD038"/>
                </a:solidFill>
              </a:rPr>
              <a:t>Manage </a:t>
            </a:r>
            <a:r>
              <a:rPr lang="en-US" sz="2500" smtClean="0"/>
              <a:t>references</a:t>
            </a:r>
          </a:p>
          <a:p>
            <a:pPr marL="514350" indent="-514350" eaLnBrk="1" hangingPunct="1">
              <a:buFont typeface="Wingdings" pitchFamily="2" charset="2"/>
              <a:buNone/>
            </a:pPr>
            <a:endParaRPr lang="en-US" sz="2500" smtClean="0"/>
          </a:p>
          <a:p>
            <a:pPr marL="514350" indent="-514350" eaLnBrk="1" hangingPunct="1">
              <a:buFont typeface="Consolas" pitchFamily="49" charset="0"/>
              <a:buAutoNum type="arabicPeriod" startAt="2"/>
            </a:pPr>
            <a:r>
              <a:rPr lang="en-US" sz="2500" smtClean="0">
                <a:solidFill>
                  <a:srgbClr val="7DD038"/>
                </a:solidFill>
              </a:rPr>
              <a:t>Locate</a:t>
            </a:r>
            <a:r>
              <a:rPr lang="en-US" sz="2500" smtClean="0"/>
              <a:t> full-text articles (PDF)</a:t>
            </a:r>
          </a:p>
          <a:p>
            <a:pPr marL="514350" indent="-514350" eaLnBrk="1" hangingPunct="1">
              <a:buFont typeface="Wingdings" pitchFamily="2" charset="2"/>
              <a:buNone/>
            </a:pPr>
            <a:endParaRPr lang="en-US" sz="2500" smtClean="0"/>
          </a:p>
          <a:p>
            <a:pPr marL="514350" indent="-514350" eaLnBrk="1" hangingPunct="1">
              <a:buFont typeface="Consolas" pitchFamily="49" charset="0"/>
              <a:buAutoNum type="arabicPeriod" startAt="3"/>
            </a:pPr>
            <a:r>
              <a:rPr lang="en-US" sz="2500" smtClean="0">
                <a:solidFill>
                  <a:srgbClr val="7DD038"/>
                </a:solidFill>
              </a:rPr>
              <a:t>Share</a:t>
            </a:r>
            <a:r>
              <a:rPr lang="en-US" sz="2500" smtClean="0"/>
              <a:t> references and PDF</a:t>
            </a:r>
          </a:p>
          <a:p>
            <a:pPr marL="514350" indent="-514350" eaLnBrk="1" hangingPunct="1"/>
            <a:endParaRPr lang="en-US" sz="2500" smtClean="0"/>
          </a:p>
        </p:txBody>
      </p:sp>
      <p:sp>
        <p:nvSpPr>
          <p:cNvPr id="4" name="Title 3"/>
          <p:cNvSpPr>
            <a:spLocks noGrp="1"/>
          </p:cNvSpPr>
          <p:nvPr>
            <p:ph type="title"/>
          </p:nvPr>
        </p:nvSpPr>
        <p:spPr>
          <a:xfrm>
            <a:off x="685800" y="512763"/>
            <a:ext cx="7772400" cy="914400"/>
          </a:xfrm>
        </p:spPr>
        <p:txBody>
          <a:bodyPr/>
          <a:lstStyle/>
          <a:p>
            <a:pPr eaLnBrk="1" fontAlgn="auto" hangingPunct="1">
              <a:spcAft>
                <a:spcPts val="0"/>
              </a:spcAft>
              <a:defRPr/>
            </a:pPr>
            <a:r>
              <a:rPr lang="en-US" sz="3500" dirty="0" smtClean="0">
                <a:solidFill>
                  <a:schemeClr val="tx2">
                    <a:satMod val="200000"/>
                  </a:schemeClr>
                </a:solidFill>
                <a:latin typeface="Constantia" pitchFamily="18" charset="0"/>
              </a:rPr>
              <a:t>Key Challenges to Research Efficiency</a:t>
            </a:r>
            <a:endParaRPr lang="en-US" sz="3500" dirty="0">
              <a:solidFill>
                <a:schemeClr val="tx2">
                  <a:satMod val="200000"/>
                </a:schemeClr>
              </a:solidFill>
              <a:latin typeface="Constantia"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AutoShape 5"/>
          <p:cNvSpPr>
            <a:spLocks noChangeArrowheads="1"/>
          </p:cNvSpPr>
          <p:nvPr/>
        </p:nvSpPr>
        <p:spPr bwMode="auto">
          <a:xfrm rot="4076667">
            <a:off x="4171546" y="4247889"/>
            <a:ext cx="173038" cy="74613"/>
          </a:xfrm>
          <a:prstGeom prst="leftArrow">
            <a:avLst>
              <a:gd name="adj1" fmla="val 35056"/>
              <a:gd name="adj2" fmla="val 164369"/>
            </a:avLst>
          </a:prstGeom>
          <a:solidFill>
            <a:schemeClr val="tx1"/>
          </a:solidFill>
          <a:ln w="9525">
            <a:solidFill>
              <a:schemeClr val="bg1"/>
            </a:solidFill>
            <a:miter lim="800000"/>
            <a:headEnd/>
            <a:tailEnd/>
          </a:ln>
        </p:spPr>
        <p:txBody>
          <a:bodyPr rot="10800000" vert="eaVert" wrap="none" anchor="ctr"/>
          <a:lstStyle/>
          <a:p>
            <a:endParaRPr lang="en-US">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AutoShape 5"/>
          <p:cNvSpPr>
            <a:spLocks noChangeArrowheads="1"/>
          </p:cNvSpPr>
          <p:nvPr/>
        </p:nvSpPr>
        <p:spPr bwMode="auto">
          <a:xfrm rot="4076667">
            <a:off x="2876146" y="1733291"/>
            <a:ext cx="173038" cy="74613"/>
          </a:xfrm>
          <a:prstGeom prst="leftArrow">
            <a:avLst>
              <a:gd name="adj1" fmla="val 35056"/>
              <a:gd name="adj2" fmla="val 164369"/>
            </a:avLst>
          </a:prstGeom>
          <a:solidFill>
            <a:schemeClr val="tx1"/>
          </a:solidFill>
          <a:ln w="9525">
            <a:solidFill>
              <a:schemeClr val="bg1"/>
            </a:solidFill>
            <a:miter lim="800000"/>
            <a:headEnd/>
            <a:tailEnd/>
          </a:ln>
        </p:spPr>
        <p:txBody>
          <a:bodyPr rot="10800000" vert="eaVert" wrap="none" anchor="ctr"/>
          <a:lstStyle/>
          <a:p>
            <a:endParaRPr lang="en-US">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Picture 2"/>
          <p:cNvPicPr>
            <a:picLocks noChangeAspect="1" noChangeArrowheads="1"/>
          </p:cNvPicPr>
          <p:nvPr/>
        </p:nvPicPr>
        <p:blipFill>
          <a:blip r:embed="rId2"/>
          <a:srcRect/>
          <a:stretch>
            <a:fillRect/>
          </a:stretch>
        </p:blipFill>
        <p:spPr bwMode="auto">
          <a:xfrm>
            <a:off x="3581400" y="2133600"/>
            <a:ext cx="2619375" cy="781050"/>
          </a:xfrm>
          <a:prstGeom prst="rect">
            <a:avLst/>
          </a:prstGeom>
          <a:noFill/>
          <a:ln w="9525">
            <a:noFill/>
            <a:miter lim="800000"/>
            <a:headEnd/>
            <a:tailEnd/>
          </a:ln>
        </p:spPr>
      </p:pic>
      <p:sp>
        <p:nvSpPr>
          <p:cNvPr id="3" name="TextBox 2"/>
          <p:cNvSpPr txBox="1"/>
          <p:nvPr/>
        </p:nvSpPr>
        <p:spPr>
          <a:xfrm>
            <a:off x="2209800" y="3614738"/>
            <a:ext cx="4648200" cy="1016000"/>
          </a:xfrm>
          <a:prstGeom prst="rect">
            <a:avLst/>
          </a:prstGeom>
          <a:noFill/>
          <a:ln>
            <a:noFill/>
          </a:ln>
        </p:spPr>
        <p:txBody>
          <a:bodyPr>
            <a:spAutoFit/>
          </a:bodyPr>
          <a:lstStyle/>
          <a:p>
            <a:pPr algn="ctr">
              <a:defRPr/>
            </a:pPr>
            <a:r>
              <a:rPr lang="en-US" sz="3000" dirty="0">
                <a:solidFill>
                  <a:schemeClr val="accent1">
                    <a:lumMod val="60000"/>
                    <a:lumOff val="40000"/>
                  </a:schemeClr>
                </a:solidFill>
                <a:latin typeface="Arial" pitchFamily="34" charset="0"/>
                <a:cs typeface="Arial" pitchFamily="34" charset="0"/>
              </a:rPr>
              <a:t>PDF and Metadata Manager</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AutoShape 5"/>
          <p:cNvSpPr>
            <a:spLocks noChangeArrowheads="1"/>
          </p:cNvSpPr>
          <p:nvPr/>
        </p:nvSpPr>
        <p:spPr bwMode="auto">
          <a:xfrm rot="4076667">
            <a:off x="3104747" y="3181090"/>
            <a:ext cx="173038" cy="74613"/>
          </a:xfrm>
          <a:prstGeom prst="leftArrow">
            <a:avLst>
              <a:gd name="adj1" fmla="val 35056"/>
              <a:gd name="adj2" fmla="val 164369"/>
            </a:avLst>
          </a:prstGeom>
          <a:solidFill>
            <a:schemeClr val="tx1"/>
          </a:solidFill>
          <a:ln w="9525">
            <a:solidFill>
              <a:schemeClr val="bg1"/>
            </a:solidFill>
            <a:miter lim="800000"/>
            <a:headEnd/>
            <a:tailEnd/>
          </a:ln>
        </p:spPr>
        <p:txBody>
          <a:bodyPr rot="10800000" vert="eaVert" wrap="none" anchor="ctr"/>
          <a:lstStyle/>
          <a:p>
            <a:endParaRPr lang="en-US">
              <a:latin typeface="Calibri"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1590675"/>
            <a:ext cx="9144000" cy="1588"/>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3403600"/>
            <a:ext cx="9144000" cy="1588"/>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5249863"/>
            <a:ext cx="9144000" cy="1587"/>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104899" y="3429000"/>
            <a:ext cx="6858000" cy="3175"/>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142207" y="3428206"/>
            <a:ext cx="6858000" cy="1587"/>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467894" y="3428206"/>
            <a:ext cx="6858000" cy="1588"/>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grpSp>
        <p:nvGrpSpPr>
          <p:cNvPr id="74760" name="Group 12"/>
          <p:cNvGrpSpPr>
            <a:grpSpLocks/>
          </p:cNvGrpSpPr>
          <p:nvPr/>
        </p:nvGrpSpPr>
        <p:grpSpPr bwMode="auto">
          <a:xfrm>
            <a:off x="0" y="0"/>
            <a:ext cx="9144000" cy="6859588"/>
            <a:chOff x="0" y="0"/>
            <a:chExt cx="9144000" cy="6858794"/>
          </a:xfrm>
        </p:grpSpPr>
        <p:cxnSp>
          <p:nvCxnSpPr>
            <p:cNvPr id="15" name="Straight Connector 14"/>
            <p:cNvCxnSpPr/>
            <p:nvPr/>
          </p:nvCxnSpPr>
          <p:spPr>
            <a:xfrm>
              <a:off x="0" y="1592079"/>
              <a:ext cx="9144000" cy="1587"/>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3403206"/>
              <a:ext cx="9144000" cy="1588"/>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5250842"/>
              <a:ext cx="9144000" cy="1588"/>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104502" y="3428603"/>
              <a:ext cx="6857206" cy="3175"/>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142604" y="3427809"/>
              <a:ext cx="6857206" cy="1587"/>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468291" y="3427809"/>
              <a:ext cx="6857206" cy="1588"/>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2509838" y="3429000"/>
            <a:ext cx="4137025" cy="1014413"/>
          </a:xfrm>
          <a:prstGeom prst="rect">
            <a:avLst/>
          </a:prstGeom>
          <a:noFill/>
          <a:ln>
            <a:noFill/>
          </a:ln>
        </p:spPr>
        <p:txBody>
          <a:bodyPr>
            <a:spAutoFit/>
          </a:bodyPr>
          <a:lstStyle/>
          <a:p>
            <a:pPr algn="ctr">
              <a:defRPr/>
            </a:pPr>
            <a:r>
              <a:rPr lang="en-US" sz="3000" dirty="0">
                <a:solidFill>
                  <a:schemeClr val="accent1">
                    <a:lumMod val="60000"/>
                    <a:lumOff val="40000"/>
                  </a:schemeClr>
                </a:solidFill>
                <a:latin typeface="Arial" pitchFamily="34" charset="0"/>
                <a:cs typeface="Arial" pitchFamily="34" charset="0"/>
              </a:rPr>
              <a:t>Online reference manager</a:t>
            </a:r>
          </a:p>
        </p:txBody>
      </p:sp>
      <p:sp>
        <p:nvSpPr>
          <p:cNvPr id="21" name="TextBox 20"/>
          <p:cNvSpPr txBox="1"/>
          <p:nvPr/>
        </p:nvSpPr>
        <p:spPr>
          <a:xfrm>
            <a:off x="1381125" y="2082800"/>
            <a:ext cx="6334125" cy="862013"/>
          </a:xfrm>
          <a:prstGeom prst="rect">
            <a:avLst/>
          </a:prstGeom>
          <a:solidFill>
            <a:schemeClr val="tx1">
              <a:lumMod val="95000"/>
            </a:schemeClr>
          </a:solidFill>
        </p:spPr>
        <p:txBody>
          <a:bodyPr>
            <a:spAutoFit/>
          </a:bodyPr>
          <a:lstStyle/>
          <a:p>
            <a:pPr algn="ctr">
              <a:defRPr/>
            </a:pPr>
            <a:r>
              <a:rPr lang="en-US" sz="5000" b="1" dirty="0" err="1">
                <a:solidFill>
                  <a:srgbClr val="006D00"/>
                </a:solidFill>
                <a:latin typeface="Verdana" pitchFamily="34" charset="0"/>
              </a:rPr>
              <a:t>Wiz</a:t>
            </a:r>
            <a:r>
              <a:rPr lang="en-US" sz="5000" b="1" dirty="0" err="1">
                <a:solidFill>
                  <a:srgbClr val="BD0000"/>
                </a:solidFill>
                <a:latin typeface="Arial" pitchFamily="34" charset="0"/>
                <a:cs typeface="Arial" pitchFamily="34" charset="0"/>
              </a:rPr>
              <a:t>Folio</a:t>
            </a:r>
            <a:r>
              <a:rPr lang="en-US" sz="5000" b="1" dirty="0">
                <a:solidFill>
                  <a:srgbClr val="006D00"/>
                </a:solidFill>
                <a:latin typeface="Verdana" pitchFamily="34" charset="0"/>
              </a:rPr>
              <a:t> Web 2.0</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en-US" sz="3600" dirty="0" smtClean="0"/>
              <a:t>New Paradigm in Journal Reference </a:t>
            </a:r>
            <a:r>
              <a:rPr lang="en-US" sz="3600" dirty="0" err="1" smtClean="0"/>
              <a:t>Managment</a:t>
            </a:r>
            <a:endParaRPr lang="en-US" sz="3600" dirty="0" smtClean="0"/>
          </a:p>
        </p:txBody>
      </p:sp>
      <p:grpSp>
        <p:nvGrpSpPr>
          <p:cNvPr id="2" name="Group 15"/>
          <p:cNvGrpSpPr>
            <a:grpSpLocks/>
          </p:cNvGrpSpPr>
          <p:nvPr/>
        </p:nvGrpSpPr>
        <p:grpSpPr bwMode="auto">
          <a:xfrm>
            <a:off x="2743200" y="2057400"/>
            <a:ext cx="3405188" cy="1295400"/>
            <a:chOff x="5181600" y="1752600"/>
            <a:chExt cx="3710094" cy="1371600"/>
          </a:xfrm>
        </p:grpSpPr>
        <p:sp>
          <p:nvSpPr>
            <p:cNvPr id="17" name="Rectangle 16"/>
            <p:cNvSpPr/>
            <p:nvPr/>
          </p:nvSpPr>
          <p:spPr>
            <a:xfrm>
              <a:off x="5181600" y="1752600"/>
              <a:ext cx="3505996" cy="13716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srgbClr val="000000"/>
                </a:solidFill>
              </a:endParaRPr>
            </a:p>
          </p:txBody>
        </p:sp>
        <p:sp>
          <p:nvSpPr>
            <p:cNvPr id="18" name="Text Box 15"/>
            <p:cNvSpPr txBox="1">
              <a:spLocks noChangeArrowheads="1"/>
            </p:cNvSpPr>
            <p:nvPr/>
          </p:nvSpPr>
          <p:spPr bwMode="auto">
            <a:xfrm>
              <a:off x="5309594" y="1828240"/>
              <a:ext cx="3582100" cy="1141319"/>
            </a:xfrm>
            <a:prstGeom prst="rect">
              <a:avLst/>
            </a:prstGeom>
            <a:noFill/>
            <a:ln w="9525">
              <a:noFill/>
              <a:miter lim="800000"/>
              <a:headEnd/>
              <a:tailEnd/>
            </a:ln>
            <a:effectLst/>
          </p:spPr>
          <p:txBody>
            <a:bodyPr>
              <a:spAutoFit/>
            </a:bodyPr>
            <a:lstStyle/>
            <a:p>
              <a:pPr>
                <a:spcBef>
                  <a:spcPct val="50000"/>
                </a:spcBef>
                <a:defRPr/>
              </a:pPr>
              <a:r>
                <a:rPr lang="en-US" sz="1600" b="1" dirty="0">
                  <a:solidFill>
                    <a:schemeClr val="bg1">
                      <a:lumMod val="95000"/>
                      <a:lumOff val="5000"/>
                    </a:schemeClr>
                  </a:solidFill>
                </a:rPr>
                <a:t>Title: </a:t>
              </a:r>
              <a:r>
                <a:rPr lang="en-US" sz="1600" dirty="0">
                  <a:solidFill>
                    <a:schemeClr val="bg1">
                      <a:lumMod val="95000"/>
                      <a:lumOff val="5000"/>
                    </a:schemeClr>
                  </a:solidFill>
                </a:rPr>
                <a:t>Hemorrhagic Fever</a:t>
              </a:r>
              <a:br>
                <a:rPr lang="en-US" sz="1600" dirty="0">
                  <a:solidFill>
                    <a:schemeClr val="bg1">
                      <a:lumMod val="95000"/>
                      <a:lumOff val="5000"/>
                    </a:schemeClr>
                  </a:solidFill>
                </a:rPr>
              </a:br>
              <a:r>
                <a:rPr lang="en-US" sz="1600" b="1" dirty="0">
                  <a:solidFill>
                    <a:schemeClr val="bg1">
                      <a:lumMod val="95000"/>
                      <a:lumOff val="5000"/>
                    </a:schemeClr>
                  </a:solidFill>
                </a:rPr>
                <a:t>Author: </a:t>
              </a:r>
              <a:r>
                <a:rPr lang="en-US" sz="1600" dirty="0">
                  <a:solidFill>
                    <a:schemeClr val="bg1">
                      <a:lumMod val="95000"/>
                      <a:lumOff val="5000"/>
                    </a:schemeClr>
                  </a:solidFill>
                </a:rPr>
                <a:t>KM </a:t>
              </a:r>
              <a:r>
                <a:rPr lang="en-US" sz="1600" dirty="0" err="1">
                  <a:solidFill>
                    <a:schemeClr val="bg1">
                      <a:lumMod val="95000"/>
                      <a:lumOff val="5000"/>
                    </a:schemeClr>
                  </a:solidFill>
                </a:rPr>
                <a:t>Larrick</a:t>
              </a:r>
              <a:r>
                <a:rPr lang="en-US" sz="1600" dirty="0">
                  <a:solidFill>
                    <a:schemeClr val="bg1">
                      <a:lumMod val="95000"/>
                      <a:lumOff val="5000"/>
                    </a:schemeClr>
                  </a:solidFill>
                </a:rPr>
                <a:t/>
              </a:r>
              <a:br>
                <a:rPr lang="en-US" sz="1600" dirty="0">
                  <a:solidFill>
                    <a:schemeClr val="bg1">
                      <a:lumMod val="95000"/>
                      <a:lumOff val="5000"/>
                    </a:schemeClr>
                  </a:solidFill>
                </a:rPr>
              </a:br>
              <a:r>
                <a:rPr lang="en-US" sz="1600" dirty="0">
                  <a:solidFill>
                    <a:schemeClr val="bg1">
                      <a:lumMod val="95000"/>
                      <a:lumOff val="5000"/>
                    </a:schemeClr>
                  </a:solidFill>
                </a:rPr>
                <a:t>Journal of Biochemistry,  10(6) p111-115, 2008</a:t>
              </a:r>
            </a:p>
          </p:txBody>
        </p:sp>
      </p:grpSp>
      <p:pic>
        <p:nvPicPr>
          <p:cNvPr id="19" name="Picture 18"/>
          <p:cNvPicPr>
            <a:picLocks noChangeAspect="1" noChangeArrowheads="1"/>
          </p:cNvPicPr>
          <p:nvPr/>
        </p:nvPicPr>
        <p:blipFill>
          <a:blip r:embed="rId3"/>
          <a:stretch>
            <a:fillRect/>
          </a:stretch>
        </p:blipFill>
        <p:spPr bwMode="auto">
          <a:xfrm>
            <a:off x="6858000" y="1981200"/>
            <a:ext cx="1339850" cy="148748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5" name="Picture 5" descr="C:\Users\Decki\Desktop\paperclip.png"/>
          <p:cNvPicPr>
            <a:picLocks noChangeAspect="1" noChangeArrowheads="1"/>
          </p:cNvPicPr>
          <p:nvPr/>
        </p:nvPicPr>
        <p:blipFill>
          <a:blip r:embed="rId4">
            <a:grayscl/>
            <a:biLevel thresh="50000"/>
          </a:blip>
          <a:srcRect/>
          <a:stretch>
            <a:fillRect/>
          </a:stretch>
        </p:blipFill>
        <p:spPr bwMode="auto">
          <a:xfrm>
            <a:off x="5181600" y="1981200"/>
            <a:ext cx="693738" cy="533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0 0  L -0.25 0  E" pathEditMode="relative" ptsTypes="">
                                      <p:cBhvr>
                                        <p:cTn id="6" dur="500" fill="hold"/>
                                        <p:tgtEl>
                                          <p:spTgt spid="19"/>
                                        </p:tgtEl>
                                        <p:attrNameLst>
                                          <p:attrName>ppt_x</p:attrName>
                                          <p:attrName>ppt_y</p:attrName>
                                        </p:attrNameLst>
                                      </p:cBhvr>
                                    </p:animMotion>
                                  </p:childTnLst>
                                </p:cTn>
                              </p:par>
                            </p:childTnLst>
                          </p:cTn>
                        </p:par>
                        <p:par>
                          <p:cTn id="7" fill="hold">
                            <p:stCondLst>
                              <p:cond delay="500"/>
                            </p:stCondLst>
                            <p:childTnLst>
                              <p:par>
                                <p:cTn id="8" presetID="48" presetClass="entr" presetSubtype="0" accel="50000"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1" dur="500" fill="hold"/>
                                        <p:tgtEl>
                                          <p:spTgt spid="15"/>
                                        </p:tgtEl>
                                        <p:attrNameLst>
                                          <p:attrName>ppt_x</p:attrName>
                                        </p:attrNameLst>
                                      </p:cBhvr>
                                      <p:tavLst>
                                        <p:tav tm="0">
                                          <p:val>
                                            <p:fltVal val="-1"/>
                                          </p:val>
                                        </p:tav>
                                        <p:tav tm="50000">
                                          <p:val>
                                            <p:fltVal val="0.95"/>
                                          </p:val>
                                        </p:tav>
                                        <p:tav tm="100000">
                                          <p:val>
                                            <p:strVal val="#ppt_x"/>
                                          </p:val>
                                        </p:tav>
                                      </p:tavLst>
                                    </p:anim>
                                    <p:anim calcmode="lin" valueType="num">
                                      <p:cBhvr>
                                        <p:cTn id="12" dur="500" fill="hold"/>
                                        <p:tgtEl>
                                          <p:spTgt spid="15"/>
                                        </p:tgtEl>
                                        <p:attrNameLst>
                                          <p:attrName>ppt_y</p:attrName>
                                        </p:attrNameLst>
                                      </p:cBhvr>
                                      <p:tavLst>
                                        <p:tav tm="0">
                                          <p:val>
                                            <p:strVal val="#ppt_y"/>
                                          </p:val>
                                        </p:tav>
                                        <p:tav tm="100000">
                                          <p:val>
                                            <p:strVal val="#ppt_y"/>
                                          </p:val>
                                        </p:tav>
                                      </p:tavLst>
                                    </p:anim>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p:cNvSpPr>
          <p:nvPr/>
        </p:nvSpPr>
        <p:spPr bwMode="auto">
          <a:xfrm>
            <a:off x="914400" y="512763"/>
            <a:ext cx="7772400" cy="914400"/>
          </a:xfrm>
          <a:prstGeom prst="rect">
            <a:avLst/>
          </a:prstGeom>
          <a:noFill/>
          <a:ln w="9525">
            <a:noFill/>
            <a:miter lim="800000"/>
            <a:headEnd/>
            <a:tailEnd/>
          </a:ln>
        </p:spPr>
        <p:txBody>
          <a:bodyPr/>
          <a:lstStyle/>
          <a:p>
            <a:pPr eaLnBrk="0" hangingPunct="0">
              <a:defRPr/>
            </a:pPr>
            <a:r>
              <a:rPr lang="en-US" sz="3600" spc="-100" dirty="0">
                <a:solidFill>
                  <a:srgbClr val="C1EEFF"/>
                </a:solidFill>
                <a:latin typeface="+mj-lt"/>
                <a:ea typeface="+mj-ea"/>
                <a:cs typeface="+mj-cs"/>
              </a:rPr>
              <a:t>New Paradigm in Journal Reference </a:t>
            </a:r>
            <a:r>
              <a:rPr lang="en-US" sz="3600" spc="-100" dirty="0" err="1">
                <a:solidFill>
                  <a:srgbClr val="C1EEFF"/>
                </a:solidFill>
                <a:latin typeface="+mj-lt"/>
                <a:ea typeface="+mj-ea"/>
                <a:cs typeface="+mj-cs"/>
              </a:rPr>
              <a:t>Managment</a:t>
            </a:r>
            <a:endParaRPr lang="en-US" sz="3600" spc="-100" dirty="0">
              <a:solidFill>
                <a:srgbClr val="C1EEFF"/>
              </a:solidFill>
              <a:latin typeface="+mj-lt"/>
              <a:ea typeface="+mj-ea"/>
              <a:cs typeface="+mj-cs"/>
            </a:endParaRPr>
          </a:p>
        </p:txBody>
      </p:sp>
      <p:grpSp>
        <p:nvGrpSpPr>
          <p:cNvPr id="2" name="Group 15"/>
          <p:cNvGrpSpPr>
            <a:grpSpLocks/>
          </p:cNvGrpSpPr>
          <p:nvPr/>
        </p:nvGrpSpPr>
        <p:grpSpPr bwMode="auto">
          <a:xfrm>
            <a:off x="2743200" y="2057400"/>
            <a:ext cx="3405188" cy="1295400"/>
            <a:chOff x="5181600" y="1752600"/>
            <a:chExt cx="3710094" cy="1371600"/>
          </a:xfrm>
        </p:grpSpPr>
        <p:sp>
          <p:nvSpPr>
            <p:cNvPr id="17" name="Rectangle 16"/>
            <p:cNvSpPr/>
            <p:nvPr/>
          </p:nvSpPr>
          <p:spPr>
            <a:xfrm>
              <a:off x="5181600" y="1752600"/>
              <a:ext cx="3505996" cy="13716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srgbClr val="000000"/>
                </a:solidFill>
              </a:endParaRPr>
            </a:p>
          </p:txBody>
        </p:sp>
        <p:sp>
          <p:nvSpPr>
            <p:cNvPr id="18" name="Text Box 15"/>
            <p:cNvSpPr txBox="1">
              <a:spLocks noChangeArrowheads="1"/>
            </p:cNvSpPr>
            <p:nvPr/>
          </p:nvSpPr>
          <p:spPr bwMode="auto">
            <a:xfrm>
              <a:off x="5309594" y="1828240"/>
              <a:ext cx="3582100" cy="1141319"/>
            </a:xfrm>
            <a:prstGeom prst="rect">
              <a:avLst/>
            </a:prstGeom>
            <a:noFill/>
            <a:ln w="9525">
              <a:noFill/>
              <a:miter lim="800000"/>
              <a:headEnd/>
              <a:tailEnd/>
            </a:ln>
            <a:effectLst/>
          </p:spPr>
          <p:txBody>
            <a:bodyPr>
              <a:spAutoFit/>
            </a:bodyPr>
            <a:lstStyle/>
            <a:p>
              <a:pPr>
                <a:spcBef>
                  <a:spcPct val="50000"/>
                </a:spcBef>
                <a:defRPr/>
              </a:pPr>
              <a:r>
                <a:rPr lang="en-US" sz="1600" b="1" dirty="0">
                  <a:solidFill>
                    <a:schemeClr val="bg1">
                      <a:lumMod val="95000"/>
                      <a:lumOff val="5000"/>
                    </a:schemeClr>
                  </a:solidFill>
                </a:rPr>
                <a:t>Title: </a:t>
              </a:r>
              <a:r>
                <a:rPr lang="en-US" sz="1600" dirty="0">
                  <a:solidFill>
                    <a:schemeClr val="bg1">
                      <a:lumMod val="95000"/>
                      <a:lumOff val="5000"/>
                    </a:schemeClr>
                  </a:solidFill>
                </a:rPr>
                <a:t>Hemorrhagic Fever</a:t>
              </a:r>
              <a:br>
                <a:rPr lang="en-US" sz="1600" dirty="0">
                  <a:solidFill>
                    <a:schemeClr val="bg1">
                      <a:lumMod val="95000"/>
                      <a:lumOff val="5000"/>
                    </a:schemeClr>
                  </a:solidFill>
                </a:rPr>
              </a:br>
              <a:r>
                <a:rPr lang="en-US" sz="1600" b="1" dirty="0">
                  <a:solidFill>
                    <a:schemeClr val="bg1">
                      <a:lumMod val="95000"/>
                      <a:lumOff val="5000"/>
                    </a:schemeClr>
                  </a:solidFill>
                </a:rPr>
                <a:t>Author: </a:t>
              </a:r>
              <a:r>
                <a:rPr lang="en-US" sz="1600" dirty="0">
                  <a:solidFill>
                    <a:schemeClr val="bg1">
                      <a:lumMod val="95000"/>
                      <a:lumOff val="5000"/>
                    </a:schemeClr>
                  </a:solidFill>
                </a:rPr>
                <a:t>KM </a:t>
              </a:r>
              <a:r>
                <a:rPr lang="en-US" sz="1600" dirty="0" err="1">
                  <a:solidFill>
                    <a:schemeClr val="bg1">
                      <a:lumMod val="95000"/>
                      <a:lumOff val="5000"/>
                    </a:schemeClr>
                  </a:solidFill>
                </a:rPr>
                <a:t>Larrick</a:t>
              </a:r>
              <a:r>
                <a:rPr lang="en-US" sz="1600" dirty="0">
                  <a:solidFill>
                    <a:schemeClr val="bg1">
                      <a:lumMod val="95000"/>
                      <a:lumOff val="5000"/>
                    </a:schemeClr>
                  </a:solidFill>
                </a:rPr>
                <a:t/>
              </a:r>
              <a:br>
                <a:rPr lang="en-US" sz="1600" dirty="0">
                  <a:solidFill>
                    <a:schemeClr val="bg1">
                      <a:lumMod val="95000"/>
                      <a:lumOff val="5000"/>
                    </a:schemeClr>
                  </a:solidFill>
                </a:rPr>
              </a:br>
              <a:r>
                <a:rPr lang="en-US" sz="1600" dirty="0">
                  <a:solidFill>
                    <a:schemeClr val="bg1">
                      <a:lumMod val="95000"/>
                      <a:lumOff val="5000"/>
                    </a:schemeClr>
                  </a:solidFill>
                </a:rPr>
                <a:t>Journal of Biochemistry,  10(6) p111-115, 2008</a:t>
              </a:r>
            </a:p>
          </p:txBody>
        </p:sp>
      </p:grpSp>
      <p:pic>
        <p:nvPicPr>
          <p:cNvPr id="19" name="Picture 18"/>
          <p:cNvPicPr>
            <a:picLocks noChangeAspect="1" noChangeArrowheads="1"/>
          </p:cNvPicPr>
          <p:nvPr/>
        </p:nvPicPr>
        <p:blipFill>
          <a:blip r:embed="rId3"/>
          <a:stretch>
            <a:fillRect/>
          </a:stretch>
        </p:blipFill>
        <p:spPr bwMode="auto">
          <a:xfrm>
            <a:off x="4572000" y="1981200"/>
            <a:ext cx="1339850" cy="148748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5" name="Picture 5" descr="C:\Users\Decki\Desktop\paperclip.png"/>
          <p:cNvPicPr>
            <a:picLocks noChangeAspect="1" noChangeArrowheads="1"/>
          </p:cNvPicPr>
          <p:nvPr/>
        </p:nvPicPr>
        <p:blipFill>
          <a:blip r:embed="rId4">
            <a:grayscl/>
            <a:biLevel thresh="50000"/>
          </a:blip>
          <a:srcRect/>
          <a:stretch>
            <a:fillRect/>
          </a:stretch>
        </p:blipFill>
        <p:spPr bwMode="auto">
          <a:xfrm>
            <a:off x="5181600" y="1981200"/>
            <a:ext cx="693738" cy="533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 0 C -0.01666 -0.00624 -0.02986 -0.02035 -0.046 -0.02751 C -0.05468 -0.03977 -0.06753 -0.03769 -0.07934 -0.04023 C -0.08958 -0.04254 -0.09982 -0.04671 -0.10954 -0.05087 C -0.175 -0.04902 -0.16284 -0.05434 -0.19687 -0.04439 C -0.19791 -0.04231 -0.19878 -0.04 -0.2 -0.03815 C -0.20243 -0.03445 -0.20798 -0.02751 -0.20798 -0.02751 C -0.20225 0.01387 -0.18802 0.00647 -0.15711 0.00832 C -0.09461 0.01202 -0.03246 0.01341 0.03021 0.0148 C 0.05052 0.01757 0.06771 0.01988 0.08889 0.02104 C 0.11007 0.02798 0.08004 0.01757 0.10157 0.02728 C 0.11094 0.03145 0.12309 0.03145 0.13177 0.03792 C 0.14202 0.04555 0.14983 0.05665 0.16042 0.06335 C 0.16528 0.07306 0.17153 0.08116 0.17622 0.09087 C 0.17882 0.10428 0.18368 0.11838 0.19202 0.12671 C 0.19584 0.14081 0.19879 0.14983 0.19532 0.16902 C 0.1948 0.17225 0.18247 0.17965 0.17934 0.18173 C 0.15834 0.17965 0.16025 0.18289 0.14601 0.1711 C 0.1441 0.16948 0.14167 0.16856 0.13976 0.16694 C 0.13646 0.16439 0.13021 0.15838 0.13021 0.15838 C 0.12587 0.14983 0.11962 0.14405 0.11268 0.13942 C 0.10973 0.13549 0.10608 0.13272 0.10313 0.12879 C 0.10174 0.12694 0.10139 0.12416 0.1 0.12254 C 0.09705 0.11908 0.09046 0.11399 0.09046 0.11399 C 0.08802 0.10405 0.08021 0.09827 0.07466 0.09087 C 0.06858 0.08277 0.06216 0.07445 0.05712 0.06543 C 0.05052 0.05364 0.04775 0.04486 0.03646 0.04 C 0.03316 0.03353 0.01841 0.01942 0.01268 0.01688 C 0.00851 0.01503 0.00417 0.01387 0 0.01249 C -0.00208 0.01179 -0.00625 0.0104 -0.00625 0.0104 C -0.02413 0.01434 -0.04236 0.01272 -0.06024 0.01688 C -0.07152 0.01965 -0.08229 0.02659 -0.09357 0.0296 C -0.10034 0.03145 -0.10729 0.03237 -0.11423 0.03376 C -0.12343 0.03977 -0.13211 0.04671 -0.14132 0.05272 C -0.14496 0.06798 -0.13941 0.05087 -0.14913 0.06127 C -0.15034 0.06266 -0.14982 0.06566 -0.15069 0.06751 C -0.15347 0.07353 -0.15902 0.07723 -0.16354 0.08023 C -0.16579 0.08948 -0.16857 0.09133 -0.17465 0.09711 C -0.17864 0.11931 -0.18437 0.17549 -0.17291 0.19006 C -0.17066 0.19954 -0.16753 0.20925 -0.16024 0.21341 C -0.15711 0.21526 -0.15069 0.21757 -0.15069 0.21757 C -0.11215 0.21457 -0.1342 0.2178 -0.11423 0.20925 C -0.10954 0.20277 -0.10989 0.19954 -0.10312 0.19653 C -0.09722 0.19121 -0.09045 0.18173 -0.08732 0.17318 C -0.08663 0.1711 -0.08663 0.16879 -0.08576 0.16694 C -0.0842 0.16347 -0.08107 0.16185 -0.07934 0.15838 C -0.0743 0.14821 -0.06996 0.1378 -0.06354 0.12879 C -0.06024 0.11699 -0.05607 0.10382 -0.04913 0.09503 C -0.04635 0.0874 -0.04409 0.08185 -0.03958 0.07607 C -0.03784 0.06867 -0.03593 0.06266 -0.03177 0.05688 C -0.02986 0.04925 -0.02691 0.04832 -0.02378 0.04208 C -0.02257 0.03954 -0.02239 0.03584 -0.02066 0.03376 C -0.01944 0.03214 -0.01736 0.03237 -0.01579 0.03168 C -0.01475 0.03029 -0.01336 0.02913 -0.01267 0.02728 C -0.01145 0.02405 -0.01024 0.00948 -0.00468 0.01688 " pathEditMode="relative" ptsTypes="ffffffffffffffffffffffffffffffffffffffffffffffffffffffA">
                                      <p:cBhvr>
                                        <p:cTn id="6" dur="3000" fill="hold"/>
                                        <p:tgtEl>
                                          <p:spTgt spid="2"/>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 0 C -0.01666 -0.00624 -0.02986 -0.02035 -0.046 -0.02751 C -0.05468 -0.03977 -0.06753 -0.03769 -0.07934 -0.04023 C -0.08958 -0.04254 -0.09982 -0.04671 -0.10954 -0.05087 C -0.175 -0.04902 -0.16284 -0.05434 -0.19687 -0.04439 C -0.19791 -0.04231 -0.19878 -0.04 -0.2 -0.03815 C -0.20243 -0.03445 -0.20798 -0.02751 -0.20798 -0.02751 C -0.20225 0.01387 -0.18802 0.00647 -0.15711 0.00832 C -0.09461 0.01202 -0.03246 0.01341 0.03021 0.0148 C 0.05052 0.01757 0.06771 0.01988 0.08889 0.02104 C 0.11007 0.02798 0.08004 0.01757 0.10157 0.02728 C 0.11094 0.03145 0.12309 0.03145 0.13177 0.03792 C 0.14202 0.04555 0.14983 0.05665 0.16042 0.06335 C 0.16528 0.07306 0.17153 0.08116 0.17622 0.09087 C 0.17882 0.10428 0.18368 0.11838 0.19202 0.12671 C 0.19584 0.14081 0.19879 0.14983 0.19532 0.16902 C 0.1948 0.17225 0.18247 0.17965 0.17934 0.18173 C 0.15834 0.17965 0.16025 0.18289 0.14601 0.1711 C 0.1441 0.16948 0.14167 0.16856 0.13976 0.16694 C 0.13646 0.16439 0.13021 0.15838 0.13021 0.15838 C 0.12587 0.14983 0.11962 0.14405 0.11268 0.13942 C 0.10973 0.13549 0.10608 0.13272 0.10313 0.12879 C 0.10174 0.12694 0.10139 0.12416 0.1 0.12254 C 0.09705 0.11908 0.09046 0.11399 0.09046 0.11399 C 0.08802 0.10405 0.08021 0.09827 0.07466 0.09087 C 0.06858 0.08277 0.06216 0.07445 0.05712 0.06543 C 0.05052 0.05364 0.04775 0.04486 0.03646 0.04 C 0.03316 0.03353 0.01841 0.01942 0.01268 0.01688 C 0.00851 0.01503 0.00417 0.01387 0 0.01249 C -0.00208 0.01179 -0.00625 0.0104 -0.00625 0.0104 C -0.02413 0.01434 -0.04236 0.01272 -0.06024 0.01688 C -0.07152 0.01965 -0.08229 0.02659 -0.09357 0.0296 C -0.10034 0.03145 -0.10729 0.03237 -0.11423 0.03376 C -0.12343 0.03977 -0.13211 0.04671 -0.14132 0.05272 C -0.14496 0.06798 -0.13941 0.05087 -0.14913 0.06127 C -0.15034 0.06266 -0.14982 0.06566 -0.15069 0.06751 C -0.15347 0.07353 -0.15902 0.07723 -0.16354 0.08023 C -0.16579 0.08948 -0.16857 0.09133 -0.17465 0.09711 C -0.17864 0.11931 -0.18437 0.17549 -0.17291 0.19006 C -0.17066 0.19954 -0.16753 0.20925 -0.16024 0.21341 C -0.15711 0.21526 -0.15069 0.21757 -0.15069 0.21757 C -0.11215 0.21457 -0.1342 0.2178 -0.11423 0.20925 C -0.10954 0.20277 -0.10989 0.19954 -0.10312 0.19653 C -0.09722 0.19121 -0.09045 0.18173 -0.08732 0.17318 C -0.08663 0.1711 -0.08663 0.16879 -0.08576 0.16694 C -0.0842 0.16347 -0.08107 0.16185 -0.07934 0.15838 C -0.0743 0.14821 -0.06996 0.1378 -0.06354 0.12879 C -0.06024 0.11699 -0.05607 0.10382 -0.04913 0.09503 C -0.04635 0.0874 -0.04409 0.08185 -0.03958 0.07607 C -0.03784 0.06867 -0.03593 0.06266 -0.03177 0.05688 C -0.02986 0.04925 -0.02691 0.04832 -0.02378 0.04208 C -0.02257 0.03954 -0.02239 0.03584 -0.02066 0.03376 C -0.01944 0.03214 -0.01736 0.03237 -0.01579 0.03168 C -0.01475 0.03029 -0.01336 0.02913 -0.01267 0.02728 C -0.01145 0.02405 -0.01024 0.00948 -0.00468 0.01688 " pathEditMode="relative" ptsTypes="ffffffffffffffffffffffffffffffffffffffffffffffffffffffA">
                                      <p:cBhvr>
                                        <p:cTn id="8" dur="3000" fill="hold"/>
                                        <p:tgtEl>
                                          <p:spTgt spid="19"/>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 0 C -0.01666 -0.00624 -0.02986 -0.02035 -0.046 -0.02751 C -0.05468 -0.03977 -0.06753 -0.03769 -0.07934 -0.04023 C -0.08958 -0.04254 -0.09982 -0.04671 -0.10954 -0.05087 C -0.175 -0.04902 -0.16284 -0.05434 -0.19687 -0.04439 C -0.19791 -0.04231 -0.19878 -0.04 -0.2 -0.03815 C -0.20243 -0.03445 -0.20798 -0.02751 -0.20798 -0.02751 C -0.20225 0.01387 -0.18802 0.00647 -0.15711 0.00832 C -0.09461 0.01202 -0.03246 0.01341 0.03021 0.0148 C 0.05052 0.01757 0.06771 0.01988 0.08889 0.02104 C 0.11007 0.02798 0.08004 0.01757 0.10157 0.02728 C 0.11094 0.03145 0.12309 0.03145 0.13177 0.03792 C 0.14202 0.04555 0.14983 0.05665 0.16042 0.06335 C 0.16528 0.07306 0.17153 0.08116 0.17622 0.09087 C 0.17882 0.10428 0.18368 0.11838 0.19202 0.12671 C 0.19584 0.14081 0.19879 0.14983 0.19532 0.16902 C 0.1948 0.17225 0.18247 0.17965 0.17934 0.18173 C 0.15834 0.17965 0.16025 0.18289 0.14601 0.1711 C 0.1441 0.16948 0.14167 0.16856 0.13976 0.16694 C 0.13646 0.16439 0.13021 0.15838 0.13021 0.15838 C 0.12587 0.14983 0.11962 0.14405 0.11268 0.13942 C 0.10973 0.13549 0.10608 0.13272 0.10313 0.12879 C 0.10174 0.12694 0.10139 0.12416 0.1 0.12254 C 0.09705 0.11908 0.09046 0.11399 0.09046 0.11399 C 0.08802 0.10405 0.08021 0.09827 0.07466 0.09087 C 0.06858 0.08277 0.06216 0.07445 0.05712 0.06543 C 0.05052 0.05364 0.04775 0.04486 0.03646 0.04 C 0.03316 0.03353 0.01841 0.01942 0.01268 0.01688 C 0.00851 0.01503 0.00417 0.01387 0 0.01249 C -0.00208 0.01179 -0.00625 0.0104 -0.00625 0.0104 C -0.02413 0.01434 -0.04236 0.01272 -0.06024 0.01688 C -0.07152 0.01965 -0.08229 0.02659 -0.09357 0.0296 C -0.10034 0.03145 -0.10729 0.03237 -0.11423 0.03376 C -0.12343 0.03977 -0.13211 0.04671 -0.14132 0.05272 C -0.14496 0.06798 -0.13941 0.05087 -0.14913 0.06127 C -0.15034 0.06266 -0.14982 0.06566 -0.15069 0.06751 C -0.15347 0.07353 -0.15902 0.07723 -0.16354 0.08023 C -0.16579 0.08948 -0.16857 0.09133 -0.17465 0.09711 C -0.17864 0.11931 -0.18437 0.17549 -0.17291 0.19006 C -0.17066 0.19954 -0.16753 0.20925 -0.16024 0.21341 C -0.15711 0.21526 -0.15069 0.21757 -0.15069 0.21757 C -0.11215 0.21457 -0.1342 0.2178 -0.11423 0.20925 C -0.10954 0.20277 -0.10989 0.19954 -0.10312 0.19653 C -0.09722 0.19121 -0.09045 0.18173 -0.08732 0.17318 C -0.08663 0.1711 -0.08663 0.16879 -0.08576 0.16694 C -0.0842 0.16347 -0.08107 0.16185 -0.07934 0.15838 C -0.0743 0.14821 -0.06996 0.1378 -0.06354 0.12879 C -0.06024 0.11699 -0.05607 0.10382 -0.04913 0.09503 C -0.04635 0.0874 -0.04409 0.08185 -0.03958 0.07607 C -0.03784 0.06867 -0.03593 0.06266 -0.03177 0.05688 C -0.02986 0.04925 -0.02691 0.04832 -0.02378 0.04208 C -0.02257 0.03954 -0.02239 0.03584 -0.02066 0.03376 C -0.01944 0.03214 -0.01736 0.03237 -0.01579 0.03168 C -0.01475 0.03029 -0.01336 0.02913 -0.01267 0.02728 C -0.01145 0.02405 -0.01024 0.00948 -0.00468 0.01688 " pathEditMode="relative" ptsTypes="ffffffffffffffffffffffffffffffffffffffffffffffffffffffA">
                                      <p:cBhvr>
                                        <p:cTn id="10" dur="3000" fill="hold"/>
                                        <p:tgtEl>
                                          <p:spTgt spid="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914400" y="1600200"/>
            <a:ext cx="7772400" cy="3854450"/>
          </a:xfrm>
        </p:spPr>
        <p:txBody>
          <a:bodyPr/>
          <a:lstStyle/>
          <a:p>
            <a:r>
              <a:rPr lang="en-US" sz="2500" smtClean="0">
                <a:solidFill>
                  <a:srgbClr val="7DD038"/>
                </a:solidFill>
              </a:rPr>
              <a:t>Multiple </a:t>
            </a:r>
            <a:r>
              <a:rPr lang="en-US" sz="2500" smtClean="0"/>
              <a:t>databases</a:t>
            </a:r>
          </a:p>
          <a:p>
            <a:endParaRPr lang="en-US" sz="2500" smtClean="0">
              <a:solidFill>
                <a:srgbClr val="7DD038"/>
              </a:solidFill>
            </a:endParaRPr>
          </a:p>
          <a:p>
            <a:r>
              <a:rPr lang="en-US" sz="2500" smtClean="0">
                <a:solidFill>
                  <a:srgbClr val="7DD038"/>
                </a:solidFill>
              </a:rPr>
              <a:t>Non-uniform </a:t>
            </a:r>
            <a:r>
              <a:rPr lang="en-US" sz="2500" smtClean="0"/>
              <a:t>data structure</a:t>
            </a:r>
          </a:p>
          <a:p>
            <a:endParaRPr lang="en-US" sz="2500" smtClean="0">
              <a:solidFill>
                <a:srgbClr val="7DD038"/>
              </a:solidFill>
            </a:endParaRPr>
          </a:p>
          <a:p>
            <a:r>
              <a:rPr lang="en-US" sz="2500" smtClean="0">
                <a:solidFill>
                  <a:srgbClr val="7DD038"/>
                </a:solidFill>
              </a:rPr>
              <a:t>Numerous </a:t>
            </a:r>
            <a:r>
              <a:rPr lang="en-US" sz="2500" smtClean="0"/>
              <a:t>URIs for each publication</a:t>
            </a:r>
          </a:p>
          <a:p>
            <a:endParaRPr lang="en-US" sz="2500" smtClean="0">
              <a:solidFill>
                <a:srgbClr val="7DD038"/>
              </a:solidFill>
            </a:endParaRPr>
          </a:p>
          <a:p>
            <a:r>
              <a:rPr lang="en-US" sz="2500" smtClean="0">
                <a:solidFill>
                  <a:srgbClr val="7DD038"/>
                </a:solidFill>
              </a:rPr>
              <a:t>Varying </a:t>
            </a:r>
            <a:r>
              <a:rPr lang="en-US" sz="2500" smtClean="0"/>
              <a:t>publication names</a:t>
            </a:r>
            <a:endParaRPr lang="en-SG" sz="2500" smtClean="0"/>
          </a:p>
        </p:txBody>
      </p:sp>
      <p:sp>
        <p:nvSpPr>
          <p:cNvPr id="6" name="Title 3"/>
          <p:cNvSpPr>
            <a:spLocks noGrp="1"/>
          </p:cNvSpPr>
          <p:nvPr>
            <p:ph type="title"/>
          </p:nvPr>
        </p:nvSpPr>
        <p:spPr>
          <a:xfrm>
            <a:off x="685800" y="512763"/>
            <a:ext cx="7772400" cy="914400"/>
          </a:xfrm>
        </p:spPr>
        <p:txBody>
          <a:bodyPr/>
          <a:lstStyle/>
          <a:p>
            <a:pPr eaLnBrk="1" fontAlgn="auto" hangingPunct="1">
              <a:spcAft>
                <a:spcPts val="0"/>
              </a:spcAft>
              <a:defRPr/>
            </a:pPr>
            <a:r>
              <a:rPr lang="en-US" sz="3500" dirty="0" smtClean="0">
                <a:solidFill>
                  <a:schemeClr val="tx2">
                    <a:satMod val="200000"/>
                  </a:schemeClr>
                </a:solidFill>
                <a:latin typeface="Constantia" pitchFamily="18" charset="0"/>
              </a:rPr>
              <a:t>Identity Crisis</a:t>
            </a:r>
            <a:endParaRPr lang="en-US" sz="3500" dirty="0">
              <a:solidFill>
                <a:schemeClr val="tx2">
                  <a:satMod val="200000"/>
                </a:schemeClr>
              </a:solidFill>
              <a:latin typeface="Constantia" pitchFamily="18"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3124200" y="3810000"/>
            <a:ext cx="2514600" cy="2819400"/>
            <a:chOff x="3124200" y="3810000"/>
            <a:chExt cx="2514600" cy="2819400"/>
          </a:xfrm>
        </p:grpSpPr>
        <p:sp>
          <p:nvSpPr>
            <p:cNvPr id="5" name="Rectangle 4"/>
            <p:cNvSpPr/>
            <p:nvPr/>
          </p:nvSpPr>
          <p:spPr bwMode="auto">
            <a:xfrm>
              <a:off x="3124200" y="3810000"/>
              <a:ext cx="2514600" cy="2819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 name="TextBox 11"/>
            <p:cNvSpPr txBox="1">
              <a:spLocks noChangeArrowheads="1"/>
            </p:cNvSpPr>
            <p:nvPr/>
          </p:nvSpPr>
          <p:spPr bwMode="auto">
            <a:xfrm>
              <a:off x="3124200" y="3810000"/>
              <a:ext cx="2514600" cy="1184275"/>
            </a:xfrm>
            <a:prstGeom prst="rect">
              <a:avLst/>
            </a:prstGeom>
            <a:noFill/>
            <a:ln w="9525">
              <a:noFill/>
              <a:miter lim="800000"/>
              <a:headEnd/>
              <a:tailEnd/>
            </a:ln>
          </p:spPr>
          <p:txBody>
            <a:bodyPr>
              <a:spAutoFit/>
            </a:bodyPr>
            <a:lstStyle/>
            <a:p>
              <a:pPr>
                <a:defRPr/>
              </a:pPr>
              <a:endParaRPr lang="en-US" sz="1000" dirty="0">
                <a:solidFill>
                  <a:schemeClr val="bg1"/>
                </a:solidFill>
                <a:latin typeface="Times New Roman" pitchFamily="18" charset="0"/>
                <a:cs typeface="Times New Roman" pitchFamily="18" charset="0"/>
              </a:endParaRPr>
            </a:p>
            <a:p>
              <a:pPr>
                <a:defRPr/>
              </a:pPr>
              <a:r>
                <a:rPr lang="en-US" sz="1000" dirty="0">
                  <a:solidFill>
                    <a:schemeClr val="bg1"/>
                  </a:solidFill>
                  <a:latin typeface="Times New Roman" pitchFamily="18" charset="0"/>
                  <a:cs typeface="Times New Roman" pitchFamily="18" charset="0"/>
                </a:rPr>
                <a:t>In vitro assays were made of the effect of a static magnetic field of a neodymium magnet on cellular behavior(1,2). The cell turnover rate was examined by the incorporation of </a:t>
              </a:r>
            </a:p>
            <a:p>
              <a:pPr>
                <a:defRPr/>
              </a:pPr>
              <a:endParaRPr lang="en-US" sz="1050" b="1" dirty="0">
                <a:solidFill>
                  <a:schemeClr val="bg1"/>
                </a:solidFill>
                <a:latin typeface="Times New Roman" pitchFamily="18" charset="0"/>
                <a:cs typeface="Times New Roman" pitchFamily="18" charset="0"/>
              </a:endParaRPr>
            </a:p>
            <a:p>
              <a:pPr>
                <a:defRPr/>
              </a:pPr>
              <a:r>
                <a:rPr lang="en-US" sz="1050" b="1" dirty="0">
                  <a:solidFill>
                    <a:schemeClr val="bg1"/>
                  </a:solidFill>
                  <a:latin typeface="Times New Roman" pitchFamily="18" charset="0"/>
                  <a:cs typeface="Times New Roman" pitchFamily="18" charset="0"/>
                </a:rPr>
                <a:t>References</a:t>
              </a:r>
            </a:p>
          </p:txBody>
        </p:sp>
      </p:grpSp>
      <p:sp>
        <p:nvSpPr>
          <p:cNvPr id="7" name="TextBox 80"/>
          <p:cNvSpPr txBox="1">
            <a:spLocks noChangeArrowheads="1"/>
          </p:cNvSpPr>
          <p:nvPr/>
        </p:nvSpPr>
        <p:spPr bwMode="auto">
          <a:xfrm>
            <a:off x="3124200" y="4953000"/>
            <a:ext cx="2514600" cy="1600200"/>
          </a:xfrm>
          <a:prstGeom prst="rect">
            <a:avLst/>
          </a:prstGeom>
          <a:noFill/>
          <a:ln w="9525">
            <a:noFill/>
            <a:miter lim="800000"/>
            <a:headEnd/>
            <a:tailEnd/>
          </a:ln>
        </p:spPr>
        <p:txBody>
          <a:bodyPr>
            <a:spAutoFit/>
          </a:bodyPr>
          <a:lstStyle/>
          <a:p>
            <a:pPr marL="228600" indent="-228600">
              <a:buFontTx/>
              <a:buAutoNum type="arabicPeriod"/>
              <a:defRPr/>
            </a:pPr>
            <a:r>
              <a:rPr lang="en-US" sz="1000" dirty="0">
                <a:solidFill>
                  <a:schemeClr val="bg1"/>
                </a:solidFill>
                <a:latin typeface="Times New Roman" pitchFamily="18" charset="0"/>
                <a:cs typeface="Times New Roman" pitchFamily="18" charset="0"/>
              </a:rPr>
              <a:t>Taylor, R. Cell systems as environmental propellants. Cell 28 (2), pp 32-49.</a:t>
            </a:r>
          </a:p>
          <a:p>
            <a:pPr marL="228600" indent="-228600">
              <a:buFontTx/>
              <a:buAutoNum type="arabicPeriod"/>
              <a:defRPr/>
            </a:pPr>
            <a:r>
              <a:rPr lang="en-US" sz="1000" dirty="0">
                <a:solidFill>
                  <a:schemeClr val="bg1"/>
                </a:solidFill>
                <a:latin typeface="Times New Roman" pitchFamily="18" charset="0"/>
                <a:cs typeface="Times New Roman" pitchFamily="18" charset="0"/>
              </a:rPr>
              <a:t>Jonson, T. Exploratory analysis of microbial environment. Disease 78 (3).</a:t>
            </a:r>
          </a:p>
          <a:p>
            <a:pPr marL="228600" indent="-228600">
              <a:buFontTx/>
              <a:buAutoNum type="arabicPeriod"/>
              <a:defRPr/>
            </a:pPr>
            <a:r>
              <a:rPr lang="en-US" sz="1000" dirty="0">
                <a:solidFill>
                  <a:schemeClr val="bg1"/>
                </a:solidFill>
                <a:latin typeface="Times New Roman" pitchFamily="18" charset="0"/>
                <a:cs typeface="Times New Roman" pitchFamily="18" charset="0"/>
              </a:rPr>
              <a:t>Wilson, C. Systems theory for studying germs. Nature 68 (2), pp 78-90.</a:t>
            </a:r>
          </a:p>
          <a:p>
            <a:pPr marL="228600" indent="-228600">
              <a:buFontTx/>
              <a:buAutoNum type="arabicPeriod"/>
              <a:defRPr/>
            </a:pPr>
            <a:r>
              <a:rPr lang="en-US" sz="1000" dirty="0">
                <a:solidFill>
                  <a:schemeClr val="bg1">
                    <a:lumMod val="95000"/>
                    <a:lumOff val="5000"/>
                  </a:schemeClr>
                </a:solidFill>
                <a:latin typeface="Times New Roman" pitchFamily="18" charset="0"/>
                <a:cs typeface="Times New Roman" pitchFamily="18" charset="0"/>
              </a:rPr>
              <a:t>Han, W. Natural Process that take place in the bloodstream. Blood, 32 (4), pp 31-46.</a:t>
            </a:r>
          </a:p>
          <a:p>
            <a:pPr marL="228600" indent="-228600">
              <a:defRPr/>
            </a:pPr>
            <a:endParaRPr lang="en-US" sz="800" dirty="0">
              <a:solidFill>
                <a:schemeClr val="bg1"/>
              </a:solidFill>
              <a:latin typeface="Times New Roman" pitchFamily="18" charset="0"/>
              <a:cs typeface="Times New Roman" pitchFamily="18" charset="0"/>
            </a:endParaRPr>
          </a:p>
        </p:txBody>
      </p:sp>
      <p:sp>
        <p:nvSpPr>
          <p:cNvPr id="10" name="Rectangle 2"/>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en-US" sz="3600" dirty="0" smtClean="0"/>
              <a:t>Citation</a:t>
            </a:r>
          </a:p>
        </p:txBody>
      </p:sp>
      <p:pic>
        <p:nvPicPr>
          <p:cNvPr id="9" name="Picture 24" descr="C:\Users\Decki\Desktop\new images\green arrow.png"/>
          <p:cNvPicPr>
            <a:picLocks noChangeAspect="1" noChangeArrowheads="1"/>
          </p:cNvPicPr>
          <p:nvPr/>
        </p:nvPicPr>
        <p:blipFill>
          <a:blip r:embed="rId2"/>
          <a:srcRect/>
          <a:stretch>
            <a:fillRect/>
          </a:stretch>
        </p:blipFill>
        <p:spPr bwMode="auto">
          <a:xfrm rot="15618845" flipH="1">
            <a:off x="3510756" y="3836194"/>
            <a:ext cx="1792288" cy="596900"/>
          </a:xfrm>
          <a:prstGeom prst="rect">
            <a:avLst/>
          </a:prstGeom>
          <a:noFill/>
          <a:effectLst>
            <a:outerShdw blurRad="50800" dist="38100" dir="8100000" algn="tr" rotWithShape="0">
              <a:prstClr val="black">
                <a:alpha val="40000"/>
              </a:prstClr>
            </a:outerShdw>
          </a:effectLst>
        </p:spPr>
      </p:pic>
      <p:grpSp>
        <p:nvGrpSpPr>
          <p:cNvPr id="3" name="Group 15"/>
          <p:cNvGrpSpPr>
            <a:grpSpLocks/>
          </p:cNvGrpSpPr>
          <p:nvPr/>
        </p:nvGrpSpPr>
        <p:grpSpPr bwMode="auto">
          <a:xfrm>
            <a:off x="2743200" y="2057400"/>
            <a:ext cx="3405188" cy="1295400"/>
            <a:chOff x="5181600" y="1752600"/>
            <a:chExt cx="3710094" cy="1371600"/>
          </a:xfrm>
        </p:grpSpPr>
        <p:sp>
          <p:nvSpPr>
            <p:cNvPr id="16" name="Rectangle 15"/>
            <p:cNvSpPr/>
            <p:nvPr/>
          </p:nvSpPr>
          <p:spPr>
            <a:xfrm>
              <a:off x="5181600" y="1752600"/>
              <a:ext cx="3505996" cy="13716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srgbClr val="000000"/>
                </a:solidFill>
              </a:endParaRPr>
            </a:p>
          </p:txBody>
        </p:sp>
        <p:sp>
          <p:nvSpPr>
            <p:cNvPr id="20" name="Text Box 15"/>
            <p:cNvSpPr txBox="1">
              <a:spLocks noChangeArrowheads="1"/>
            </p:cNvSpPr>
            <p:nvPr/>
          </p:nvSpPr>
          <p:spPr bwMode="auto">
            <a:xfrm>
              <a:off x="5309594" y="1828240"/>
              <a:ext cx="3582100" cy="1141319"/>
            </a:xfrm>
            <a:prstGeom prst="rect">
              <a:avLst/>
            </a:prstGeom>
            <a:noFill/>
            <a:ln w="9525">
              <a:noFill/>
              <a:miter lim="800000"/>
              <a:headEnd/>
              <a:tailEnd/>
            </a:ln>
            <a:effectLst/>
          </p:spPr>
          <p:txBody>
            <a:bodyPr>
              <a:spAutoFit/>
            </a:bodyPr>
            <a:lstStyle/>
            <a:p>
              <a:pPr>
                <a:spcBef>
                  <a:spcPct val="50000"/>
                </a:spcBef>
                <a:defRPr/>
              </a:pPr>
              <a:r>
                <a:rPr lang="en-US" sz="1600" b="1" dirty="0">
                  <a:solidFill>
                    <a:schemeClr val="bg1">
                      <a:lumMod val="95000"/>
                      <a:lumOff val="5000"/>
                    </a:schemeClr>
                  </a:solidFill>
                  <a:cs typeface="+mn-cs"/>
                </a:rPr>
                <a:t>Title: </a:t>
              </a:r>
              <a:r>
                <a:rPr lang="en-US" sz="1600" dirty="0">
                  <a:solidFill>
                    <a:schemeClr val="bg1">
                      <a:lumMod val="95000"/>
                      <a:lumOff val="5000"/>
                    </a:schemeClr>
                  </a:solidFill>
                  <a:cs typeface="+mn-cs"/>
                </a:rPr>
                <a:t>Hemorrhagic Fever</a:t>
              </a:r>
              <a:br>
                <a:rPr lang="en-US" sz="1600" dirty="0">
                  <a:solidFill>
                    <a:schemeClr val="bg1">
                      <a:lumMod val="95000"/>
                      <a:lumOff val="5000"/>
                    </a:schemeClr>
                  </a:solidFill>
                  <a:cs typeface="+mn-cs"/>
                </a:rPr>
              </a:br>
              <a:r>
                <a:rPr lang="en-US" sz="1600" b="1" dirty="0">
                  <a:solidFill>
                    <a:schemeClr val="bg1">
                      <a:lumMod val="95000"/>
                      <a:lumOff val="5000"/>
                    </a:schemeClr>
                  </a:solidFill>
                  <a:cs typeface="+mn-cs"/>
                </a:rPr>
                <a:t>Author: </a:t>
              </a:r>
              <a:r>
                <a:rPr lang="en-US" sz="1600" dirty="0">
                  <a:solidFill>
                    <a:schemeClr val="bg1">
                      <a:lumMod val="95000"/>
                      <a:lumOff val="5000"/>
                    </a:schemeClr>
                  </a:solidFill>
                  <a:cs typeface="+mn-cs"/>
                </a:rPr>
                <a:t>KM </a:t>
              </a:r>
              <a:r>
                <a:rPr lang="en-US" sz="1600" dirty="0" err="1">
                  <a:solidFill>
                    <a:schemeClr val="bg1">
                      <a:lumMod val="95000"/>
                      <a:lumOff val="5000"/>
                    </a:schemeClr>
                  </a:solidFill>
                  <a:cs typeface="+mn-cs"/>
                </a:rPr>
                <a:t>Larrick</a:t>
              </a:r>
              <a:r>
                <a:rPr lang="en-US" sz="1600" dirty="0">
                  <a:solidFill>
                    <a:schemeClr val="bg1">
                      <a:lumMod val="95000"/>
                      <a:lumOff val="5000"/>
                    </a:schemeClr>
                  </a:solidFill>
                  <a:cs typeface="+mn-cs"/>
                </a:rPr>
                <a:t/>
              </a:r>
              <a:br>
                <a:rPr lang="en-US" sz="1600" dirty="0">
                  <a:solidFill>
                    <a:schemeClr val="bg1">
                      <a:lumMod val="95000"/>
                      <a:lumOff val="5000"/>
                    </a:schemeClr>
                  </a:solidFill>
                  <a:cs typeface="+mn-cs"/>
                </a:rPr>
              </a:br>
              <a:r>
                <a:rPr lang="en-US" sz="1600" dirty="0">
                  <a:solidFill>
                    <a:schemeClr val="bg1">
                      <a:lumMod val="95000"/>
                      <a:lumOff val="5000"/>
                    </a:schemeClr>
                  </a:solidFill>
                  <a:cs typeface="+mn-cs"/>
                </a:rPr>
                <a:t>Journal of Biochemistry,  10(6) p111-115, 2008</a:t>
              </a:r>
            </a:p>
          </p:txBody>
        </p:sp>
      </p:grpSp>
      <p:pic>
        <p:nvPicPr>
          <p:cNvPr id="21" name="Picture 20"/>
          <p:cNvPicPr>
            <a:picLocks noChangeAspect="1" noChangeArrowheads="1"/>
          </p:cNvPicPr>
          <p:nvPr/>
        </p:nvPicPr>
        <p:blipFill>
          <a:blip r:embed="rId3"/>
          <a:stretch>
            <a:fillRect/>
          </a:stretch>
        </p:blipFill>
        <p:spPr bwMode="auto">
          <a:xfrm>
            <a:off x="4572000" y="1981200"/>
            <a:ext cx="1339850" cy="148748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6328" name="Picture 5" descr="C:\Users\Decki\Desktop\paperclip.png"/>
          <p:cNvPicPr>
            <a:picLocks noChangeAspect="1" noChangeArrowheads="1"/>
          </p:cNvPicPr>
          <p:nvPr/>
        </p:nvPicPr>
        <p:blipFill>
          <a:blip r:embed="rId4">
            <a:grayscl/>
            <a:biLevel thresh="50000"/>
          </a:blip>
          <a:srcRect/>
          <a:stretch>
            <a:fillRect/>
          </a:stretch>
        </p:blipFill>
        <p:spPr bwMode="auto">
          <a:xfrm>
            <a:off x="5181600" y="1981200"/>
            <a:ext cx="693738" cy="533400"/>
          </a:xfrm>
          <a:prstGeom prst="rect">
            <a:avLst/>
          </a:prstGeom>
          <a:noFill/>
          <a:ln w="9525">
            <a:noFill/>
            <a:miter lim="800000"/>
            <a:headEnd/>
            <a:tailEnd/>
          </a:ln>
        </p:spPr>
      </p:pic>
      <p:pic>
        <p:nvPicPr>
          <p:cNvPr id="51213" name="Picture 13"/>
          <p:cNvPicPr>
            <a:picLocks noChangeAspect="1" noChangeArrowheads="1"/>
          </p:cNvPicPr>
          <p:nvPr/>
        </p:nvPicPr>
        <p:blipFill>
          <a:blip r:embed="rId5"/>
          <a:srcRect/>
          <a:stretch>
            <a:fillRect/>
          </a:stretch>
        </p:blipFill>
        <p:spPr bwMode="auto">
          <a:xfrm>
            <a:off x="6248400" y="762000"/>
            <a:ext cx="1733550" cy="2260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13"/>
                                        </p:tgtEl>
                                        <p:attrNameLst>
                                          <p:attrName>style.visibility</p:attrName>
                                        </p:attrNameLst>
                                      </p:cBhvr>
                                      <p:to>
                                        <p:strVal val="visible"/>
                                      </p:to>
                                    </p:set>
                                    <p:animEffect transition="in" filter="fade">
                                      <p:cBhvr>
                                        <p:cTn id="7" dur="1000"/>
                                        <p:tgtEl>
                                          <p:spTgt spid="512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500"/>
                                        <p:tgtEl>
                                          <p:spTgt spid="7">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p:cNvSpPr>
          <p:nvPr/>
        </p:nvSpPr>
        <p:spPr bwMode="auto">
          <a:xfrm>
            <a:off x="914400" y="512763"/>
            <a:ext cx="7772400" cy="914400"/>
          </a:xfrm>
          <a:prstGeom prst="rect">
            <a:avLst/>
          </a:prstGeom>
          <a:noFill/>
          <a:ln w="9525">
            <a:noFill/>
            <a:miter lim="800000"/>
            <a:headEnd/>
            <a:tailEnd/>
          </a:ln>
        </p:spPr>
        <p:txBody>
          <a:bodyPr/>
          <a:lstStyle/>
          <a:p>
            <a:pPr eaLnBrk="0" hangingPunct="0"/>
            <a:r>
              <a:rPr lang="en-US" sz="3600">
                <a:solidFill>
                  <a:srgbClr val="C1EEFF"/>
                </a:solidFill>
                <a:latin typeface="Arial Unicode MS" pitchFamily="34" charset="-128"/>
              </a:rPr>
              <a:t>Why</a:t>
            </a:r>
            <a:r>
              <a:rPr lang="en-US" sz="3600">
                <a:solidFill>
                  <a:srgbClr val="C1EEFF"/>
                </a:solidFill>
                <a:latin typeface="Consolas" pitchFamily="49" charset="0"/>
              </a:rPr>
              <a:t> </a:t>
            </a:r>
            <a:r>
              <a:rPr lang="en-US" sz="3600" b="1">
                <a:solidFill>
                  <a:srgbClr val="487D1D"/>
                </a:solidFill>
                <a:latin typeface="Arial Unicode MS" pitchFamily="34" charset="-128"/>
              </a:rPr>
              <a:t>Wiz</a:t>
            </a:r>
            <a:r>
              <a:rPr lang="en-US" sz="3600" b="1">
                <a:solidFill>
                  <a:srgbClr val="CC3300"/>
                </a:solidFill>
                <a:latin typeface="Arial Unicode MS" pitchFamily="34" charset="-128"/>
              </a:rPr>
              <a:t>Folio</a:t>
            </a:r>
            <a:r>
              <a:rPr lang="en-US" sz="3600">
                <a:solidFill>
                  <a:srgbClr val="C1EEFF"/>
                </a:solidFill>
                <a:latin typeface="Arial Unicode MS" pitchFamily="34" charset="-128"/>
              </a:rPr>
              <a:t>?</a:t>
            </a:r>
          </a:p>
        </p:txBody>
      </p:sp>
      <p:sp>
        <p:nvSpPr>
          <p:cNvPr id="57347" name="TextBox 3"/>
          <p:cNvSpPr txBox="1">
            <a:spLocks noChangeArrowheads="1"/>
          </p:cNvSpPr>
          <p:nvPr/>
        </p:nvSpPr>
        <p:spPr bwMode="auto">
          <a:xfrm>
            <a:off x="685800" y="4343400"/>
            <a:ext cx="7848600" cy="1997075"/>
          </a:xfrm>
          <a:prstGeom prst="rect">
            <a:avLst/>
          </a:prstGeom>
          <a:noFill/>
          <a:ln w="9525">
            <a:noFill/>
            <a:miter lim="800000"/>
            <a:headEnd/>
            <a:tailEnd/>
          </a:ln>
        </p:spPr>
        <p:txBody>
          <a:bodyPr>
            <a:spAutoFit/>
          </a:bodyPr>
          <a:lstStyle/>
          <a:p>
            <a:pPr marL="457200" indent="-457200">
              <a:buFont typeface="Gill Sans MT" pitchFamily="34" charset="0"/>
              <a:buAutoNum type="arabicPeriod"/>
            </a:pPr>
            <a:r>
              <a:rPr lang="en-US" sz="2500">
                <a:latin typeface="Gill Sans MT" pitchFamily="34" charset="0"/>
              </a:rPr>
              <a:t>A web-based journal reference management tool</a:t>
            </a:r>
          </a:p>
          <a:p>
            <a:pPr marL="457200" indent="-457200">
              <a:buFont typeface="Gill Sans MT" pitchFamily="34" charset="0"/>
              <a:buAutoNum type="arabicPeriod"/>
            </a:pPr>
            <a:endParaRPr lang="en-US" sz="2500">
              <a:latin typeface="Gill Sans MT" pitchFamily="34" charset="0"/>
            </a:endParaRPr>
          </a:p>
          <a:p>
            <a:pPr marL="457200" indent="-457200">
              <a:buFont typeface="Gill Sans MT" pitchFamily="34" charset="0"/>
              <a:buAutoNum type="arabicPeriod"/>
            </a:pPr>
            <a:r>
              <a:rPr lang="en-US" sz="2500">
                <a:latin typeface="Gill Sans MT" pitchFamily="34" charset="0"/>
              </a:rPr>
              <a:t>A powerful in-text citation tool</a:t>
            </a:r>
          </a:p>
          <a:p>
            <a:pPr marL="457200" indent="-457200">
              <a:buFont typeface="Gill Sans MT" pitchFamily="34" charset="0"/>
              <a:buAutoNum type="arabicPeriod"/>
            </a:pPr>
            <a:endParaRPr lang="en-US" sz="2500">
              <a:latin typeface="Gill Sans MT" pitchFamily="34" charset="0"/>
            </a:endParaRPr>
          </a:p>
          <a:p>
            <a:pPr marL="457200" indent="-457200">
              <a:buFont typeface="Gill Sans MT" pitchFamily="34" charset="0"/>
              <a:buAutoNum type="arabicPeriod"/>
            </a:pPr>
            <a:r>
              <a:rPr lang="en-US" sz="2500">
                <a:latin typeface="Gill Sans MT" pitchFamily="34" charset="0"/>
              </a:rPr>
              <a:t>Allows collaboration</a:t>
            </a:r>
          </a:p>
        </p:txBody>
      </p:sp>
      <p:pic>
        <p:nvPicPr>
          <p:cNvPr id="57348" name="Picture 7"/>
          <p:cNvPicPr>
            <a:picLocks noChangeAspect="1" noChangeArrowheads="1"/>
          </p:cNvPicPr>
          <p:nvPr/>
        </p:nvPicPr>
        <p:blipFill>
          <a:blip r:embed="rId3"/>
          <a:srcRect/>
          <a:stretch>
            <a:fillRect/>
          </a:stretch>
        </p:blipFill>
        <p:spPr bwMode="auto">
          <a:xfrm>
            <a:off x="2057400" y="1143000"/>
            <a:ext cx="4800600" cy="29860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reflection blurRad="12700" stA="34000" endA="740" endPos="53000" dir="5400000" sy="-100000" algn="bl" rotWithShape="0"/>
                </a:effectLst>
                <a:latin typeface="Constantia" pitchFamily="18" charset="0"/>
              </a:rPr>
              <a:t>Why Web Application?</a:t>
            </a:r>
            <a:endParaRPr lang="en-US" dirty="0">
              <a:effectLst>
                <a:reflection blurRad="12700" stA="34000" endA="740" endPos="53000" dir="5400000" sy="-100000" algn="bl" rotWithShape="0"/>
              </a:effectLst>
              <a:latin typeface="Constantia" pitchFamily="18" charset="0"/>
            </a:endParaRPr>
          </a:p>
        </p:txBody>
      </p:sp>
      <p:sp>
        <p:nvSpPr>
          <p:cNvPr id="3" name="Content Placeholder 2"/>
          <p:cNvSpPr>
            <a:spLocks noGrp="1"/>
          </p:cNvSpPr>
          <p:nvPr>
            <p:ph idx="1"/>
          </p:nvPr>
        </p:nvSpPr>
        <p:spPr/>
        <p:txBody>
          <a:bodyPr/>
          <a:lstStyle/>
          <a:p>
            <a:pPr marL="582613" indent="-514350">
              <a:lnSpc>
                <a:spcPct val="90000"/>
              </a:lnSpc>
              <a:buFont typeface="Wingdings" pitchFamily="2" charset="2"/>
              <a:buAutoNum type="arabicPeriod"/>
            </a:pPr>
            <a:r>
              <a:rPr lang="en-US" smtClean="0"/>
              <a:t>Access information anywhere</a:t>
            </a:r>
          </a:p>
          <a:p>
            <a:pPr marL="582613" indent="-514350">
              <a:lnSpc>
                <a:spcPct val="90000"/>
              </a:lnSpc>
              <a:buFont typeface="Wingdings" pitchFamily="2" charset="2"/>
              <a:buAutoNum type="arabicPeriod"/>
            </a:pPr>
            <a:endParaRPr lang="en-US" smtClean="0"/>
          </a:p>
          <a:p>
            <a:pPr marL="582613" indent="-514350">
              <a:lnSpc>
                <a:spcPct val="90000"/>
              </a:lnSpc>
              <a:buFont typeface="Wingdings" pitchFamily="2" charset="2"/>
              <a:buAutoNum type="arabicPeriod"/>
            </a:pPr>
            <a:r>
              <a:rPr lang="en-US" smtClean="0"/>
              <a:t>Connect to other users</a:t>
            </a:r>
          </a:p>
          <a:p>
            <a:pPr marL="582613" indent="-514350">
              <a:lnSpc>
                <a:spcPct val="90000"/>
              </a:lnSpc>
              <a:buFont typeface="Wingdings" pitchFamily="2" charset="2"/>
              <a:buAutoNum type="arabicPeriod"/>
            </a:pPr>
            <a:endParaRPr lang="en-US" smtClean="0"/>
          </a:p>
          <a:p>
            <a:pPr marL="582613" indent="-514350">
              <a:lnSpc>
                <a:spcPct val="90000"/>
              </a:lnSpc>
              <a:buFont typeface="Wingdings" pitchFamily="2" charset="2"/>
              <a:buAutoNum type="arabicPeriod"/>
            </a:pPr>
            <a:r>
              <a:rPr lang="en-US" smtClean="0"/>
              <a:t>No installation &amp; updates</a:t>
            </a:r>
          </a:p>
          <a:p>
            <a:pPr marL="582613" indent="-514350">
              <a:lnSpc>
                <a:spcPct val="90000"/>
              </a:lnSpc>
              <a:buFont typeface="Wingdings" pitchFamily="2" charset="2"/>
              <a:buAutoNum type="arabicPeriod"/>
            </a:pPr>
            <a:endParaRPr lang="en-US" smtClean="0"/>
          </a:p>
          <a:p>
            <a:pPr marL="582613" indent="-514350">
              <a:lnSpc>
                <a:spcPct val="90000"/>
              </a:lnSpc>
              <a:buFont typeface="Wingdings" pitchFamily="2" charset="2"/>
              <a:buAutoNum type="arabicPeriod"/>
            </a:pPr>
            <a:r>
              <a:rPr lang="en-US" smtClean="0"/>
              <a:t>No data loss</a:t>
            </a:r>
          </a:p>
          <a:p>
            <a:pPr marL="582613" indent="-514350">
              <a:lnSpc>
                <a:spcPct val="90000"/>
              </a:lnSpc>
              <a:buFont typeface="Wingdings" pitchFamily="2" charset="2"/>
              <a:buAutoNum type="arabicPeriod"/>
            </a:pPr>
            <a:endParaRPr lang="en-US" smtClean="0"/>
          </a:p>
          <a:p>
            <a:pPr marL="582613" indent="-514350">
              <a:lnSpc>
                <a:spcPct val="90000"/>
              </a:lnSpc>
              <a:buFont typeface="Wingdings" pitchFamily="2" charset="2"/>
              <a:buAutoNum type="arabicPeriod"/>
            </a:pPr>
            <a:r>
              <a:rPr lang="en-US" smtClean="0"/>
              <a:t>Offline access (coming soon)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p:cTn id="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8"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075" name="AutoShape 5"/>
          <p:cNvSpPr>
            <a:spLocks noChangeArrowheads="1"/>
          </p:cNvSpPr>
          <p:nvPr/>
        </p:nvSpPr>
        <p:spPr bwMode="auto">
          <a:xfrm rot="4076667">
            <a:off x="7723188" y="1497012"/>
            <a:ext cx="173038" cy="74613"/>
          </a:xfrm>
          <a:prstGeom prst="leftArrow">
            <a:avLst>
              <a:gd name="adj1" fmla="val 35056"/>
              <a:gd name="adj2" fmla="val 164369"/>
            </a:avLst>
          </a:prstGeom>
          <a:solidFill>
            <a:schemeClr val="bg1"/>
          </a:solidFill>
          <a:ln w="9525">
            <a:solidFill>
              <a:schemeClr val="tx1"/>
            </a:solidFill>
            <a:miter lim="800000"/>
            <a:headEnd/>
            <a:tailEnd/>
          </a:ln>
        </p:spPr>
        <p:txBody>
          <a:bodyPr rot="10800000" vert="eaVert" wrap="none" anchor="ctr"/>
          <a:lstStyle/>
          <a:p>
            <a:endParaRPr lang="en-US">
              <a:latin typeface="Calibri" pitchFamily="34" charset="0"/>
            </a:endParaRPr>
          </a:p>
        </p:txBody>
      </p:sp>
      <p:pic>
        <p:nvPicPr>
          <p:cNvPr id="3076" name="Picture 11"/>
          <p:cNvPicPr>
            <a:picLocks noChangeAspect="1" noChangeArrowheads="1"/>
          </p:cNvPicPr>
          <p:nvPr/>
        </p:nvPicPr>
        <p:blipFill>
          <a:blip r:embed="rId4"/>
          <a:srcRect/>
          <a:stretch>
            <a:fillRect/>
          </a:stretch>
        </p:blipFill>
        <p:spPr bwMode="auto">
          <a:xfrm>
            <a:off x="0" y="6572250"/>
            <a:ext cx="9144000" cy="285750"/>
          </a:xfrm>
          <a:prstGeom prst="rect">
            <a:avLst/>
          </a:prstGeom>
          <a:noFill/>
          <a:ln w="9525">
            <a:noFill/>
            <a:miter lim="800000"/>
            <a:headEnd/>
            <a:tailEnd/>
          </a:ln>
        </p:spPr>
      </p:pic>
      <p:pic>
        <p:nvPicPr>
          <p:cNvPr id="3077" name="Picture 12"/>
          <p:cNvPicPr>
            <a:picLocks noChangeAspect="1" noChangeArrowheads="1"/>
          </p:cNvPicPr>
          <p:nvPr/>
        </p:nvPicPr>
        <p:blipFill>
          <a:blip r:embed="rId5"/>
          <a:srcRect/>
          <a:stretch>
            <a:fillRect/>
          </a:stretch>
        </p:blipFill>
        <p:spPr bwMode="auto">
          <a:xfrm>
            <a:off x="11113" y="6376988"/>
            <a:ext cx="9132887" cy="147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5"/>
          <p:cNvSpPr>
            <a:spLocks noChangeArrowheads="1"/>
          </p:cNvSpPr>
          <p:nvPr/>
        </p:nvSpPr>
        <p:spPr bwMode="auto">
          <a:xfrm rot="4076667">
            <a:off x="788988" y="2259012"/>
            <a:ext cx="173038" cy="74613"/>
          </a:xfrm>
          <a:prstGeom prst="leftArrow">
            <a:avLst>
              <a:gd name="adj1" fmla="val 35056"/>
              <a:gd name="adj2" fmla="val 164369"/>
            </a:avLst>
          </a:prstGeom>
          <a:solidFill>
            <a:schemeClr val="bg1"/>
          </a:solidFill>
          <a:ln w="9525">
            <a:solidFill>
              <a:schemeClr val="tx1"/>
            </a:solidFill>
            <a:miter lim="800000"/>
            <a:headEnd/>
            <a:tailEnd/>
          </a:ln>
        </p:spPr>
        <p:txBody>
          <a:bodyPr rot="10800000" vert="eaVert" wrap="none" anchor="ctr"/>
          <a:lstStyle/>
          <a:p>
            <a:endParaRPr lang="en-US">
              <a:latin typeface="Calibri" pitchFamily="34" charset="0"/>
            </a:endParaRPr>
          </a:p>
        </p:txBody>
      </p:sp>
      <p:pic>
        <p:nvPicPr>
          <p:cNvPr id="4099" name="Picture 6"/>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100" name="AutoShape 5"/>
          <p:cNvSpPr>
            <a:spLocks noChangeArrowheads="1"/>
          </p:cNvSpPr>
          <p:nvPr/>
        </p:nvSpPr>
        <p:spPr bwMode="auto">
          <a:xfrm rot="4076667">
            <a:off x="5208588" y="1573212"/>
            <a:ext cx="173038" cy="74613"/>
          </a:xfrm>
          <a:prstGeom prst="leftArrow">
            <a:avLst>
              <a:gd name="adj1" fmla="val 35056"/>
              <a:gd name="adj2" fmla="val 164369"/>
            </a:avLst>
          </a:prstGeom>
          <a:solidFill>
            <a:schemeClr val="bg1"/>
          </a:solidFill>
          <a:ln w="9525">
            <a:solidFill>
              <a:schemeClr val="tx1"/>
            </a:solidFill>
            <a:miter lim="800000"/>
            <a:headEnd/>
            <a:tailEnd/>
          </a:ln>
        </p:spPr>
        <p:txBody>
          <a:bodyPr rot="10800000" vert="eaVert" wrap="none" anchor="ctr"/>
          <a:lstStyle/>
          <a:p>
            <a:endParaRPr lang="en-US">
              <a:latin typeface="Calibri" pitchFamily="34" charset="0"/>
            </a:endParaRPr>
          </a:p>
        </p:txBody>
      </p:sp>
      <p:pic>
        <p:nvPicPr>
          <p:cNvPr id="4101" name="Picture 8"/>
          <p:cNvPicPr>
            <a:picLocks noChangeAspect="1" noChangeArrowheads="1"/>
          </p:cNvPicPr>
          <p:nvPr/>
        </p:nvPicPr>
        <p:blipFill>
          <a:blip r:embed="rId4"/>
          <a:srcRect/>
          <a:stretch>
            <a:fillRect/>
          </a:stretch>
        </p:blipFill>
        <p:spPr bwMode="auto">
          <a:xfrm>
            <a:off x="0" y="6351588"/>
            <a:ext cx="9144000" cy="50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smtClean="0"/>
          </a:p>
        </p:txBody>
      </p:sp>
      <p:sp>
        <p:nvSpPr>
          <p:cNvPr id="12291" name="Rectangle 3"/>
          <p:cNvSpPr>
            <a:spLocks noGrp="1" noChangeArrowheads="1"/>
          </p:cNvSpPr>
          <p:nvPr>
            <p:ph type="body" idx="1"/>
          </p:nvPr>
        </p:nvSpPr>
        <p:spPr/>
        <p:txBody>
          <a:bodyPr/>
          <a:lstStyle/>
          <a:p>
            <a:pPr eaLnBrk="1" hangingPunct="1"/>
            <a:endParaRPr lang="en-US" smtClean="0"/>
          </a:p>
        </p:txBody>
      </p:sp>
      <p:pic>
        <p:nvPicPr>
          <p:cNvPr id="12292" name="Picture 6"/>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2293" name="AutoShape 5"/>
          <p:cNvSpPr>
            <a:spLocks noChangeArrowheads="1"/>
          </p:cNvSpPr>
          <p:nvPr/>
        </p:nvSpPr>
        <p:spPr bwMode="auto">
          <a:xfrm rot="4076667">
            <a:off x="903288" y="2668587"/>
            <a:ext cx="173038" cy="74613"/>
          </a:xfrm>
          <a:prstGeom prst="leftArrow">
            <a:avLst>
              <a:gd name="adj1" fmla="val 35056"/>
              <a:gd name="adj2" fmla="val 164369"/>
            </a:avLst>
          </a:prstGeom>
          <a:solidFill>
            <a:schemeClr val="bg1"/>
          </a:solidFill>
          <a:ln w="9525">
            <a:solidFill>
              <a:schemeClr val="tx1"/>
            </a:solidFill>
            <a:miter lim="800000"/>
            <a:headEnd/>
            <a:tailEnd/>
          </a:ln>
        </p:spPr>
        <p:txBody>
          <a:bodyPr rot="10800000" vert="eaVert" wrap="none" anchor="ctr"/>
          <a:lstStyle/>
          <a:p>
            <a:endParaRPr lang="en-US">
              <a:latin typeface="Calibri" pitchFamily="34" charset="0"/>
            </a:endParaRPr>
          </a:p>
        </p:txBody>
      </p:sp>
      <p:pic>
        <p:nvPicPr>
          <p:cNvPr id="12294" name="Picture 9"/>
          <p:cNvPicPr>
            <a:picLocks noChangeAspect="1" noChangeArrowheads="1"/>
          </p:cNvPicPr>
          <p:nvPr/>
        </p:nvPicPr>
        <p:blipFill>
          <a:blip r:embed="rId4"/>
          <a:srcRect/>
          <a:stretch>
            <a:fillRect/>
          </a:stretch>
        </p:blipFill>
        <p:spPr bwMode="auto">
          <a:xfrm>
            <a:off x="5562600" y="1447800"/>
            <a:ext cx="3302000" cy="4648200"/>
          </a:xfrm>
          <a:prstGeom prst="rect">
            <a:avLst/>
          </a:prstGeom>
          <a:noFill/>
          <a:ln w="9525">
            <a:noFill/>
            <a:miter lim="800000"/>
            <a:headEnd/>
            <a:tailEnd/>
          </a:ln>
        </p:spPr>
      </p:pic>
      <p:pic>
        <p:nvPicPr>
          <p:cNvPr id="12295" name="Picture 10"/>
          <p:cNvPicPr>
            <a:picLocks noChangeAspect="1" noChangeArrowheads="1"/>
          </p:cNvPicPr>
          <p:nvPr/>
        </p:nvPicPr>
        <p:blipFill>
          <a:blip r:embed="rId5"/>
          <a:srcRect/>
          <a:stretch>
            <a:fillRect/>
          </a:stretch>
        </p:blipFill>
        <p:spPr bwMode="auto">
          <a:xfrm>
            <a:off x="0" y="6351588"/>
            <a:ext cx="9144000" cy="506412"/>
          </a:xfrm>
          <a:prstGeom prst="rect">
            <a:avLst/>
          </a:prstGeom>
          <a:noFill/>
          <a:ln w="9525">
            <a:noFill/>
            <a:miter lim="800000"/>
            <a:headEnd/>
            <a:tailEnd/>
          </a:ln>
        </p:spPr>
      </p:pic>
      <p:pic>
        <p:nvPicPr>
          <p:cNvPr id="12296" name="Picture 11"/>
          <p:cNvPicPr>
            <a:picLocks noChangeAspect="1" noChangeArrowheads="1"/>
          </p:cNvPicPr>
          <p:nvPr/>
        </p:nvPicPr>
        <p:blipFill>
          <a:blip r:embed="rId6"/>
          <a:srcRect/>
          <a:stretch>
            <a:fillRect/>
          </a:stretch>
        </p:blipFill>
        <p:spPr bwMode="auto">
          <a:xfrm>
            <a:off x="19050" y="6162675"/>
            <a:ext cx="1771650" cy="180975"/>
          </a:xfrm>
          <a:prstGeom prst="rect">
            <a:avLst/>
          </a:prstGeom>
          <a:noFill/>
          <a:ln w="9525">
            <a:noFill/>
            <a:miter lim="800000"/>
            <a:headEnd/>
            <a:tailEnd/>
          </a:ln>
        </p:spPr>
      </p:pic>
      <p:pic>
        <p:nvPicPr>
          <p:cNvPr id="12297" name="Picture 12"/>
          <p:cNvPicPr>
            <a:picLocks noChangeAspect="1" noChangeArrowheads="1"/>
          </p:cNvPicPr>
          <p:nvPr/>
        </p:nvPicPr>
        <p:blipFill>
          <a:blip r:embed="rId7"/>
          <a:srcRect/>
          <a:stretch>
            <a:fillRect/>
          </a:stretch>
        </p:blipFill>
        <p:spPr bwMode="auto">
          <a:xfrm>
            <a:off x="65088" y="2120900"/>
            <a:ext cx="1662112" cy="1579563"/>
          </a:xfrm>
          <a:prstGeom prst="rect">
            <a:avLst/>
          </a:prstGeom>
          <a:noFill/>
          <a:ln w="9525">
            <a:noFill/>
            <a:miter lim="800000"/>
            <a:headEnd/>
            <a:tailEnd/>
          </a:ln>
        </p:spPr>
      </p:pic>
      <p:sp>
        <p:nvSpPr>
          <p:cNvPr id="12298" name="AutoShape 5"/>
          <p:cNvSpPr>
            <a:spLocks noChangeArrowheads="1"/>
          </p:cNvSpPr>
          <p:nvPr/>
        </p:nvSpPr>
        <p:spPr bwMode="auto">
          <a:xfrm rot="4076667">
            <a:off x="865188" y="2640012"/>
            <a:ext cx="173038" cy="74613"/>
          </a:xfrm>
          <a:prstGeom prst="leftArrow">
            <a:avLst>
              <a:gd name="adj1" fmla="val 35056"/>
              <a:gd name="adj2" fmla="val 164369"/>
            </a:avLst>
          </a:prstGeom>
          <a:solidFill>
            <a:schemeClr val="bg1"/>
          </a:solidFill>
          <a:ln w="9525">
            <a:solidFill>
              <a:schemeClr val="tx1"/>
            </a:solidFill>
            <a:miter lim="800000"/>
            <a:headEnd/>
            <a:tailEnd/>
          </a:ln>
        </p:spPr>
        <p:txBody>
          <a:bodyPr rot="10800000" vert="eaVert" wrap="none" anchor="ctr"/>
          <a:lstStyle/>
          <a:p>
            <a:endParaRPr lang="en-US">
              <a:latin typeface="Calibr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smtClean="0"/>
          </a:p>
        </p:txBody>
      </p:sp>
      <p:sp>
        <p:nvSpPr>
          <p:cNvPr id="15363" name="Rectangle 3"/>
          <p:cNvSpPr>
            <a:spLocks noGrp="1" noChangeArrowheads="1"/>
          </p:cNvSpPr>
          <p:nvPr>
            <p:ph type="body" idx="1"/>
          </p:nvPr>
        </p:nvSpPr>
        <p:spPr/>
        <p:txBody>
          <a:bodyPr/>
          <a:lstStyle/>
          <a:p>
            <a:pPr eaLnBrk="1" hangingPunct="1"/>
            <a:endParaRPr lang="en-US" smtClean="0"/>
          </a:p>
        </p:txBody>
      </p:sp>
      <p:sp>
        <p:nvSpPr>
          <p:cNvPr id="15364" name="AutoShape 5"/>
          <p:cNvSpPr>
            <a:spLocks noChangeArrowheads="1"/>
          </p:cNvSpPr>
          <p:nvPr/>
        </p:nvSpPr>
        <p:spPr bwMode="auto">
          <a:xfrm rot="4076667">
            <a:off x="1398588" y="2868612"/>
            <a:ext cx="173038" cy="74613"/>
          </a:xfrm>
          <a:prstGeom prst="leftArrow">
            <a:avLst>
              <a:gd name="adj1" fmla="val 35056"/>
              <a:gd name="adj2" fmla="val 164369"/>
            </a:avLst>
          </a:prstGeom>
          <a:solidFill>
            <a:schemeClr val="bg1"/>
          </a:solidFill>
          <a:ln w="9525">
            <a:solidFill>
              <a:schemeClr val="tx1"/>
            </a:solidFill>
            <a:miter lim="800000"/>
            <a:headEnd/>
            <a:tailEnd/>
          </a:ln>
        </p:spPr>
        <p:txBody>
          <a:bodyPr rot="10800000" vert="eaVert" wrap="none" anchor="ctr"/>
          <a:lstStyle/>
          <a:p>
            <a:endParaRPr lang="en-US">
              <a:latin typeface="Calibri" pitchFamily="34" charset="0"/>
            </a:endParaRPr>
          </a:p>
        </p:txBody>
      </p:sp>
      <p:pic>
        <p:nvPicPr>
          <p:cNvPr id="15365" name="Picture 11"/>
          <p:cNvPicPr>
            <a:picLocks noChangeAspect="1" noChangeArrowheads="1"/>
          </p:cNvPicPr>
          <p:nvPr/>
        </p:nvPicPr>
        <p:blipFill>
          <a:blip r:embed="rId3"/>
          <a:srcRect/>
          <a:stretch>
            <a:fillRect/>
          </a:stretch>
        </p:blipFill>
        <p:spPr bwMode="auto">
          <a:xfrm>
            <a:off x="19050" y="6162675"/>
            <a:ext cx="1771650" cy="180975"/>
          </a:xfrm>
          <a:prstGeom prst="rect">
            <a:avLst/>
          </a:prstGeom>
          <a:noFill/>
          <a:ln w="9525">
            <a:noFill/>
            <a:miter lim="800000"/>
            <a:headEnd/>
            <a:tailEnd/>
          </a:ln>
        </p:spPr>
      </p:pic>
      <p:pic>
        <p:nvPicPr>
          <p:cNvPr id="15366" name="Picture 12"/>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15367" name="AutoShape 5"/>
          <p:cNvSpPr>
            <a:spLocks noChangeArrowheads="1"/>
          </p:cNvSpPr>
          <p:nvPr/>
        </p:nvSpPr>
        <p:spPr bwMode="auto">
          <a:xfrm rot="4076667">
            <a:off x="1398588" y="2792412"/>
            <a:ext cx="173038" cy="74613"/>
          </a:xfrm>
          <a:prstGeom prst="leftArrow">
            <a:avLst>
              <a:gd name="adj1" fmla="val 35056"/>
              <a:gd name="adj2" fmla="val 164369"/>
            </a:avLst>
          </a:prstGeom>
          <a:solidFill>
            <a:schemeClr val="bg1"/>
          </a:solidFill>
          <a:ln w="9525">
            <a:solidFill>
              <a:schemeClr val="tx1"/>
            </a:solidFill>
            <a:miter lim="800000"/>
            <a:headEnd/>
            <a:tailEnd/>
          </a:ln>
        </p:spPr>
        <p:txBody>
          <a:bodyPr rot="10800000" vert="eaVert" wrap="none" anchor="ctr"/>
          <a:lstStyle/>
          <a:p>
            <a:endParaRPr lang="en-US">
              <a:latin typeface="Calibri" pitchFamily="34" charset="0"/>
            </a:endParaRPr>
          </a:p>
        </p:txBody>
      </p:sp>
      <p:pic>
        <p:nvPicPr>
          <p:cNvPr id="15368" name="Picture 17"/>
          <p:cNvPicPr>
            <a:picLocks noChangeAspect="1" noChangeArrowheads="1"/>
          </p:cNvPicPr>
          <p:nvPr/>
        </p:nvPicPr>
        <p:blipFill>
          <a:blip r:embed="rId5"/>
          <a:srcRect/>
          <a:stretch>
            <a:fillRect/>
          </a:stretch>
        </p:blipFill>
        <p:spPr bwMode="auto">
          <a:xfrm>
            <a:off x="0" y="6351588"/>
            <a:ext cx="9144000" cy="50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endParaRPr lang="en-US" smtClean="0"/>
          </a:p>
        </p:txBody>
      </p:sp>
      <p:sp>
        <p:nvSpPr>
          <p:cNvPr id="30723" name="Rectangle 3"/>
          <p:cNvSpPr>
            <a:spLocks noGrp="1" noChangeArrowheads="1"/>
          </p:cNvSpPr>
          <p:nvPr>
            <p:ph type="body" idx="1"/>
          </p:nvPr>
        </p:nvSpPr>
        <p:spPr/>
        <p:txBody>
          <a:bodyPr/>
          <a:lstStyle/>
          <a:p>
            <a:pPr eaLnBrk="1" hangingPunct="1"/>
            <a:endParaRPr lang="en-US" smtClean="0"/>
          </a:p>
        </p:txBody>
      </p:sp>
      <p:pic>
        <p:nvPicPr>
          <p:cNvPr id="30724" name="Picture 6"/>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0725" name="AutoShape 5"/>
          <p:cNvSpPr>
            <a:spLocks noChangeArrowheads="1"/>
          </p:cNvSpPr>
          <p:nvPr/>
        </p:nvSpPr>
        <p:spPr bwMode="auto">
          <a:xfrm rot="4076667">
            <a:off x="7265988" y="1344612"/>
            <a:ext cx="173038" cy="74613"/>
          </a:xfrm>
          <a:prstGeom prst="leftArrow">
            <a:avLst>
              <a:gd name="adj1" fmla="val 35056"/>
              <a:gd name="adj2" fmla="val 164369"/>
            </a:avLst>
          </a:prstGeom>
          <a:solidFill>
            <a:schemeClr val="bg1"/>
          </a:solidFill>
          <a:ln w="9525">
            <a:solidFill>
              <a:schemeClr val="tx1"/>
            </a:solidFill>
            <a:miter lim="800000"/>
            <a:headEnd/>
            <a:tailEnd/>
          </a:ln>
        </p:spPr>
        <p:txBody>
          <a:bodyPr rot="10800000" vert="eaVert" wrap="none" anchor="ctr"/>
          <a:lstStyle/>
          <a:p>
            <a:endParaRPr lang="en-US">
              <a:latin typeface="Calibri" pitchFamily="34" charset="0"/>
            </a:endParaRPr>
          </a:p>
        </p:txBody>
      </p:sp>
      <p:pic>
        <p:nvPicPr>
          <p:cNvPr id="30726" name="Picture 8"/>
          <p:cNvPicPr>
            <a:picLocks noChangeAspect="1" noChangeArrowheads="1"/>
          </p:cNvPicPr>
          <p:nvPr/>
        </p:nvPicPr>
        <p:blipFill>
          <a:blip r:embed="rId4"/>
          <a:srcRect/>
          <a:stretch>
            <a:fillRect/>
          </a:stretch>
        </p:blipFill>
        <p:spPr bwMode="auto">
          <a:xfrm>
            <a:off x="0" y="6351588"/>
            <a:ext cx="9144000" cy="506412"/>
          </a:xfrm>
          <a:prstGeom prst="rect">
            <a:avLst/>
          </a:prstGeom>
          <a:noFill/>
          <a:ln w="9525">
            <a:noFill/>
            <a:miter lim="800000"/>
            <a:headEnd/>
            <a:tailEnd/>
          </a:ln>
        </p:spPr>
      </p:pic>
      <p:pic>
        <p:nvPicPr>
          <p:cNvPr id="30727" name="Picture 9"/>
          <p:cNvPicPr>
            <a:picLocks noChangeAspect="1" noChangeArrowheads="1"/>
          </p:cNvPicPr>
          <p:nvPr/>
        </p:nvPicPr>
        <p:blipFill>
          <a:blip r:embed="rId5"/>
          <a:srcRect/>
          <a:stretch>
            <a:fillRect/>
          </a:stretch>
        </p:blipFill>
        <p:spPr bwMode="auto">
          <a:xfrm>
            <a:off x="19050" y="6162675"/>
            <a:ext cx="1771650" cy="180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US" smtClean="0"/>
          </a:p>
        </p:txBody>
      </p:sp>
      <p:sp>
        <p:nvSpPr>
          <p:cNvPr id="31747" name="Rectangle 3"/>
          <p:cNvSpPr>
            <a:spLocks noGrp="1" noChangeArrowheads="1"/>
          </p:cNvSpPr>
          <p:nvPr>
            <p:ph type="body" idx="1"/>
          </p:nvPr>
        </p:nvSpPr>
        <p:spPr/>
        <p:txBody>
          <a:bodyPr/>
          <a:lstStyle/>
          <a:p>
            <a:pPr eaLnBrk="1" hangingPunct="1"/>
            <a:endParaRPr lang="en-US" smtClean="0"/>
          </a:p>
        </p:txBody>
      </p:sp>
      <p:pic>
        <p:nvPicPr>
          <p:cNvPr id="31748"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19050" algn="ctr">
            <a:noFill/>
            <a:miter lim="800000"/>
            <a:headEnd/>
            <a:tailEnd/>
          </a:ln>
        </p:spPr>
      </p:pic>
      <p:pic>
        <p:nvPicPr>
          <p:cNvPr id="31749" name="Picture 5"/>
          <p:cNvPicPr>
            <a:picLocks noChangeAspect="1" noChangeArrowheads="1"/>
          </p:cNvPicPr>
          <p:nvPr/>
        </p:nvPicPr>
        <p:blipFill>
          <a:blip r:embed="rId4"/>
          <a:srcRect/>
          <a:stretch>
            <a:fillRect/>
          </a:stretch>
        </p:blipFill>
        <p:spPr bwMode="auto">
          <a:xfrm>
            <a:off x="0" y="6351588"/>
            <a:ext cx="9144000" cy="50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endParaRPr lang="en-US" smtClean="0"/>
          </a:p>
        </p:txBody>
      </p:sp>
      <p:sp>
        <p:nvSpPr>
          <p:cNvPr id="32771" name="Rectangle 3"/>
          <p:cNvSpPr>
            <a:spLocks noGrp="1" noChangeArrowheads="1"/>
          </p:cNvSpPr>
          <p:nvPr>
            <p:ph type="body" idx="1"/>
          </p:nvPr>
        </p:nvSpPr>
        <p:spPr/>
        <p:txBody>
          <a:bodyPr/>
          <a:lstStyle/>
          <a:p>
            <a:pPr eaLnBrk="1" hangingPunct="1"/>
            <a:endParaRPr lang="en-US" smtClean="0"/>
          </a:p>
        </p:txBody>
      </p:sp>
      <p:pic>
        <p:nvPicPr>
          <p:cNvPr id="32772"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2773" name="AutoShape 5"/>
          <p:cNvSpPr>
            <a:spLocks noChangeArrowheads="1"/>
          </p:cNvSpPr>
          <p:nvPr/>
        </p:nvSpPr>
        <p:spPr bwMode="auto">
          <a:xfrm rot="4076667">
            <a:off x="6199188" y="1344612"/>
            <a:ext cx="173038" cy="74613"/>
          </a:xfrm>
          <a:prstGeom prst="leftArrow">
            <a:avLst>
              <a:gd name="adj1" fmla="val 35056"/>
              <a:gd name="adj2" fmla="val 164369"/>
            </a:avLst>
          </a:prstGeom>
          <a:solidFill>
            <a:schemeClr val="bg1"/>
          </a:solidFill>
          <a:ln w="9525">
            <a:solidFill>
              <a:schemeClr val="tx1"/>
            </a:solidFill>
            <a:miter lim="800000"/>
            <a:headEnd/>
            <a:tailEnd/>
          </a:ln>
        </p:spPr>
        <p:txBody>
          <a:bodyPr rot="10800000" vert="eaVert" wrap="none" anchor="ctr"/>
          <a:lstStyle/>
          <a:p>
            <a:endParaRPr lang="en-US">
              <a:latin typeface="Calibri" pitchFamily="34" charset="0"/>
            </a:endParaRPr>
          </a:p>
        </p:txBody>
      </p:sp>
      <p:pic>
        <p:nvPicPr>
          <p:cNvPr id="32774" name="Picture 6"/>
          <p:cNvPicPr>
            <a:picLocks noChangeAspect="1" noChangeArrowheads="1"/>
          </p:cNvPicPr>
          <p:nvPr/>
        </p:nvPicPr>
        <p:blipFill>
          <a:blip r:embed="rId4"/>
          <a:srcRect/>
          <a:stretch>
            <a:fillRect/>
          </a:stretch>
        </p:blipFill>
        <p:spPr bwMode="auto">
          <a:xfrm>
            <a:off x="0" y="6351588"/>
            <a:ext cx="9144000" cy="50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28600" y="304800"/>
          <a:ext cx="8763000" cy="6096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endParaRPr lang="en-US" smtClean="0"/>
          </a:p>
        </p:txBody>
      </p:sp>
      <p:sp>
        <p:nvSpPr>
          <p:cNvPr id="33795" name="Rectangle 3"/>
          <p:cNvSpPr>
            <a:spLocks noGrp="1" noChangeArrowheads="1"/>
          </p:cNvSpPr>
          <p:nvPr>
            <p:ph type="body" idx="1"/>
          </p:nvPr>
        </p:nvSpPr>
        <p:spPr/>
        <p:txBody>
          <a:bodyPr/>
          <a:lstStyle/>
          <a:p>
            <a:pPr eaLnBrk="1" hangingPunct="1"/>
            <a:endParaRPr lang="en-US" smtClean="0"/>
          </a:p>
        </p:txBody>
      </p:sp>
      <p:pic>
        <p:nvPicPr>
          <p:cNvPr id="33796"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3797" name="AutoShape 5"/>
          <p:cNvSpPr>
            <a:spLocks noChangeArrowheads="1"/>
          </p:cNvSpPr>
          <p:nvPr/>
        </p:nvSpPr>
        <p:spPr bwMode="auto">
          <a:xfrm rot="4076667">
            <a:off x="5665788" y="1725612"/>
            <a:ext cx="173038" cy="74613"/>
          </a:xfrm>
          <a:prstGeom prst="leftArrow">
            <a:avLst>
              <a:gd name="adj1" fmla="val 35056"/>
              <a:gd name="adj2" fmla="val 164369"/>
            </a:avLst>
          </a:prstGeom>
          <a:solidFill>
            <a:schemeClr val="bg1"/>
          </a:solidFill>
          <a:ln w="9525">
            <a:solidFill>
              <a:schemeClr val="tx1"/>
            </a:solidFill>
            <a:miter lim="800000"/>
            <a:headEnd/>
            <a:tailEnd/>
          </a:ln>
        </p:spPr>
        <p:txBody>
          <a:bodyPr rot="10800000" vert="eaVert" wrap="none" anchor="ctr"/>
          <a:lstStyle/>
          <a:p>
            <a:endParaRPr lang="en-US">
              <a:latin typeface="Calibri" pitchFamily="34" charset="0"/>
            </a:endParaRPr>
          </a:p>
        </p:txBody>
      </p:sp>
      <p:pic>
        <p:nvPicPr>
          <p:cNvPr id="33798" name="Picture 6"/>
          <p:cNvPicPr>
            <a:picLocks noChangeAspect="1" noChangeArrowheads="1"/>
          </p:cNvPicPr>
          <p:nvPr/>
        </p:nvPicPr>
        <p:blipFill>
          <a:blip r:embed="rId4"/>
          <a:srcRect/>
          <a:stretch>
            <a:fillRect/>
          </a:stretch>
        </p:blipFill>
        <p:spPr bwMode="auto">
          <a:xfrm>
            <a:off x="0" y="6351588"/>
            <a:ext cx="9144000" cy="50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endParaRPr lang="en-US" smtClean="0"/>
          </a:p>
        </p:txBody>
      </p:sp>
      <p:sp>
        <p:nvSpPr>
          <p:cNvPr id="34819" name="Rectangle 3"/>
          <p:cNvSpPr>
            <a:spLocks noGrp="1" noChangeArrowheads="1"/>
          </p:cNvSpPr>
          <p:nvPr>
            <p:ph type="body" idx="1"/>
          </p:nvPr>
        </p:nvSpPr>
        <p:spPr/>
        <p:txBody>
          <a:bodyPr/>
          <a:lstStyle/>
          <a:p>
            <a:pPr eaLnBrk="1" hangingPunct="1"/>
            <a:endParaRPr lang="en-US" smtClean="0"/>
          </a:p>
        </p:txBody>
      </p:sp>
      <p:pic>
        <p:nvPicPr>
          <p:cNvPr id="34820"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4821" name="AutoShape 5"/>
          <p:cNvSpPr>
            <a:spLocks noChangeArrowheads="1"/>
          </p:cNvSpPr>
          <p:nvPr/>
        </p:nvSpPr>
        <p:spPr bwMode="auto">
          <a:xfrm rot="4076667">
            <a:off x="4827588" y="4316412"/>
            <a:ext cx="173038" cy="74613"/>
          </a:xfrm>
          <a:prstGeom prst="leftArrow">
            <a:avLst>
              <a:gd name="adj1" fmla="val 35056"/>
              <a:gd name="adj2" fmla="val 164369"/>
            </a:avLst>
          </a:prstGeom>
          <a:solidFill>
            <a:schemeClr val="bg1"/>
          </a:solidFill>
          <a:ln w="9525">
            <a:solidFill>
              <a:schemeClr val="tx1"/>
            </a:solidFill>
            <a:miter lim="800000"/>
            <a:headEnd/>
            <a:tailEnd/>
          </a:ln>
        </p:spPr>
        <p:txBody>
          <a:bodyPr rot="10800000" vert="eaVert" wrap="none" anchor="ctr"/>
          <a:lstStyle/>
          <a:p>
            <a:endParaRPr lang="en-US">
              <a:latin typeface="Calibri" pitchFamily="34" charset="0"/>
            </a:endParaRPr>
          </a:p>
        </p:txBody>
      </p:sp>
      <p:pic>
        <p:nvPicPr>
          <p:cNvPr id="34822" name="Picture 6"/>
          <p:cNvPicPr>
            <a:picLocks noChangeAspect="1" noChangeArrowheads="1"/>
          </p:cNvPicPr>
          <p:nvPr/>
        </p:nvPicPr>
        <p:blipFill>
          <a:blip r:embed="rId4"/>
          <a:srcRect/>
          <a:stretch>
            <a:fillRect/>
          </a:stretch>
        </p:blipFill>
        <p:spPr bwMode="auto">
          <a:xfrm>
            <a:off x="0" y="6351588"/>
            <a:ext cx="9144000" cy="50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endParaRPr lang="en-US" smtClean="0"/>
          </a:p>
        </p:txBody>
      </p:sp>
      <p:sp>
        <p:nvSpPr>
          <p:cNvPr id="35843" name="Rectangle 3"/>
          <p:cNvSpPr>
            <a:spLocks noGrp="1" noChangeArrowheads="1"/>
          </p:cNvSpPr>
          <p:nvPr>
            <p:ph type="body" idx="1"/>
          </p:nvPr>
        </p:nvSpPr>
        <p:spPr/>
        <p:txBody>
          <a:bodyPr/>
          <a:lstStyle/>
          <a:p>
            <a:pPr eaLnBrk="1" hangingPunct="1"/>
            <a:endParaRPr lang="en-US" smtClean="0"/>
          </a:p>
        </p:txBody>
      </p:sp>
      <p:sp>
        <p:nvSpPr>
          <p:cNvPr id="35844" name="AutoShape 5"/>
          <p:cNvSpPr>
            <a:spLocks noChangeArrowheads="1"/>
          </p:cNvSpPr>
          <p:nvPr/>
        </p:nvSpPr>
        <p:spPr bwMode="auto">
          <a:xfrm rot="4076667">
            <a:off x="8180388" y="1116012"/>
            <a:ext cx="173038" cy="74613"/>
          </a:xfrm>
          <a:prstGeom prst="leftArrow">
            <a:avLst>
              <a:gd name="adj1" fmla="val 35056"/>
              <a:gd name="adj2" fmla="val 164369"/>
            </a:avLst>
          </a:prstGeom>
          <a:solidFill>
            <a:schemeClr val="bg1"/>
          </a:solidFill>
          <a:ln w="9525">
            <a:solidFill>
              <a:schemeClr val="tx1"/>
            </a:solidFill>
            <a:miter lim="800000"/>
            <a:headEnd/>
            <a:tailEnd/>
          </a:ln>
        </p:spPr>
        <p:txBody>
          <a:bodyPr rot="10800000" vert="eaVert" wrap="none" anchor="ctr"/>
          <a:lstStyle/>
          <a:p>
            <a:endParaRPr lang="en-US">
              <a:latin typeface="Calibri" pitchFamily="34" charset="0"/>
            </a:endParaRPr>
          </a:p>
        </p:txBody>
      </p:sp>
      <p:pic>
        <p:nvPicPr>
          <p:cNvPr id="35845" name="Picture 9"/>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5846" name="AutoShape 5"/>
          <p:cNvSpPr>
            <a:spLocks noChangeArrowheads="1"/>
          </p:cNvSpPr>
          <p:nvPr/>
        </p:nvSpPr>
        <p:spPr bwMode="auto">
          <a:xfrm rot="4076667">
            <a:off x="8027988" y="1116012"/>
            <a:ext cx="173038" cy="74613"/>
          </a:xfrm>
          <a:prstGeom prst="leftArrow">
            <a:avLst>
              <a:gd name="adj1" fmla="val 35056"/>
              <a:gd name="adj2" fmla="val 164369"/>
            </a:avLst>
          </a:prstGeom>
          <a:solidFill>
            <a:schemeClr val="bg1"/>
          </a:solidFill>
          <a:ln w="9525">
            <a:solidFill>
              <a:schemeClr val="tx1"/>
            </a:solidFill>
            <a:miter lim="800000"/>
            <a:headEnd/>
            <a:tailEnd/>
          </a:ln>
        </p:spPr>
        <p:txBody>
          <a:bodyPr rot="10800000" vert="eaVert" wrap="none" anchor="ctr"/>
          <a:lstStyle/>
          <a:p>
            <a:endParaRPr lang="en-US">
              <a:latin typeface="Calibri" pitchFamily="34" charset="0"/>
            </a:endParaRPr>
          </a:p>
        </p:txBody>
      </p:sp>
      <p:pic>
        <p:nvPicPr>
          <p:cNvPr id="35847" name="Picture 11"/>
          <p:cNvPicPr>
            <a:picLocks noChangeAspect="1" noChangeArrowheads="1"/>
          </p:cNvPicPr>
          <p:nvPr/>
        </p:nvPicPr>
        <p:blipFill>
          <a:blip r:embed="rId4"/>
          <a:srcRect/>
          <a:stretch>
            <a:fillRect/>
          </a:stretch>
        </p:blipFill>
        <p:spPr bwMode="auto">
          <a:xfrm>
            <a:off x="0" y="6351588"/>
            <a:ext cx="9144000" cy="50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endParaRPr lang="en-US" smtClean="0"/>
          </a:p>
        </p:txBody>
      </p:sp>
      <p:sp>
        <p:nvSpPr>
          <p:cNvPr id="36867" name="Rectangle 3"/>
          <p:cNvSpPr>
            <a:spLocks noGrp="1" noChangeArrowheads="1"/>
          </p:cNvSpPr>
          <p:nvPr>
            <p:ph type="body" idx="1"/>
          </p:nvPr>
        </p:nvSpPr>
        <p:spPr/>
        <p:txBody>
          <a:bodyPr/>
          <a:lstStyle/>
          <a:p>
            <a:pPr eaLnBrk="1" hangingPunct="1"/>
            <a:endParaRPr lang="en-US" smtClean="0"/>
          </a:p>
        </p:txBody>
      </p:sp>
      <p:pic>
        <p:nvPicPr>
          <p:cNvPr id="36868"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6869" name="AutoShape 5"/>
          <p:cNvSpPr>
            <a:spLocks noChangeArrowheads="1"/>
          </p:cNvSpPr>
          <p:nvPr/>
        </p:nvSpPr>
        <p:spPr bwMode="auto">
          <a:xfrm rot="4076667">
            <a:off x="7113588" y="3021012"/>
            <a:ext cx="173038" cy="74613"/>
          </a:xfrm>
          <a:prstGeom prst="leftArrow">
            <a:avLst>
              <a:gd name="adj1" fmla="val 35056"/>
              <a:gd name="adj2" fmla="val 164369"/>
            </a:avLst>
          </a:prstGeom>
          <a:solidFill>
            <a:schemeClr val="bg1"/>
          </a:solidFill>
          <a:ln w="9525">
            <a:solidFill>
              <a:schemeClr val="tx1"/>
            </a:solidFill>
            <a:miter lim="800000"/>
            <a:headEnd/>
            <a:tailEnd/>
          </a:ln>
        </p:spPr>
        <p:txBody>
          <a:bodyPr rot="10800000" vert="eaVert" wrap="none" anchor="ctr"/>
          <a:lstStyle/>
          <a:p>
            <a:endParaRPr lang="en-US">
              <a:latin typeface="Calibri" pitchFamily="34" charset="0"/>
            </a:endParaRPr>
          </a:p>
        </p:txBody>
      </p:sp>
      <p:pic>
        <p:nvPicPr>
          <p:cNvPr id="36870" name="Picture 6"/>
          <p:cNvPicPr>
            <a:picLocks noChangeAspect="1" noChangeArrowheads="1"/>
          </p:cNvPicPr>
          <p:nvPr/>
        </p:nvPicPr>
        <p:blipFill>
          <a:blip r:embed="rId4"/>
          <a:srcRect/>
          <a:stretch>
            <a:fillRect/>
          </a:stretch>
        </p:blipFill>
        <p:spPr bwMode="auto">
          <a:xfrm>
            <a:off x="0" y="6351588"/>
            <a:ext cx="9144000" cy="50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endParaRPr lang="en-US" smtClean="0"/>
          </a:p>
        </p:txBody>
      </p:sp>
      <p:sp>
        <p:nvSpPr>
          <p:cNvPr id="37891" name="Rectangle 3"/>
          <p:cNvSpPr>
            <a:spLocks noGrp="1" noChangeArrowheads="1"/>
          </p:cNvSpPr>
          <p:nvPr>
            <p:ph type="body" idx="1"/>
          </p:nvPr>
        </p:nvSpPr>
        <p:spPr/>
        <p:txBody>
          <a:bodyPr/>
          <a:lstStyle/>
          <a:p>
            <a:pPr eaLnBrk="1" hangingPunct="1"/>
            <a:endParaRPr lang="en-US" smtClean="0"/>
          </a:p>
        </p:txBody>
      </p:sp>
      <p:pic>
        <p:nvPicPr>
          <p:cNvPr id="37892"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7893" name="AutoShape 5"/>
          <p:cNvSpPr>
            <a:spLocks noChangeArrowheads="1"/>
          </p:cNvSpPr>
          <p:nvPr/>
        </p:nvSpPr>
        <p:spPr bwMode="auto">
          <a:xfrm rot="4076667">
            <a:off x="6884988" y="4011612"/>
            <a:ext cx="173038" cy="74613"/>
          </a:xfrm>
          <a:prstGeom prst="leftArrow">
            <a:avLst>
              <a:gd name="adj1" fmla="val 35056"/>
              <a:gd name="adj2" fmla="val 164369"/>
            </a:avLst>
          </a:prstGeom>
          <a:solidFill>
            <a:schemeClr val="bg1"/>
          </a:solidFill>
          <a:ln w="9525">
            <a:solidFill>
              <a:schemeClr val="tx1"/>
            </a:solidFill>
            <a:miter lim="800000"/>
            <a:headEnd/>
            <a:tailEnd/>
          </a:ln>
        </p:spPr>
        <p:txBody>
          <a:bodyPr rot="10800000" vert="eaVert" wrap="none" anchor="ctr"/>
          <a:lstStyle/>
          <a:p>
            <a:endParaRPr lang="en-US">
              <a:latin typeface="Calibri" pitchFamily="34" charset="0"/>
            </a:endParaRPr>
          </a:p>
        </p:txBody>
      </p:sp>
      <p:pic>
        <p:nvPicPr>
          <p:cNvPr id="37894" name="Picture 6"/>
          <p:cNvPicPr>
            <a:picLocks noChangeAspect="1" noChangeArrowheads="1"/>
          </p:cNvPicPr>
          <p:nvPr/>
        </p:nvPicPr>
        <p:blipFill>
          <a:blip r:embed="rId4"/>
          <a:srcRect/>
          <a:stretch>
            <a:fillRect/>
          </a:stretch>
        </p:blipFill>
        <p:spPr bwMode="auto">
          <a:xfrm>
            <a:off x="0" y="6351588"/>
            <a:ext cx="9144000" cy="50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endParaRPr lang="en-US" smtClean="0"/>
          </a:p>
        </p:txBody>
      </p:sp>
      <p:sp>
        <p:nvSpPr>
          <p:cNvPr id="38915" name="Rectangle 3"/>
          <p:cNvSpPr>
            <a:spLocks noGrp="1" noChangeArrowheads="1"/>
          </p:cNvSpPr>
          <p:nvPr>
            <p:ph type="body" idx="1"/>
          </p:nvPr>
        </p:nvSpPr>
        <p:spPr/>
        <p:txBody>
          <a:bodyPr/>
          <a:lstStyle/>
          <a:p>
            <a:pPr eaLnBrk="1" hangingPunct="1"/>
            <a:endParaRPr lang="en-US" smtClean="0"/>
          </a:p>
        </p:txBody>
      </p:sp>
      <p:pic>
        <p:nvPicPr>
          <p:cNvPr id="38916"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8917" name="AutoShape 5"/>
          <p:cNvSpPr>
            <a:spLocks noChangeArrowheads="1"/>
          </p:cNvSpPr>
          <p:nvPr/>
        </p:nvSpPr>
        <p:spPr bwMode="auto">
          <a:xfrm rot="4076667">
            <a:off x="4903788" y="3554412"/>
            <a:ext cx="173038" cy="74613"/>
          </a:xfrm>
          <a:prstGeom prst="leftArrow">
            <a:avLst>
              <a:gd name="adj1" fmla="val 35056"/>
              <a:gd name="adj2" fmla="val 164369"/>
            </a:avLst>
          </a:prstGeom>
          <a:solidFill>
            <a:schemeClr val="bg1"/>
          </a:solidFill>
          <a:ln w="9525">
            <a:solidFill>
              <a:schemeClr val="tx1"/>
            </a:solidFill>
            <a:miter lim="800000"/>
            <a:headEnd/>
            <a:tailEnd/>
          </a:ln>
        </p:spPr>
        <p:txBody>
          <a:bodyPr rot="10800000" vert="eaVert" wrap="none" anchor="ctr"/>
          <a:lstStyle/>
          <a:p>
            <a:endParaRPr lang="en-US">
              <a:latin typeface="Calibri" pitchFamily="34" charset="0"/>
            </a:endParaRPr>
          </a:p>
        </p:txBody>
      </p:sp>
      <p:pic>
        <p:nvPicPr>
          <p:cNvPr id="38918" name="Picture 6"/>
          <p:cNvPicPr>
            <a:picLocks noChangeAspect="1" noChangeArrowheads="1"/>
          </p:cNvPicPr>
          <p:nvPr/>
        </p:nvPicPr>
        <p:blipFill>
          <a:blip r:embed="rId4"/>
          <a:srcRect/>
          <a:stretch>
            <a:fillRect/>
          </a:stretch>
        </p:blipFill>
        <p:spPr bwMode="auto">
          <a:xfrm>
            <a:off x="0" y="6351588"/>
            <a:ext cx="9144000" cy="50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endParaRPr lang="en-US" smtClean="0"/>
          </a:p>
        </p:txBody>
      </p:sp>
      <p:sp>
        <p:nvSpPr>
          <p:cNvPr id="39939" name="Rectangle 3"/>
          <p:cNvSpPr>
            <a:spLocks noGrp="1" noChangeArrowheads="1"/>
          </p:cNvSpPr>
          <p:nvPr>
            <p:ph type="body" idx="1"/>
          </p:nvPr>
        </p:nvSpPr>
        <p:spPr/>
        <p:txBody>
          <a:bodyPr/>
          <a:lstStyle/>
          <a:p>
            <a:pPr eaLnBrk="1" hangingPunct="1"/>
            <a:endParaRPr lang="en-US" smtClean="0"/>
          </a:p>
        </p:txBody>
      </p:sp>
      <p:sp>
        <p:nvSpPr>
          <p:cNvPr id="39940" name="AutoShape 5"/>
          <p:cNvSpPr>
            <a:spLocks noChangeArrowheads="1"/>
          </p:cNvSpPr>
          <p:nvPr/>
        </p:nvSpPr>
        <p:spPr bwMode="auto">
          <a:xfrm rot="4076667">
            <a:off x="7113588" y="1344612"/>
            <a:ext cx="173038" cy="74613"/>
          </a:xfrm>
          <a:prstGeom prst="leftArrow">
            <a:avLst>
              <a:gd name="adj1" fmla="val 35056"/>
              <a:gd name="adj2" fmla="val 164369"/>
            </a:avLst>
          </a:prstGeom>
          <a:solidFill>
            <a:schemeClr val="bg1"/>
          </a:solidFill>
          <a:ln w="9525">
            <a:solidFill>
              <a:schemeClr val="tx1"/>
            </a:solidFill>
            <a:miter lim="800000"/>
            <a:headEnd/>
            <a:tailEnd/>
          </a:ln>
        </p:spPr>
        <p:txBody>
          <a:bodyPr rot="10800000" vert="eaVert" wrap="none" anchor="ctr"/>
          <a:lstStyle/>
          <a:p>
            <a:endParaRPr lang="en-US">
              <a:latin typeface="Calibri" pitchFamily="34" charset="0"/>
            </a:endParaRPr>
          </a:p>
        </p:txBody>
      </p:sp>
      <p:pic>
        <p:nvPicPr>
          <p:cNvPr id="39941" name="Picture 6"/>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9942" name="AutoShape 5"/>
          <p:cNvSpPr>
            <a:spLocks noChangeArrowheads="1"/>
          </p:cNvSpPr>
          <p:nvPr/>
        </p:nvSpPr>
        <p:spPr bwMode="auto">
          <a:xfrm rot="4076667">
            <a:off x="7265988" y="1344612"/>
            <a:ext cx="173038" cy="74613"/>
          </a:xfrm>
          <a:prstGeom prst="leftArrow">
            <a:avLst>
              <a:gd name="adj1" fmla="val 35056"/>
              <a:gd name="adj2" fmla="val 164369"/>
            </a:avLst>
          </a:prstGeom>
          <a:solidFill>
            <a:schemeClr val="bg1"/>
          </a:solidFill>
          <a:ln w="9525">
            <a:solidFill>
              <a:schemeClr val="tx1"/>
            </a:solidFill>
            <a:miter lim="800000"/>
            <a:headEnd/>
            <a:tailEnd/>
          </a:ln>
        </p:spPr>
        <p:txBody>
          <a:bodyPr rot="10800000" vert="eaVert" wrap="none" anchor="ctr"/>
          <a:lstStyle/>
          <a:p>
            <a:endParaRPr lang="en-US">
              <a:latin typeface="Calibri" pitchFamily="34" charset="0"/>
            </a:endParaRPr>
          </a:p>
        </p:txBody>
      </p:sp>
      <p:pic>
        <p:nvPicPr>
          <p:cNvPr id="39943" name="Picture 8"/>
          <p:cNvPicPr>
            <a:picLocks noChangeAspect="1" noChangeArrowheads="1"/>
          </p:cNvPicPr>
          <p:nvPr/>
        </p:nvPicPr>
        <p:blipFill>
          <a:blip r:embed="rId4"/>
          <a:srcRect/>
          <a:stretch>
            <a:fillRect/>
          </a:stretch>
        </p:blipFill>
        <p:spPr bwMode="auto">
          <a:xfrm>
            <a:off x="0" y="6351588"/>
            <a:ext cx="9144000" cy="50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endParaRPr lang="en-US" smtClean="0"/>
          </a:p>
        </p:txBody>
      </p:sp>
      <p:sp>
        <p:nvSpPr>
          <p:cNvPr id="40963" name="Rectangle 3"/>
          <p:cNvSpPr>
            <a:spLocks noGrp="1" noChangeArrowheads="1"/>
          </p:cNvSpPr>
          <p:nvPr>
            <p:ph type="body" idx="1"/>
          </p:nvPr>
        </p:nvSpPr>
        <p:spPr/>
        <p:txBody>
          <a:bodyPr/>
          <a:lstStyle/>
          <a:p>
            <a:pPr eaLnBrk="1" hangingPunct="1"/>
            <a:endParaRPr lang="en-US" smtClean="0"/>
          </a:p>
        </p:txBody>
      </p:sp>
      <p:pic>
        <p:nvPicPr>
          <p:cNvPr id="40964"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0965" name="AutoShape 5"/>
          <p:cNvSpPr>
            <a:spLocks noChangeArrowheads="1"/>
          </p:cNvSpPr>
          <p:nvPr/>
        </p:nvSpPr>
        <p:spPr bwMode="auto">
          <a:xfrm rot="4076667">
            <a:off x="4294188" y="5459412"/>
            <a:ext cx="173038" cy="74613"/>
          </a:xfrm>
          <a:prstGeom prst="leftArrow">
            <a:avLst>
              <a:gd name="adj1" fmla="val 35056"/>
              <a:gd name="adj2" fmla="val 164369"/>
            </a:avLst>
          </a:prstGeom>
          <a:solidFill>
            <a:schemeClr val="bg1"/>
          </a:solidFill>
          <a:ln w="9525">
            <a:solidFill>
              <a:schemeClr val="tx1"/>
            </a:solidFill>
            <a:miter lim="800000"/>
            <a:headEnd/>
            <a:tailEnd/>
          </a:ln>
        </p:spPr>
        <p:txBody>
          <a:bodyPr rot="10800000" vert="eaVert" wrap="none" anchor="ctr"/>
          <a:lstStyle/>
          <a:p>
            <a:endParaRPr lang="en-US">
              <a:latin typeface="Calibri" pitchFamily="34" charset="0"/>
            </a:endParaRPr>
          </a:p>
        </p:txBody>
      </p:sp>
      <p:pic>
        <p:nvPicPr>
          <p:cNvPr id="40966" name="Picture 7"/>
          <p:cNvPicPr>
            <a:picLocks noChangeAspect="1" noChangeArrowheads="1"/>
          </p:cNvPicPr>
          <p:nvPr/>
        </p:nvPicPr>
        <p:blipFill>
          <a:blip r:embed="rId4"/>
          <a:srcRect/>
          <a:stretch>
            <a:fillRect/>
          </a:stretch>
        </p:blipFill>
        <p:spPr bwMode="auto">
          <a:xfrm>
            <a:off x="0" y="6351588"/>
            <a:ext cx="9144000" cy="50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endParaRPr lang="en-US" smtClean="0"/>
          </a:p>
        </p:txBody>
      </p:sp>
      <p:sp>
        <p:nvSpPr>
          <p:cNvPr id="43011" name="Rectangle 3"/>
          <p:cNvSpPr>
            <a:spLocks noGrp="1" noChangeArrowheads="1"/>
          </p:cNvSpPr>
          <p:nvPr>
            <p:ph type="body" idx="1"/>
          </p:nvPr>
        </p:nvSpPr>
        <p:spPr/>
        <p:txBody>
          <a:bodyPr/>
          <a:lstStyle/>
          <a:p>
            <a:pPr eaLnBrk="1" hangingPunct="1"/>
            <a:endParaRPr lang="en-US" smtClean="0"/>
          </a:p>
        </p:txBody>
      </p:sp>
      <p:pic>
        <p:nvPicPr>
          <p:cNvPr id="43012"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3013" name="AutoShape 5"/>
          <p:cNvSpPr>
            <a:spLocks noChangeArrowheads="1"/>
          </p:cNvSpPr>
          <p:nvPr/>
        </p:nvSpPr>
        <p:spPr bwMode="auto">
          <a:xfrm rot="4076667">
            <a:off x="7342188" y="506412"/>
            <a:ext cx="173038" cy="74613"/>
          </a:xfrm>
          <a:prstGeom prst="leftArrow">
            <a:avLst>
              <a:gd name="adj1" fmla="val 35056"/>
              <a:gd name="adj2" fmla="val 164369"/>
            </a:avLst>
          </a:prstGeom>
          <a:solidFill>
            <a:schemeClr val="bg1"/>
          </a:solidFill>
          <a:ln w="9525">
            <a:solidFill>
              <a:schemeClr val="tx1"/>
            </a:solidFill>
            <a:miter lim="800000"/>
            <a:headEnd/>
            <a:tailEnd/>
          </a:ln>
        </p:spPr>
        <p:txBody>
          <a:bodyPr rot="10800000" vert="eaVert" wrap="none" anchor="ctr"/>
          <a:lstStyle/>
          <a:p>
            <a:endParaRPr lang="en-US">
              <a:latin typeface="Calibri" pitchFamily="34" charset="0"/>
            </a:endParaRPr>
          </a:p>
        </p:txBody>
      </p:sp>
      <p:pic>
        <p:nvPicPr>
          <p:cNvPr id="43014" name="Picture 6"/>
          <p:cNvPicPr>
            <a:picLocks noChangeAspect="1" noChangeArrowheads="1"/>
          </p:cNvPicPr>
          <p:nvPr/>
        </p:nvPicPr>
        <p:blipFill>
          <a:blip r:embed="rId4"/>
          <a:srcRect/>
          <a:stretch>
            <a:fillRect/>
          </a:stretch>
        </p:blipFill>
        <p:spPr bwMode="auto">
          <a:xfrm>
            <a:off x="0" y="6351588"/>
            <a:ext cx="9144000" cy="50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endParaRPr lang="en-US" smtClean="0"/>
          </a:p>
        </p:txBody>
      </p:sp>
      <p:sp>
        <p:nvSpPr>
          <p:cNvPr id="44035" name="Rectangle 3"/>
          <p:cNvSpPr>
            <a:spLocks noGrp="1" noChangeArrowheads="1"/>
          </p:cNvSpPr>
          <p:nvPr>
            <p:ph type="body" idx="1"/>
          </p:nvPr>
        </p:nvSpPr>
        <p:spPr/>
        <p:txBody>
          <a:bodyPr/>
          <a:lstStyle/>
          <a:p>
            <a:pPr eaLnBrk="1" hangingPunct="1"/>
            <a:endParaRPr lang="en-US" smtClean="0"/>
          </a:p>
        </p:txBody>
      </p:sp>
      <p:pic>
        <p:nvPicPr>
          <p:cNvPr id="44036"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4037" name="AutoShape 5"/>
          <p:cNvSpPr>
            <a:spLocks noChangeArrowheads="1"/>
          </p:cNvSpPr>
          <p:nvPr/>
        </p:nvSpPr>
        <p:spPr bwMode="auto">
          <a:xfrm rot="4076667">
            <a:off x="2084388" y="2106612"/>
            <a:ext cx="173038" cy="74613"/>
          </a:xfrm>
          <a:prstGeom prst="leftArrow">
            <a:avLst>
              <a:gd name="adj1" fmla="val 35056"/>
              <a:gd name="adj2" fmla="val 164369"/>
            </a:avLst>
          </a:prstGeom>
          <a:solidFill>
            <a:schemeClr val="bg1"/>
          </a:solidFill>
          <a:ln w="9525">
            <a:solidFill>
              <a:schemeClr val="tx1"/>
            </a:solidFill>
            <a:miter lim="800000"/>
            <a:headEnd/>
            <a:tailEnd/>
          </a:ln>
        </p:spPr>
        <p:txBody>
          <a:bodyPr rot="10800000" vert="eaVert" wrap="none" anchor="ctr"/>
          <a:lstStyle/>
          <a:p>
            <a:endParaRPr lang="en-US">
              <a:latin typeface="Calibri" pitchFamily="34" charset="0"/>
            </a:endParaRPr>
          </a:p>
        </p:txBody>
      </p:sp>
      <p:pic>
        <p:nvPicPr>
          <p:cNvPr id="44038" name="Picture 6"/>
          <p:cNvPicPr>
            <a:picLocks noChangeAspect="1" noChangeArrowheads="1"/>
          </p:cNvPicPr>
          <p:nvPr/>
        </p:nvPicPr>
        <p:blipFill>
          <a:blip r:embed="rId4"/>
          <a:srcRect/>
          <a:stretch>
            <a:fillRect/>
          </a:stretch>
        </p:blipFill>
        <p:spPr bwMode="auto">
          <a:xfrm>
            <a:off x="0" y="6351588"/>
            <a:ext cx="9144000" cy="50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a:grpSpLocks/>
          </p:cNvGrpSpPr>
          <p:nvPr/>
        </p:nvGrpSpPr>
        <p:grpSpPr bwMode="auto">
          <a:xfrm>
            <a:off x="5257800" y="1752600"/>
            <a:ext cx="3709988" cy="1371600"/>
            <a:chOff x="5181600" y="1752600"/>
            <a:chExt cx="3710094" cy="1371600"/>
          </a:xfrm>
        </p:grpSpPr>
        <p:sp>
          <p:nvSpPr>
            <p:cNvPr id="28" name="Rectangle 27"/>
            <p:cNvSpPr/>
            <p:nvPr/>
          </p:nvSpPr>
          <p:spPr>
            <a:xfrm>
              <a:off x="5181600" y="1752600"/>
              <a:ext cx="3505300" cy="13716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srgbClr val="000000"/>
                </a:solidFill>
              </a:endParaRPr>
            </a:p>
          </p:txBody>
        </p:sp>
        <p:sp>
          <p:nvSpPr>
            <p:cNvPr id="19" name="Text Box 15"/>
            <p:cNvSpPr txBox="1">
              <a:spLocks noChangeArrowheads="1"/>
            </p:cNvSpPr>
            <p:nvPr/>
          </p:nvSpPr>
          <p:spPr bwMode="auto">
            <a:xfrm>
              <a:off x="5310192" y="1828800"/>
              <a:ext cx="3581502" cy="1190625"/>
            </a:xfrm>
            <a:prstGeom prst="rect">
              <a:avLst/>
            </a:prstGeom>
            <a:noFill/>
            <a:ln w="9525">
              <a:noFill/>
              <a:miter lim="800000"/>
              <a:headEnd/>
              <a:tailEnd/>
            </a:ln>
            <a:effectLst/>
          </p:spPr>
          <p:txBody>
            <a:bodyPr>
              <a:spAutoFit/>
            </a:bodyPr>
            <a:lstStyle/>
            <a:p>
              <a:pPr>
                <a:spcBef>
                  <a:spcPct val="50000"/>
                </a:spcBef>
                <a:defRPr/>
              </a:pPr>
              <a:r>
                <a:rPr lang="en-US" b="1" dirty="0">
                  <a:solidFill>
                    <a:schemeClr val="bg1">
                      <a:lumMod val="95000"/>
                      <a:lumOff val="5000"/>
                    </a:schemeClr>
                  </a:solidFill>
                </a:rPr>
                <a:t>Title: </a:t>
              </a:r>
              <a:r>
                <a:rPr lang="en-US" dirty="0">
                  <a:solidFill>
                    <a:schemeClr val="bg1">
                      <a:lumMod val="95000"/>
                      <a:lumOff val="5000"/>
                    </a:schemeClr>
                  </a:solidFill>
                </a:rPr>
                <a:t>Hemorrhagic Fever</a:t>
              </a:r>
              <a:br>
                <a:rPr lang="en-US" dirty="0">
                  <a:solidFill>
                    <a:schemeClr val="bg1">
                      <a:lumMod val="95000"/>
                      <a:lumOff val="5000"/>
                    </a:schemeClr>
                  </a:solidFill>
                </a:rPr>
              </a:br>
              <a:r>
                <a:rPr lang="en-US" b="1" dirty="0">
                  <a:solidFill>
                    <a:schemeClr val="bg1">
                      <a:lumMod val="95000"/>
                      <a:lumOff val="5000"/>
                    </a:schemeClr>
                  </a:solidFill>
                </a:rPr>
                <a:t>Author: </a:t>
              </a:r>
              <a:r>
                <a:rPr lang="en-US" dirty="0">
                  <a:solidFill>
                    <a:schemeClr val="bg1">
                      <a:lumMod val="95000"/>
                      <a:lumOff val="5000"/>
                    </a:schemeClr>
                  </a:solidFill>
                </a:rPr>
                <a:t>KM </a:t>
              </a:r>
              <a:r>
                <a:rPr lang="en-US" dirty="0" err="1">
                  <a:solidFill>
                    <a:schemeClr val="bg1">
                      <a:lumMod val="95000"/>
                      <a:lumOff val="5000"/>
                    </a:schemeClr>
                  </a:solidFill>
                </a:rPr>
                <a:t>Larrick</a:t>
              </a:r>
              <a:r>
                <a:rPr lang="en-US" dirty="0">
                  <a:solidFill>
                    <a:schemeClr val="bg1">
                      <a:lumMod val="95000"/>
                      <a:lumOff val="5000"/>
                    </a:schemeClr>
                  </a:solidFill>
                </a:rPr>
                <a:t/>
              </a:r>
              <a:br>
                <a:rPr lang="en-US" dirty="0">
                  <a:solidFill>
                    <a:schemeClr val="bg1">
                      <a:lumMod val="95000"/>
                      <a:lumOff val="5000"/>
                    </a:schemeClr>
                  </a:solidFill>
                </a:rPr>
              </a:br>
              <a:r>
                <a:rPr lang="en-US" dirty="0">
                  <a:solidFill>
                    <a:schemeClr val="bg1">
                      <a:lumMod val="95000"/>
                      <a:lumOff val="5000"/>
                    </a:schemeClr>
                  </a:solidFill>
                </a:rPr>
                <a:t>Journal of Biochemistry,  10(6) p111-115, 2008</a:t>
              </a:r>
            </a:p>
          </p:txBody>
        </p:sp>
      </p:grpSp>
      <p:sp>
        <p:nvSpPr>
          <p:cNvPr id="92162" name="Rectangle 2"/>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en-US" sz="3600" dirty="0" smtClean="0"/>
              <a:t>Reference Management Workflow</a:t>
            </a:r>
          </a:p>
        </p:txBody>
      </p:sp>
      <p:pic>
        <p:nvPicPr>
          <p:cNvPr id="20" name="Picture 24" descr="C:\Users\Decki\Desktop\new images\green arrow.png"/>
          <p:cNvPicPr>
            <a:picLocks noChangeAspect="1" noChangeArrowheads="1"/>
          </p:cNvPicPr>
          <p:nvPr/>
        </p:nvPicPr>
        <p:blipFill>
          <a:blip r:embed="rId3"/>
          <a:srcRect/>
          <a:stretch>
            <a:fillRect/>
          </a:stretch>
        </p:blipFill>
        <p:spPr bwMode="auto">
          <a:xfrm>
            <a:off x="2819400" y="2673350"/>
            <a:ext cx="2209800" cy="1123950"/>
          </a:xfrm>
          <a:prstGeom prst="rect">
            <a:avLst/>
          </a:prstGeom>
          <a:noFill/>
          <a:effectLst>
            <a:outerShdw blurRad="50800" dist="38100" dir="8100000" algn="tr" rotWithShape="0">
              <a:prstClr val="black">
                <a:alpha val="40000"/>
              </a:prstClr>
            </a:outerShdw>
          </a:effectLst>
        </p:spPr>
      </p:pic>
      <p:pic>
        <p:nvPicPr>
          <p:cNvPr id="21" name="Picture 24" descr="C:\Users\Decki\Desktop\new images\green arrow.png"/>
          <p:cNvPicPr>
            <a:picLocks noChangeAspect="1" noChangeArrowheads="1"/>
          </p:cNvPicPr>
          <p:nvPr/>
        </p:nvPicPr>
        <p:blipFill>
          <a:blip r:embed="rId3"/>
          <a:srcRect/>
          <a:stretch>
            <a:fillRect/>
          </a:stretch>
        </p:blipFill>
        <p:spPr bwMode="auto">
          <a:xfrm rot="1236375">
            <a:off x="2773363" y="4100513"/>
            <a:ext cx="2168525" cy="1177925"/>
          </a:xfrm>
          <a:prstGeom prst="rect">
            <a:avLst/>
          </a:prstGeom>
          <a:noFill/>
          <a:effectLst>
            <a:outerShdw blurRad="50800" dist="38100" dir="8100000" algn="tr" rotWithShape="0">
              <a:prstClr val="black">
                <a:alpha val="40000"/>
              </a:prstClr>
            </a:outerShdw>
          </a:effectLst>
        </p:spPr>
      </p:pic>
      <p:grpSp>
        <p:nvGrpSpPr>
          <p:cNvPr id="3" name="Group 21"/>
          <p:cNvGrpSpPr/>
          <p:nvPr/>
        </p:nvGrpSpPr>
        <p:grpSpPr>
          <a:xfrm>
            <a:off x="685800" y="2971800"/>
            <a:ext cx="1989085" cy="1722170"/>
            <a:chOff x="685800" y="2286000"/>
            <a:chExt cx="1989085" cy="1722170"/>
          </a:xfrm>
          <a:effectLst>
            <a:outerShdw blurRad="50800" dist="38100" dir="5400000" algn="t" rotWithShape="0">
              <a:prstClr val="black">
                <a:alpha val="40000"/>
              </a:prstClr>
            </a:outerShdw>
          </a:effectLst>
        </p:grpSpPr>
        <p:pic>
          <p:nvPicPr>
            <p:cNvPr id="23" name="Picture 19" descr="C:\Users\Decki\Desktop\new images\user.png"/>
            <p:cNvPicPr>
              <a:picLocks noChangeAspect="1" noChangeArrowheads="1"/>
            </p:cNvPicPr>
            <p:nvPr/>
          </p:nvPicPr>
          <p:blipFill>
            <a:blip r:embed="rId4" cstate="print"/>
            <a:srcRect/>
            <a:stretch>
              <a:fillRect/>
            </a:stretch>
          </p:blipFill>
          <p:spPr bwMode="auto">
            <a:xfrm>
              <a:off x="685800" y="2286000"/>
              <a:ext cx="1067520" cy="1066801"/>
            </a:xfrm>
            <a:prstGeom prst="rect">
              <a:avLst/>
            </a:prstGeom>
            <a:noFill/>
          </p:spPr>
        </p:pic>
        <p:pic>
          <p:nvPicPr>
            <p:cNvPr id="24" name="Picture 31" descr="C:\Users\Decki\Desktop\new images\grey screen.png"/>
            <p:cNvPicPr>
              <a:picLocks noChangeAspect="1" noChangeArrowheads="1"/>
            </p:cNvPicPr>
            <p:nvPr/>
          </p:nvPicPr>
          <p:blipFill>
            <a:blip r:embed="rId5" cstate="print"/>
            <a:srcRect/>
            <a:stretch>
              <a:fillRect/>
            </a:stretch>
          </p:blipFill>
          <p:spPr bwMode="auto">
            <a:xfrm rot="1171352">
              <a:off x="1366793" y="2553418"/>
              <a:ext cx="1308092" cy="1454752"/>
            </a:xfrm>
            <a:prstGeom prst="rect">
              <a:avLst/>
            </a:prstGeom>
            <a:noFill/>
          </p:spPr>
        </p:pic>
      </p:grpSp>
      <p:pic>
        <p:nvPicPr>
          <p:cNvPr id="25" name="Picture 6"/>
          <p:cNvPicPr>
            <a:picLocks noChangeAspect="1" noChangeArrowheads="1"/>
          </p:cNvPicPr>
          <p:nvPr/>
        </p:nvPicPr>
        <p:blipFill>
          <a:blip r:embed="rId6"/>
          <a:stretch>
            <a:fillRect/>
          </a:stretch>
        </p:blipFill>
        <p:spPr bwMode="auto">
          <a:xfrm>
            <a:off x="5943600" y="4419600"/>
            <a:ext cx="1644650" cy="182721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6" name="Picture 5" descr="C:\Users\Decki\Desktop\images used\download cutout.jpg"/>
          <p:cNvPicPr>
            <a:picLocks noChangeAspect="1" noChangeArrowheads="1"/>
          </p:cNvPicPr>
          <p:nvPr/>
        </p:nvPicPr>
        <p:blipFill>
          <a:blip r:embed="rId7"/>
          <a:srcRect/>
          <a:stretch>
            <a:fillRect/>
          </a:stretch>
        </p:blipFill>
        <p:spPr bwMode="auto">
          <a:xfrm rot="334443">
            <a:off x="3243263" y="5143500"/>
            <a:ext cx="823912" cy="919163"/>
          </a:xfrm>
          <a:prstGeom prst="rect">
            <a:avLst/>
          </a:prstGeom>
          <a:noFill/>
          <a:effectLst>
            <a:outerShdw blurRad="50800" dist="38100" dir="8100000" algn="tr" rotWithShape="0">
              <a:prstClr val="black">
                <a:alpha val="40000"/>
              </a:prstClr>
            </a:outerShdw>
          </a:effectLst>
        </p:spPr>
      </p:pic>
      <p:pic>
        <p:nvPicPr>
          <p:cNvPr id="27" name="Picture 7" descr="C:\Users\Decki\Desktop\images used\search cutout small.jpg"/>
          <p:cNvPicPr>
            <a:picLocks noChangeAspect="1" noChangeArrowheads="1"/>
          </p:cNvPicPr>
          <p:nvPr/>
        </p:nvPicPr>
        <p:blipFill>
          <a:blip r:embed="rId8"/>
          <a:srcRect/>
          <a:stretch>
            <a:fillRect/>
          </a:stretch>
        </p:blipFill>
        <p:spPr bwMode="auto">
          <a:xfrm rot="21244951">
            <a:off x="3319463" y="2016125"/>
            <a:ext cx="728662" cy="869950"/>
          </a:xfrm>
          <a:prstGeom prst="rect">
            <a:avLst/>
          </a:prstGeom>
          <a:noFill/>
          <a:effectLst>
            <a:outerShdw blurRad="50800" dist="38100" dir="10800000" algn="r" rotWithShape="0">
              <a:prstClr val="black">
                <a:alpha val="40000"/>
              </a:prstClr>
            </a:outerShdw>
          </a:effectLst>
        </p:spPr>
      </p:pic>
      <p:sp>
        <p:nvSpPr>
          <p:cNvPr id="90124" name="Text Box 12"/>
          <p:cNvSpPr txBox="1">
            <a:spLocks noChangeArrowheads="1"/>
          </p:cNvSpPr>
          <p:nvPr/>
        </p:nvSpPr>
        <p:spPr bwMode="auto">
          <a:xfrm rot="400888">
            <a:off x="2968625" y="4430713"/>
            <a:ext cx="1382713" cy="369887"/>
          </a:xfrm>
          <a:prstGeom prst="rect">
            <a:avLst/>
          </a:prstGeom>
          <a:noFill/>
          <a:ln w="9525">
            <a:noFill/>
            <a:miter lim="800000"/>
            <a:headEnd/>
            <a:tailEnd/>
          </a:ln>
        </p:spPr>
        <p:txBody>
          <a:bodyPr>
            <a:spAutoFit/>
          </a:bodyPr>
          <a:lstStyle/>
          <a:p>
            <a:r>
              <a:rPr lang="en-US" b="1">
                <a:cs typeface="Arial" charset="0"/>
              </a:rPr>
              <a:t>Publisher</a:t>
            </a:r>
          </a:p>
        </p:txBody>
      </p:sp>
      <p:sp>
        <p:nvSpPr>
          <p:cNvPr id="90125" name="Text Box 13"/>
          <p:cNvSpPr txBox="1">
            <a:spLocks noChangeArrowheads="1"/>
          </p:cNvSpPr>
          <p:nvPr/>
        </p:nvSpPr>
        <p:spPr bwMode="auto">
          <a:xfrm rot="-799993">
            <a:off x="3008313" y="3060700"/>
            <a:ext cx="1270000" cy="368300"/>
          </a:xfrm>
          <a:prstGeom prst="rect">
            <a:avLst/>
          </a:prstGeom>
          <a:noFill/>
          <a:ln w="9525">
            <a:noFill/>
            <a:miter lim="800000"/>
            <a:headEnd/>
            <a:tailEnd/>
          </a:ln>
        </p:spPr>
        <p:txBody>
          <a:bodyPr>
            <a:spAutoFit/>
          </a:bodyPr>
          <a:lstStyle/>
          <a:p>
            <a:r>
              <a:rPr lang="en-US" b="1">
                <a:cs typeface="Arial" charset="0"/>
              </a:rPr>
              <a:t>Pubmed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par>
                                <p:cTn id="13" presetID="22" presetClass="entr" presetSubtype="8"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0125"/>
                                        </p:tgtEl>
                                        <p:attrNameLst>
                                          <p:attrName>style.visibility</p:attrName>
                                        </p:attrNameLst>
                                      </p:cBhvr>
                                      <p:to>
                                        <p:strVal val="visible"/>
                                      </p:to>
                                    </p:set>
                                    <p:animEffect transition="in" filter="wipe(left)">
                                      <p:cBhvr>
                                        <p:cTn id="18" dur="500"/>
                                        <p:tgtEl>
                                          <p:spTgt spid="90125"/>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par>
                                <p:cTn id="28" presetID="22" presetClass="entr" presetSubtype="8"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90124"/>
                                        </p:tgtEl>
                                        <p:attrNameLst>
                                          <p:attrName>style.visibility</p:attrName>
                                        </p:attrNameLst>
                                      </p:cBhvr>
                                      <p:to>
                                        <p:strVal val="visible"/>
                                      </p:to>
                                    </p:set>
                                    <p:animEffect transition="in" filter="wipe(left)">
                                      <p:cBhvr>
                                        <p:cTn id="33" dur="500"/>
                                        <p:tgtEl>
                                          <p:spTgt spid="90124"/>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4" grpId="0"/>
      <p:bldP spid="9012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endParaRPr lang="en-US" smtClean="0"/>
          </a:p>
        </p:txBody>
      </p:sp>
      <p:sp>
        <p:nvSpPr>
          <p:cNvPr id="45059" name="Rectangle 3"/>
          <p:cNvSpPr>
            <a:spLocks noGrp="1" noChangeArrowheads="1"/>
          </p:cNvSpPr>
          <p:nvPr>
            <p:ph type="body" idx="1"/>
          </p:nvPr>
        </p:nvSpPr>
        <p:spPr/>
        <p:txBody>
          <a:bodyPr/>
          <a:lstStyle/>
          <a:p>
            <a:pPr eaLnBrk="1" hangingPunct="1"/>
            <a:endParaRPr lang="en-US" smtClean="0"/>
          </a:p>
        </p:txBody>
      </p:sp>
      <p:sp>
        <p:nvSpPr>
          <p:cNvPr id="45060" name="AutoShape 5"/>
          <p:cNvSpPr>
            <a:spLocks noChangeArrowheads="1"/>
          </p:cNvSpPr>
          <p:nvPr/>
        </p:nvSpPr>
        <p:spPr bwMode="auto">
          <a:xfrm rot="4076667">
            <a:off x="4675188" y="3554412"/>
            <a:ext cx="173038" cy="74613"/>
          </a:xfrm>
          <a:prstGeom prst="leftArrow">
            <a:avLst>
              <a:gd name="adj1" fmla="val 35056"/>
              <a:gd name="adj2" fmla="val 164369"/>
            </a:avLst>
          </a:prstGeom>
          <a:solidFill>
            <a:schemeClr val="bg1"/>
          </a:solidFill>
          <a:ln w="9525">
            <a:solidFill>
              <a:schemeClr val="tx1"/>
            </a:solidFill>
            <a:miter lim="800000"/>
            <a:headEnd/>
            <a:tailEnd/>
          </a:ln>
        </p:spPr>
        <p:txBody>
          <a:bodyPr rot="10800000" vert="eaVert" wrap="none" anchor="ctr"/>
          <a:lstStyle/>
          <a:p>
            <a:endParaRPr lang="en-US">
              <a:latin typeface="Calibri" pitchFamily="34" charset="0"/>
            </a:endParaRPr>
          </a:p>
        </p:txBody>
      </p:sp>
      <p:pic>
        <p:nvPicPr>
          <p:cNvPr id="45061" name="Picture 6"/>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5062" name="AutoShape 5"/>
          <p:cNvSpPr>
            <a:spLocks noChangeArrowheads="1"/>
          </p:cNvSpPr>
          <p:nvPr/>
        </p:nvSpPr>
        <p:spPr bwMode="auto">
          <a:xfrm rot="4076667">
            <a:off x="4751388" y="4392612"/>
            <a:ext cx="173038" cy="74613"/>
          </a:xfrm>
          <a:prstGeom prst="leftArrow">
            <a:avLst>
              <a:gd name="adj1" fmla="val 35056"/>
              <a:gd name="adj2" fmla="val 164369"/>
            </a:avLst>
          </a:prstGeom>
          <a:solidFill>
            <a:schemeClr val="bg1"/>
          </a:solidFill>
          <a:ln w="9525">
            <a:solidFill>
              <a:schemeClr val="tx1"/>
            </a:solidFill>
            <a:miter lim="800000"/>
            <a:headEnd/>
            <a:tailEnd/>
          </a:ln>
        </p:spPr>
        <p:txBody>
          <a:bodyPr rot="10800000" vert="eaVert" wrap="none" anchor="ctr"/>
          <a:lstStyle/>
          <a:p>
            <a:endParaRPr lang="en-US">
              <a:latin typeface="Calibri" pitchFamily="34" charset="0"/>
            </a:endParaRPr>
          </a:p>
        </p:txBody>
      </p:sp>
      <p:pic>
        <p:nvPicPr>
          <p:cNvPr id="45063" name="Picture 8"/>
          <p:cNvPicPr>
            <a:picLocks noChangeAspect="1" noChangeArrowheads="1"/>
          </p:cNvPicPr>
          <p:nvPr/>
        </p:nvPicPr>
        <p:blipFill>
          <a:blip r:embed="rId4"/>
          <a:srcRect/>
          <a:stretch>
            <a:fillRect/>
          </a:stretch>
        </p:blipFill>
        <p:spPr bwMode="auto">
          <a:xfrm>
            <a:off x="0" y="6351588"/>
            <a:ext cx="9144000" cy="50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endParaRPr lang="en-US" smtClean="0"/>
          </a:p>
        </p:txBody>
      </p:sp>
      <p:sp>
        <p:nvSpPr>
          <p:cNvPr id="46083" name="Rectangle 3"/>
          <p:cNvSpPr>
            <a:spLocks noGrp="1" noChangeArrowheads="1"/>
          </p:cNvSpPr>
          <p:nvPr>
            <p:ph type="body" idx="1"/>
          </p:nvPr>
        </p:nvSpPr>
        <p:spPr/>
        <p:txBody>
          <a:bodyPr/>
          <a:lstStyle/>
          <a:p>
            <a:pPr eaLnBrk="1" hangingPunct="1"/>
            <a:endParaRPr lang="en-US" smtClean="0"/>
          </a:p>
        </p:txBody>
      </p:sp>
      <p:pic>
        <p:nvPicPr>
          <p:cNvPr id="46084"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6085" name="AutoShape 5"/>
          <p:cNvSpPr>
            <a:spLocks noChangeArrowheads="1"/>
          </p:cNvSpPr>
          <p:nvPr/>
        </p:nvSpPr>
        <p:spPr bwMode="auto">
          <a:xfrm rot="4076667">
            <a:off x="5132388" y="1573212"/>
            <a:ext cx="173038" cy="74613"/>
          </a:xfrm>
          <a:prstGeom prst="leftArrow">
            <a:avLst>
              <a:gd name="adj1" fmla="val 35056"/>
              <a:gd name="adj2" fmla="val 164369"/>
            </a:avLst>
          </a:prstGeom>
          <a:solidFill>
            <a:schemeClr val="bg1"/>
          </a:solidFill>
          <a:ln w="9525">
            <a:solidFill>
              <a:schemeClr val="tx1"/>
            </a:solidFill>
            <a:miter lim="800000"/>
            <a:headEnd/>
            <a:tailEnd/>
          </a:ln>
        </p:spPr>
        <p:txBody>
          <a:bodyPr rot="10800000" vert="eaVert" wrap="none" anchor="ctr"/>
          <a:lstStyle/>
          <a:p>
            <a:endParaRPr lang="en-US">
              <a:latin typeface="Calibri" pitchFamily="34" charset="0"/>
            </a:endParaRPr>
          </a:p>
        </p:txBody>
      </p:sp>
      <p:pic>
        <p:nvPicPr>
          <p:cNvPr id="46086" name="Picture 6"/>
          <p:cNvPicPr>
            <a:picLocks noChangeAspect="1" noChangeArrowheads="1"/>
          </p:cNvPicPr>
          <p:nvPr/>
        </p:nvPicPr>
        <p:blipFill>
          <a:blip r:embed="rId4"/>
          <a:srcRect/>
          <a:stretch>
            <a:fillRect/>
          </a:stretch>
        </p:blipFill>
        <p:spPr bwMode="auto">
          <a:xfrm>
            <a:off x="0" y="6351588"/>
            <a:ext cx="9144000" cy="50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endParaRPr lang="en-US" smtClean="0"/>
          </a:p>
        </p:txBody>
      </p:sp>
      <p:sp>
        <p:nvSpPr>
          <p:cNvPr id="47107" name="Rectangle 3"/>
          <p:cNvSpPr>
            <a:spLocks noGrp="1" noChangeArrowheads="1"/>
          </p:cNvSpPr>
          <p:nvPr>
            <p:ph type="body" idx="1"/>
          </p:nvPr>
        </p:nvSpPr>
        <p:spPr/>
        <p:txBody>
          <a:bodyPr/>
          <a:lstStyle/>
          <a:p>
            <a:pPr eaLnBrk="1" hangingPunct="1"/>
            <a:endParaRPr lang="en-US" smtClean="0"/>
          </a:p>
        </p:txBody>
      </p:sp>
      <p:pic>
        <p:nvPicPr>
          <p:cNvPr id="47108"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7109" name="AutoShape 5"/>
          <p:cNvSpPr>
            <a:spLocks noChangeArrowheads="1"/>
          </p:cNvSpPr>
          <p:nvPr/>
        </p:nvSpPr>
        <p:spPr bwMode="auto">
          <a:xfrm rot="4076667">
            <a:off x="9020175" y="2030413"/>
            <a:ext cx="173038" cy="74612"/>
          </a:xfrm>
          <a:prstGeom prst="leftArrow">
            <a:avLst>
              <a:gd name="adj1" fmla="val 35056"/>
              <a:gd name="adj2" fmla="val 164371"/>
            </a:avLst>
          </a:prstGeom>
          <a:solidFill>
            <a:schemeClr val="bg1"/>
          </a:solidFill>
          <a:ln w="9525">
            <a:solidFill>
              <a:schemeClr val="tx1"/>
            </a:solidFill>
            <a:miter lim="800000"/>
            <a:headEnd/>
            <a:tailEnd/>
          </a:ln>
        </p:spPr>
        <p:txBody>
          <a:bodyPr rot="10800000" vert="eaVert" wrap="none" anchor="ctr"/>
          <a:lstStyle/>
          <a:p>
            <a:endParaRPr lang="en-US">
              <a:latin typeface="Calibri" pitchFamily="34" charset="0"/>
            </a:endParaRPr>
          </a:p>
        </p:txBody>
      </p:sp>
      <p:pic>
        <p:nvPicPr>
          <p:cNvPr id="47110" name="Picture 6"/>
          <p:cNvPicPr>
            <a:picLocks noChangeAspect="1" noChangeArrowheads="1"/>
          </p:cNvPicPr>
          <p:nvPr/>
        </p:nvPicPr>
        <p:blipFill>
          <a:blip r:embed="rId4"/>
          <a:srcRect/>
          <a:stretch>
            <a:fillRect/>
          </a:stretch>
        </p:blipFill>
        <p:spPr bwMode="auto">
          <a:xfrm>
            <a:off x="0" y="6351588"/>
            <a:ext cx="9144000" cy="50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endParaRPr lang="en-US" smtClean="0"/>
          </a:p>
        </p:txBody>
      </p:sp>
      <p:sp>
        <p:nvSpPr>
          <p:cNvPr id="48131" name="Rectangle 4"/>
          <p:cNvSpPr>
            <a:spLocks noGrp="1" noChangeArrowheads="1"/>
          </p:cNvSpPr>
          <p:nvPr>
            <p:ph type="body" idx="1"/>
          </p:nvPr>
        </p:nvSpPr>
        <p:spPr/>
        <p:txBody>
          <a:bodyPr/>
          <a:lstStyle/>
          <a:p>
            <a:pPr eaLnBrk="1" hangingPunct="1"/>
            <a:endParaRPr lang="en-US" smtClean="0"/>
          </a:p>
        </p:txBody>
      </p:sp>
      <p:pic>
        <p:nvPicPr>
          <p:cNvPr id="48132" name="Picture 5"/>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8133" name="Rectangle 6"/>
          <p:cNvSpPr>
            <a:spLocks noChangeArrowheads="1"/>
          </p:cNvSpPr>
          <p:nvPr/>
        </p:nvSpPr>
        <p:spPr bwMode="auto">
          <a:xfrm>
            <a:off x="8153400" y="4114800"/>
            <a:ext cx="838200" cy="549275"/>
          </a:xfrm>
          <a:prstGeom prst="rect">
            <a:avLst/>
          </a:prstGeom>
          <a:noFill/>
          <a:ln w="9525">
            <a:noFill/>
            <a:miter lim="800000"/>
            <a:headEnd/>
            <a:tailEnd/>
          </a:ln>
        </p:spPr>
        <p:txBody>
          <a:bodyPr>
            <a:spAutoFit/>
          </a:bodyPr>
          <a:lstStyle/>
          <a:p>
            <a:pPr>
              <a:spcBef>
                <a:spcPct val="50000"/>
              </a:spcBef>
            </a:pPr>
            <a:r>
              <a:rPr lang="en-US" sz="1000">
                <a:solidFill>
                  <a:schemeClr val="bg2"/>
                </a:solidFill>
              </a:rPr>
              <a:t>Copy to Clipboard (Ctrl+C)</a:t>
            </a:r>
          </a:p>
        </p:txBody>
      </p:sp>
      <p:sp>
        <p:nvSpPr>
          <p:cNvPr id="48134" name="AutoShape 5"/>
          <p:cNvSpPr>
            <a:spLocks noChangeArrowheads="1"/>
          </p:cNvSpPr>
          <p:nvPr/>
        </p:nvSpPr>
        <p:spPr bwMode="auto">
          <a:xfrm rot="4076667">
            <a:off x="4294188" y="1192212"/>
            <a:ext cx="173038" cy="74613"/>
          </a:xfrm>
          <a:prstGeom prst="leftArrow">
            <a:avLst>
              <a:gd name="adj1" fmla="val 35056"/>
              <a:gd name="adj2" fmla="val 164369"/>
            </a:avLst>
          </a:prstGeom>
          <a:solidFill>
            <a:schemeClr val="bg1"/>
          </a:solidFill>
          <a:ln w="9525">
            <a:solidFill>
              <a:schemeClr val="tx1"/>
            </a:solidFill>
            <a:miter lim="800000"/>
            <a:headEnd/>
            <a:tailEnd/>
          </a:ln>
        </p:spPr>
        <p:txBody>
          <a:bodyPr rot="10800000" vert="eaVert" wrap="none" anchor="ctr"/>
          <a:lstStyle/>
          <a:p>
            <a:endParaRPr lang="en-US">
              <a:latin typeface="Calibri" pitchFamily="34" charset="0"/>
            </a:endParaRPr>
          </a:p>
        </p:txBody>
      </p:sp>
      <p:pic>
        <p:nvPicPr>
          <p:cNvPr id="48135" name="Picture 8"/>
          <p:cNvPicPr>
            <a:picLocks noChangeAspect="1" noChangeArrowheads="1"/>
          </p:cNvPicPr>
          <p:nvPr/>
        </p:nvPicPr>
        <p:blipFill>
          <a:blip r:embed="rId4"/>
          <a:srcRect/>
          <a:stretch>
            <a:fillRect/>
          </a:stretch>
        </p:blipFill>
        <p:spPr bwMode="auto">
          <a:xfrm>
            <a:off x="0" y="6351588"/>
            <a:ext cx="9144000" cy="50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endParaRPr lang="en-US" smtClean="0"/>
          </a:p>
        </p:txBody>
      </p:sp>
      <p:sp>
        <p:nvSpPr>
          <p:cNvPr id="49155" name="Rectangle 3"/>
          <p:cNvSpPr>
            <a:spLocks noGrp="1" noChangeArrowheads="1"/>
          </p:cNvSpPr>
          <p:nvPr>
            <p:ph type="body" idx="1"/>
          </p:nvPr>
        </p:nvSpPr>
        <p:spPr/>
        <p:txBody>
          <a:bodyPr/>
          <a:lstStyle/>
          <a:p>
            <a:pPr eaLnBrk="1" hangingPunct="1"/>
            <a:endParaRPr lang="en-US" smtClean="0"/>
          </a:p>
        </p:txBody>
      </p:sp>
      <p:pic>
        <p:nvPicPr>
          <p:cNvPr id="49156" name="Picture 6"/>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9157" name="AutoShape 5"/>
          <p:cNvSpPr>
            <a:spLocks noChangeArrowheads="1"/>
          </p:cNvSpPr>
          <p:nvPr/>
        </p:nvSpPr>
        <p:spPr bwMode="auto">
          <a:xfrm rot="4076667">
            <a:off x="2008188" y="2487612"/>
            <a:ext cx="173038" cy="74613"/>
          </a:xfrm>
          <a:prstGeom prst="leftArrow">
            <a:avLst>
              <a:gd name="adj1" fmla="val 35056"/>
              <a:gd name="adj2" fmla="val 164369"/>
            </a:avLst>
          </a:prstGeom>
          <a:solidFill>
            <a:schemeClr val="bg1"/>
          </a:solidFill>
          <a:ln w="9525">
            <a:solidFill>
              <a:schemeClr val="tx1"/>
            </a:solidFill>
            <a:miter lim="800000"/>
            <a:headEnd/>
            <a:tailEnd/>
          </a:ln>
        </p:spPr>
        <p:txBody>
          <a:bodyPr rot="10800000" vert="eaVert" wrap="none" anchor="ctr"/>
          <a:lstStyle/>
          <a:p>
            <a:endParaRPr lang="en-US">
              <a:latin typeface="Calibri" pitchFamily="34" charset="0"/>
            </a:endParaRPr>
          </a:p>
        </p:txBody>
      </p:sp>
      <p:pic>
        <p:nvPicPr>
          <p:cNvPr id="49158" name="Picture 8"/>
          <p:cNvPicPr>
            <a:picLocks noChangeAspect="1" noChangeArrowheads="1"/>
          </p:cNvPicPr>
          <p:nvPr/>
        </p:nvPicPr>
        <p:blipFill>
          <a:blip r:embed="rId4"/>
          <a:srcRect/>
          <a:stretch>
            <a:fillRect/>
          </a:stretch>
        </p:blipFill>
        <p:spPr bwMode="auto">
          <a:xfrm>
            <a:off x="0" y="6351588"/>
            <a:ext cx="9144000" cy="50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endParaRPr lang="en-US" smtClean="0"/>
          </a:p>
        </p:txBody>
      </p:sp>
      <p:sp>
        <p:nvSpPr>
          <p:cNvPr id="50179" name="Rectangle 3"/>
          <p:cNvSpPr>
            <a:spLocks noGrp="1" noChangeArrowheads="1"/>
          </p:cNvSpPr>
          <p:nvPr>
            <p:ph type="body" idx="1"/>
          </p:nvPr>
        </p:nvSpPr>
        <p:spPr/>
        <p:txBody>
          <a:bodyPr/>
          <a:lstStyle/>
          <a:p>
            <a:pPr eaLnBrk="1" hangingPunct="1"/>
            <a:endParaRPr lang="en-US" smtClean="0"/>
          </a:p>
        </p:txBody>
      </p:sp>
      <p:pic>
        <p:nvPicPr>
          <p:cNvPr id="50180" name="Picture 5"/>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0181" name="Text Box 6"/>
          <p:cNvSpPr txBox="1">
            <a:spLocks noChangeArrowheads="1"/>
          </p:cNvSpPr>
          <p:nvPr/>
        </p:nvSpPr>
        <p:spPr bwMode="auto">
          <a:xfrm>
            <a:off x="6477000" y="1905000"/>
            <a:ext cx="2057400" cy="244475"/>
          </a:xfrm>
          <a:prstGeom prst="rect">
            <a:avLst/>
          </a:prstGeom>
          <a:noFill/>
          <a:ln w="9525">
            <a:noFill/>
            <a:miter lim="800000"/>
            <a:headEnd/>
            <a:tailEnd/>
          </a:ln>
        </p:spPr>
        <p:txBody>
          <a:bodyPr>
            <a:spAutoFit/>
          </a:bodyPr>
          <a:lstStyle/>
          <a:p>
            <a:pPr>
              <a:spcBef>
                <a:spcPct val="50000"/>
              </a:spcBef>
            </a:pPr>
            <a:r>
              <a:rPr lang="en-US" sz="1000">
                <a:solidFill>
                  <a:schemeClr val="bg2"/>
                </a:solidFill>
              </a:rPr>
              <a:t>Paste to Clipboard (Ctrl+V)</a:t>
            </a:r>
          </a:p>
        </p:txBody>
      </p:sp>
      <p:pic>
        <p:nvPicPr>
          <p:cNvPr id="50182" name="Picture 7"/>
          <p:cNvPicPr>
            <a:picLocks noChangeAspect="1" noChangeArrowheads="1"/>
          </p:cNvPicPr>
          <p:nvPr/>
        </p:nvPicPr>
        <p:blipFill>
          <a:blip r:embed="rId4"/>
          <a:srcRect/>
          <a:stretch>
            <a:fillRect/>
          </a:stretch>
        </p:blipFill>
        <p:spPr bwMode="auto">
          <a:xfrm>
            <a:off x="0" y="6351588"/>
            <a:ext cx="9144000" cy="50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endParaRPr lang="en-US" smtClean="0"/>
          </a:p>
        </p:txBody>
      </p:sp>
      <p:sp>
        <p:nvSpPr>
          <p:cNvPr id="51203" name="Rectangle 3"/>
          <p:cNvSpPr>
            <a:spLocks noGrp="1" noChangeArrowheads="1"/>
          </p:cNvSpPr>
          <p:nvPr>
            <p:ph type="body" idx="1"/>
          </p:nvPr>
        </p:nvSpPr>
        <p:spPr/>
        <p:txBody>
          <a:bodyPr/>
          <a:lstStyle/>
          <a:p>
            <a:pPr eaLnBrk="1" hangingPunct="1"/>
            <a:endParaRPr lang="en-US" smtClean="0"/>
          </a:p>
        </p:txBody>
      </p:sp>
      <p:pic>
        <p:nvPicPr>
          <p:cNvPr id="51204"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1205" name="AutoShape 5"/>
          <p:cNvSpPr>
            <a:spLocks noChangeArrowheads="1"/>
          </p:cNvSpPr>
          <p:nvPr/>
        </p:nvSpPr>
        <p:spPr bwMode="auto">
          <a:xfrm rot="4076667">
            <a:off x="8180388" y="5688012"/>
            <a:ext cx="173038" cy="74613"/>
          </a:xfrm>
          <a:prstGeom prst="leftArrow">
            <a:avLst>
              <a:gd name="adj1" fmla="val 35056"/>
              <a:gd name="adj2" fmla="val 164369"/>
            </a:avLst>
          </a:prstGeom>
          <a:solidFill>
            <a:schemeClr val="bg1"/>
          </a:solidFill>
          <a:ln w="9525">
            <a:solidFill>
              <a:schemeClr val="tx1"/>
            </a:solidFill>
            <a:miter lim="800000"/>
            <a:headEnd/>
            <a:tailEnd/>
          </a:ln>
        </p:spPr>
        <p:txBody>
          <a:bodyPr rot="10800000" vert="eaVert" wrap="none" anchor="ctr"/>
          <a:lstStyle/>
          <a:p>
            <a:endParaRPr lang="en-US">
              <a:latin typeface="Calibri" pitchFamily="34" charset="0"/>
            </a:endParaRPr>
          </a:p>
        </p:txBody>
      </p:sp>
      <p:pic>
        <p:nvPicPr>
          <p:cNvPr id="51206" name="Picture 6"/>
          <p:cNvPicPr>
            <a:picLocks noChangeAspect="1" noChangeArrowheads="1"/>
          </p:cNvPicPr>
          <p:nvPr/>
        </p:nvPicPr>
        <p:blipFill>
          <a:blip r:embed="rId4"/>
          <a:srcRect/>
          <a:stretch>
            <a:fillRect/>
          </a:stretch>
        </p:blipFill>
        <p:spPr bwMode="auto">
          <a:xfrm>
            <a:off x="0" y="6351588"/>
            <a:ext cx="9144000" cy="50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endParaRPr lang="en-US" smtClean="0"/>
          </a:p>
        </p:txBody>
      </p:sp>
      <p:sp>
        <p:nvSpPr>
          <p:cNvPr id="52227" name="Rectangle 3"/>
          <p:cNvSpPr>
            <a:spLocks noGrp="1" noChangeArrowheads="1"/>
          </p:cNvSpPr>
          <p:nvPr>
            <p:ph type="body" idx="1"/>
          </p:nvPr>
        </p:nvSpPr>
        <p:spPr/>
        <p:txBody>
          <a:bodyPr/>
          <a:lstStyle/>
          <a:p>
            <a:pPr eaLnBrk="1" hangingPunct="1"/>
            <a:endParaRPr lang="en-US" smtClean="0"/>
          </a:p>
        </p:txBody>
      </p:sp>
      <p:pic>
        <p:nvPicPr>
          <p:cNvPr id="52228"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52229" name="Picture 5"/>
          <p:cNvPicPr>
            <a:picLocks noChangeAspect="1" noChangeArrowheads="1"/>
          </p:cNvPicPr>
          <p:nvPr/>
        </p:nvPicPr>
        <p:blipFill>
          <a:blip r:embed="rId4"/>
          <a:srcRect/>
          <a:stretch>
            <a:fillRect/>
          </a:stretch>
        </p:blipFill>
        <p:spPr bwMode="auto">
          <a:xfrm>
            <a:off x="0" y="6351588"/>
            <a:ext cx="9144000" cy="50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endParaRPr lang="en-US" smtClean="0"/>
          </a:p>
        </p:txBody>
      </p:sp>
      <p:sp>
        <p:nvSpPr>
          <p:cNvPr id="53251" name="Rectangle 3"/>
          <p:cNvSpPr>
            <a:spLocks noGrp="1" noChangeArrowheads="1"/>
          </p:cNvSpPr>
          <p:nvPr>
            <p:ph type="body" idx="1"/>
          </p:nvPr>
        </p:nvSpPr>
        <p:spPr/>
        <p:txBody>
          <a:bodyPr/>
          <a:lstStyle/>
          <a:p>
            <a:pPr eaLnBrk="1" hangingPunct="1"/>
            <a:endParaRPr lang="en-US" smtClean="0"/>
          </a:p>
        </p:txBody>
      </p:sp>
      <p:pic>
        <p:nvPicPr>
          <p:cNvPr id="53252"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3253" name="AutoShape 5"/>
          <p:cNvSpPr>
            <a:spLocks noChangeArrowheads="1"/>
          </p:cNvSpPr>
          <p:nvPr/>
        </p:nvSpPr>
        <p:spPr bwMode="auto">
          <a:xfrm rot="4076667">
            <a:off x="2160588" y="1344612"/>
            <a:ext cx="173038" cy="74613"/>
          </a:xfrm>
          <a:prstGeom prst="leftArrow">
            <a:avLst>
              <a:gd name="adj1" fmla="val 35056"/>
              <a:gd name="adj2" fmla="val 164369"/>
            </a:avLst>
          </a:prstGeom>
          <a:solidFill>
            <a:schemeClr val="bg1"/>
          </a:solidFill>
          <a:ln w="9525">
            <a:solidFill>
              <a:schemeClr val="tx1"/>
            </a:solidFill>
            <a:miter lim="800000"/>
            <a:headEnd/>
            <a:tailEnd/>
          </a:ln>
        </p:spPr>
        <p:txBody>
          <a:bodyPr rot="10800000" vert="eaVert" wrap="none" anchor="ctr"/>
          <a:lstStyle/>
          <a:p>
            <a:endParaRPr lang="en-US">
              <a:latin typeface="Calibri" pitchFamily="34" charset="0"/>
            </a:endParaRPr>
          </a:p>
        </p:txBody>
      </p:sp>
      <p:pic>
        <p:nvPicPr>
          <p:cNvPr id="53254" name="Picture 6"/>
          <p:cNvPicPr>
            <a:picLocks noChangeAspect="1" noChangeArrowheads="1"/>
          </p:cNvPicPr>
          <p:nvPr/>
        </p:nvPicPr>
        <p:blipFill>
          <a:blip r:embed="rId4"/>
          <a:srcRect/>
          <a:stretch>
            <a:fillRect/>
          </a:stretch>
        </p:blipFill>
        <p:spPr bwMode="auto">
          <a:xfrm>
            <a:off x="0" y="6351588"/>
            <a:ext cx="9144000" cy="506412"/>
          </a:xfrm>
          <a:prstGeom prst="rect">
            <a:avLst/>
          </a:prstGeom>
          <a:noFill/>
          <a:ln w="9525">
            <a:noFill/>
            <a:miter lim="800000"/>
            <a:headEnd/>
            <a:tailEnd/>
          </a:ln>
        </p:spPr>
      </p:pic>
      <p:pic>
        <p:nvPicPr>
          <p:cNvPr id="53255" name="Picture 7"/>
          <p:cNvPicPr>
            <a:picLocks noChangeAspect="1" noChangeArrowheads="1"/>
          </p:cNvPicPr>
          <p:nvPr/>
        </p:nvPicPr>
        <p:blipFill>
          <a:blip r:embed="rId5"/>
          <a:srcRect/>
          <a:stretch>
            <a:fillRect/>
          </a:stretch>
        </p:blipFill>
        <p:spPr bwMode="auto">
          <a:xfrm>
            <a:off x="19050" y="6162675"/>
            <a:ext cx="1771650" cy="180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6"/>
          <p:cNvPicPr>
            <a:picLocks noChangeAspect="1" noChangeArrowheads="1"/>
          </p:cNvPicPr>
          <p:nvPr/>
        </p:nvPicPr>
        <p:blipFill>
          <a:blip r:embed="rId3"/>
          <a:srcRect/>
          <a:stretch>
            <a:fillRect/>
          </a:stretch>
        </p:blipFill>
        <p:spPr bwMode="auto">
          <a:xfrm>
            <a:off x="0" y="0"/>
            <a:ext cx="9144000" cy="6857999"/>
          </a:xfrm>
          <a:prstGeom prst="rect">
            <a:avLst/>
          </a:prstGeom>
          <a:noFill/>
          <a:ln w="9525">
            <a:noFill/>
            <a:miter lim="800000"/>
            <a:headEnd/>
            <a:tailEnd/>
          </a:ln>
        </p:spPr>
      </p:pic>
      <p:sp>
        <p:nvSpPr>
          <p:cNvPr id="144387" name="AutoShape 5"/>
          <p:cNvSpPr>
            <a:spLocks noChangeArrowheads="1"/>
          </p:cNvSpPr>
          <p:nvPr/>
        </p:nvSpPr>
        <p:spPr bwMode="auto">
          <a:xfrm rot="4076667">
            <a:off x="977107" y="6373018"/>
            <a:ext cx="152400" cy="74613"/>
          </a:xfrm>
          <a:prstGeom prst="leftArrow">
            <a:avLst>
              <a:gd name="adj1" fmla="val 35056"/>
              <a:gd name="adj2" fmla="val 144765"/>
            </a:avLst>
          </a:prstGeom>
          <a:solidFill>
            <a:schemeClr val="tx1"/>
          </a:solidFill>
          <a:ln w="9525">
            <a:solidFill>
              <a:schemeClr val="bg1"/>
            </a:solidFill>
            <a:miter lim="800000"/>
            <a:headEnd/>
            <a:tailEnd/>
          </a:ln>
        </p:spPr>
        <p:txBody>
          <a:bodyPr wrap="none" anchor="ctr"/>
          <a:lstStyle/>
          <a:p>
            <a:endParaRPr lang="en-US">
              <a:latin typeface="Calibri" pitchFamily="34" charset="0"/>
              <a:cs typeface="Arial" charset="0"/>
            </a:endParaRPr>
          </a:p>
        </p:txBody>
      </p:sp>
      <p:pic>
        <p:nvPicPr>
          <p:cNvPr id="144388" name="Picture 7"/>
          <p:cNvPicPr>
            <a:picLocks noChangeAspect="1" noChangeArrowheads="1"/>
          </p:cNvPicPr>
          <p:nvPr/>
        </p:nvPicPr>
        <p:blipFill>
          <a:blip r:embed="rId4"/>
          <a:srcRect/>
          <a:stretch>
            <a:fillRect/>
          </a:stretch>
        </p:blipFill>
        <p:spPr bwMode="auto">
          <a:xfrm>
            <a:off x="0" y="6629400"/>
            <a:ext cx="9144000" cy="22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ChangeArrowheads="1"/>
          </p:cNvSpPr>
          <p:nvPr/>
        </p:nvSpPr>
        <p:spPr bwMode="auto">
          <a:xfrm>
            <a:off x="1676400" y="2667000"/>
            <a:ext cx="5791200" cy="1470025"/>
          </a:xfrm>
          <a:prstGeom prst="rect">
            <a:avLst/>
          </a:prstGeom>
          <a:noFill/>
          <a:ln w="9525">
            <a:noFill/>
            <a:miter lim="800000"/>
            <a:headEnd/>
            <a:tailEnd/>
          </a:ln>
        </p:spPr>
        <p:txBody>
          <a:bodyPr anchor="ctr"/>
          <a:lstStyle/>
          <a:p>
            <a:pPr algn="ctr"/>
            <a:r>
              <a:rPr lang="en-US" sz="2800">
                <a:solidFill>
                  <a:schemeClr val="tx2"/>
                </a:solidFill>
                <a:latin typeface="Constantia" pitchFamily="18" charset="0"/>
              </a:rPr>
              <a:t>What lessons can we learn from managing MP3 Files?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34147"/>
                                        </p:tgtEl>
                                        <p:attrNameLst>
                                          <p:attrName>style.visibility</p:attrName>
                                        </p:attrNameLst>
                                      </p:cBhvr>
                                      <p:to>
                                        <p:strVal val="visible"/>
                                      </p:to>
                                    </p:set>
                                    <p:anim calcmode="lin" valueType="num">
                                      <p:cBhvr>
                                        <p:cTn id="7" dur="500" fill="hold"/>
                                        <p:tgtEl>
                                          <p:spTgt spid="134147"/>
                                        </p:tgtEl>
                                        <p:attrNameLst>
                                          <p:attrName>ppt_w</p:attrName>
                                        </p:attrNameLst>
                                      </p:cBhvr>
                                      <p:tavLst>
                                        <p:tav tm="0">
                                          <p:val>
                                            <p:fltVal val="0"/>
                                          </p:val>
                                        </p:tav>
                                        <p:tav tm="100000">
                                          <p:val>
                                            <p:strVal val="#ppt_w"/>
                                          </p:val>
                                        </p:tav>
                                      </p:tavLst>
                                    </p:anim>
                                    <p:anim calcmode="lin" valueType="num">
                                      <p:cBhvr>
                                        <p:cTn id="8" dur="500" fill="hold"/>
                                        <p:tgtEl>
                                          <p:spTgt spid="134147"/>
                                        </p:tgtEl>
                                        <p:attrNameLst>
                                          <p:attrName>ppt_h</p:attrName>
                                        </p:attrNameLst>
                                      </p:cBhvr>
                                      <p:tavLst>
                                        <p:tav tm="0">
                                          <p:val>
                                            <p:fltVal val="0"/>
                                          </p:val>
                                        </p:tav>
                                        <p:tav tm="100000">
                                          <p:val>
                                            <p:strVal val="#ppt_h"/>
                                          </p:val>
                                        </p:tav>
                                      </p:tavLst>
                                    </p:anim>
                                    <p:animEffect transition="in" filter="fade">
                                      <p:cBhvr>
                                        <p:cTn id="9" dur="500"/>
                                        <p:tgtEl>
                                          <p:spTgt spid="134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7"/>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46435" name="AutoShape 5"/>
          <p:cNvSpPr>
            <a:spLocks noChangeArrowheads="1"/>
          </p:cNvSpPr>
          <p:nvPr/>
        </p:nvSpPr>
        <p:spPr bwMode="auto">
          <a:xfrm rot="4076667">
            <a:off x="1180307" y="4610893"/>
            <a:ext cx="152400" cy="74613"/>
          </a:xfrm>
          <a:prstGeom prst="leftArrow">
            <a:avLst>
              <a:gd name="adj1" fmla="val 35056"/>
              <a:gd name="adj2" fmla="val 144765"/>
            </a:avLst>
          </a:prstGeom>
          <a:solidFill>
            <a:schemeClr val="tx1"/>
          </a:solidFill>
          <a:ln w="9525">
            <a:solidFill>
              <a:schemeClr val="bg1"/>
            </a:solidFill>
            <a:miter lim="800000"/>
            <a:headEnd/>
            <a:tailEnd/>
          </a:ln>
        </p:spPr>
        <p:txBody>
          <a:bodyPr rot="10800000" vert="eaVert" wrap="none" anchor="ctr"/>
          <a:lstStyle/>
          <a:p>
            <a:endParaRPr lang="en-US">
              <a:latin typeface="Calibri" pitchFamily="34" charset="0"/>
              <a:cs typeface="Arial" charset="0"/>
            </a:endParaRPr>
          </a:p>
        </p:txBody>
      </p:sp>
      <p:pic>
        <p:nvPicPr>
          <p:cNvPr id="146436" name="Picture 8"/>
          <p:cNvPicPr>
            <a:picLocks noChangeAspect="1" noChangeArrowheads="1"/>
          </p:cNvPicPr>
          <p:nvPr/>
        </p:nvPicPr>
        <p:blipFill>
          <a:blip r:embed="rId4"/>
          <a:srcRect/>
          <a:stretch>
            <a:fillRect/>
          </a:stretch>
        </p:blipFill>
        <p:spPr bwMode="auto">
          <a:xfrm>
            <a:off x="0" y="6629400"/>
            <a:ext cx="9144000" cy="22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9"/>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48483" name="Picture 11"/>
          <p:cNvPicPr>
            <a:picLocks noChangeAspect="1" noChangeArrowheads="1"/>
          </p:cNvPicPr>
          <p:nvPr/>
        </p:nvPicPr>
        <p:blipFill>
          <a:blip r:embed="rId4"/>
          <a:srcRect/>
          <a:stretch>
            <a:fillRect/>
          </a:stretch>
        </p:blipFill>
        <p:spPr bwMode="auto">
          <a:xfrm>
            <a:off x="0" y="6629400"/>
            <a:ext cx="9144000" cy="228600"/>
          </a:xfrm>
          <a:prstGeom prst="rect">
            <a:avLst/>
          </a:prstGeom>
          <a:noFill/>
          <a:ln w="9525">
            <a:noFill/>
            <a:miter lim="800000"/>
            <a:headEnd/>
            <a:tailEnd/>
          </a:ln>
        </p:spPr>
      </p:pic>
      <p:sp>
        <p:nvSpPr>
          <p:cNvPr id="148487" name="AutoShape 5"/>
          <p:cNvSpPr>
            <a:spLocks noChangeArrowheads="1"/>
          </p:cNvSpPr>
          <p:nvPr/>
        </p:nvSpPr>
        <p:spPr bwMode="auto">
          <a:xfrm rot="4076667">
            <a:off x="900907" y="4542631"/>
            <a:ext cx="152400" cy="74613"/>
          </a:xfrm>
          <a:prstGeom prst="leftArrow">
            <a:avLst>
              <a:gd name="adj1" fmla="val 35056"/>
              <a:gd name="adj2" fmla="val 144765"/>
            </a:avLst>
          </a:prstGeom>
          <a:solidFill>
            <a:schemeClr val="tx1"/>
          </a:solidFill>
          <a:ln w="9525">
            <a:solidFill>
              <a:schemeClr val="bg1"/>
            </a:solidFill>
            <a:miter lim="800000"/>
            <a:headEnd/>
            <a:tailEnd/>
          </a:ln>
        </p:spPr>
        <p:txBody>
          <a:bodyPr rot="10800000" vert="eaVert" wrap="none" anchor="ctr"/>
          <a:lstStyle/>
          <a:p>
            <a:endParaRPr lang="en-US">
              <a:latin typeface="Calibri" pitchFamily="34" charset="0"/>
              <a:cs typeface="Arial" charset="0"/>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50531" name="Picture 3"/>
          <p:cNvPicPr>
            <a:picLocks noChangeAspect="1" noChangeArrowheads="1"/>
          </p:cNvPicPr>
          <p:nvPr/>
        </p:nvPicPr>
        <p:blipFill>
          <a:blip r:embed="rId4"/>
          <a:srcRect/>
          <a:stretch>
            <a:fillRect/>
          </a:stretch>
        </p:blipFill>
        <p:spPr bwMode="auto">
          <a:xfrm>
            <a:off x="0" y="0"/>
            <a:ext cx="1866900" cy="6858000"/>
          </a:xfrm>
          <a:prstGeom prst="rect">
            <a:avLst/>
          </a:prstGeom>
          <a:noFill/>
          <a:ln w="9525">
            <a:noFill/>
            <a:miter lim="800000"/>
            <a:headEnd/>
            <a:tailEnd/>
          </a:ln>
        </p:spPr>
      </p:pic>
      <p:pic>
        <p:nvPicPr>
          <p:cNvPr id="150532" name="Picture 4"/>
          <p:cNvPicPr>
            <a:picLocks noChangeAspect="1" noChangeArrowheads="1"/>
          </p:cNvPicPr>
          <p:nvPr/>
        </p:nvPicPr>
        <p:blipFill>
          <a:blip r:embed="rId5"/>
          <a:srcRect/>
          <a:stretch>
            <a:fillRect/>
          </a:stretch>
        </p:blipFill>
        <p:spPr bwMode="auto">
          <a:xfrm>
            <a:off x="247650" y="4429125"/>
            <a:ext cx="762000" cy="180975"/>
          </a:xfrm>
          <a:prstGeom prst="rect">
            <a:avLst/>
          </a:prstGeom>
          <a:noFill/>
          <a:ln w="9525">
            <a:noFill/>
            <a:miter lim="800000"/>
            <a:headEnd/>
            <a:tailEnd/>
          </a:ln>
        </p:spPr>
      </p:pic>
      <p:pic>
        <p:nvPicPr>
          <p:cNvPr id="150533" name="Picture 11"/>
          <p:cNvPicPr>
            <a:picLocks noChangeAspect="1" noChangeArrowheads="1"/>
          </p:cNvPicPr>
          <p:nvPr/>
        </p:nvPicPr>
        <p:blipFill>
          <a:blip r:embed="rId6"/>
          <a:srcRect/>
          <a:stretch>
            <a:fillRect/>
          </a:stretch>
        </p:blipFill>
        <p:spPr bwMode="auto">
          <a:xfrm>
            <a:off x="0" y="6629400"/>
            <a:ext cx="9144000" cy="228600"/>
          </a:xfrm>
          <a:prstGeom prst="rect">
            <a:avLst/>
          </a:prstGeom>
          <a:noFill/>
          <a:ln w="9525">
            <a:noFill/>
            <a:miter lim="800000"/>
            <a:headEnd/>
            <a:tailEnd/>
          </a:ln>
        </p:spPr>
      </p:pic>
      <p:pic>
        <p:nvPicPr>
          <p:cNvPr id="150534" name="Picture 7"/>
          <p:cNvPicPr>
            <a:picLocks noChangeAspect="1" noChangeArrowheads="1"/>
          </p:cNvPicPr>
          <p:nvPr/>
        </p:nvPicPr>
        <p:blipFill>
          <a:blip r:embed="rId7"/>
          <a:srcRect/>
          <a:stretch>
            <a:fillRect/>
          </a:stretch>
        </p:blipFill>
        <p:spPr bwMode="auto">
          <a:xfrm>
            <a:off x="219075" y="2133600"/>
            <a:ext cx="1600200" cy="198438"/>
          </a:xfrm>
          <a:prstGeom prst="rect">
            <a:avLst/>
          </a:prstGeom>
          <a:noFill/>
          <a:ln w="9525">
            <a:noFill/>
            <a:miter lim="800000"/>
            <a:headEnd/>
            <a:tailEnd/>
          </a:ln>
        </p:spPr>
      </p:pic>
      <p:grpSp>
        <p:nvGrpSpPr>
          <p:cNvPr id="2" name="Group 13"/>
          <p:cNvGrpSpPr>
            <a:grpSpLocks/>
          </p:cNvGrpSpPr>
          <p:nvPr/>
        </p:nvGrpSpPr>
        <p:grpSpPr bwMode="auto">
          <a:xfrm>
            <a:off x="1981200" y="1362075"/>
            <a:ext cx="1143000" cy="230188"/>
            <a:chOff x="1981200" y="1361661"/>
            <a:chExt cx="1143000" cy="230832"/>
          </a:xfrm>
        </p:grpSpPr>
        <p:sp>
          <p:nvSpPr>
            <p:cNvPr id="12" name="Rectangle 11"/>
            <p:cNvSpPr/>
            <p:nvPr/>
          </p:nvSpPr>
          <p:spPr>
            <a:xfrm>
              <a:off x="2057400" y="1371213"/>
              <a:ext cx="609600" cy="152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537" name="TextBox 10"/>
            <p:cNvSpPr txBox="1">
              <a:spLocks noChangeArrowheads="1"/>
            </p:cNvSpPr>
            <p:nvPr/>
          </p:nvSpPr>
          <p:spPr bwMode="auto">
            <a:xfrm>
              <a:off x="1981200" y="1361661"/>
              <a:ext cx="1143000" cy="230832"/>
            </a:xfrm>
            <a:prstGeom prst="rect">
              <a:avLst/>
            </a:prstGeom>
            <a:noFill/>
            <a:ln w="9525">
              <a:noFill/>
              <a:miter lim="800000"/>
              <a:headEnd/>
              <a:tailEnd/>
            </a:ln>
          </p:spPr>
          <p:txBody>
            <a:bodyPr>
              <a:spAutoFit/>
            </a:bodyPr>
            <a:lstStyle/>
            <a:p>
              <a:r>
                <a:rPr lang="en-US" sz="900" b="1">
                  <a:solidFill>
                    <a:srgbClr val="AC0000"/>
                  </a:solidFill>
                  <a:cs typeface="Arial" charset="0"/>
                </a:rPr>
                <a:t>Samples</a:t>
              </a:r>
            </a:p>
          </p:txBody>
        </p:sp>
      </p:grpSp>
      <p:sp>
        <p:nvSpPr>
          <p:cNvPr id="37894" name="AutoShape 6"/>
          <p:cNvSpPr>
            <a:spLocks noChangeArrowheads="1"/>
          </p:cNvSpPr>
          <p:nvPr/>
        </p:nvSpPr>
        <p:spPr bwMode="auto">
          <a:xfrm rot="-3494431">
            <a:off x="1257300" y="5448300"/>
            <a:ext cx="152400" cy="76200"/>
          </a:xfrm>
          <a:prstGeom prst="curvedUpArrow">
            <a:avLst>
              <a:gd name="adj1" fmla="val 40000"/>
              <a:gd name="adj2" fmla="val 80000"/>
              <a:gd name="adj3" fmla="val 33333"/>
            </a:avLst>
          </a:prstGeom>
          <a:solidFill>
            <a:schemeClr val="tx1"/>
          </a:solidFill>
          <a:ln w="9525">
            <a:solidFill>
              <a:schemeClr val="bg1"/>
            </a:solidFill>
            <a:miter lim="800000"/>
            <a:headEnd/>
            <a:tailEnd/>
          </a:ln>
        </p:spPr>
        <p:txBody>
          <a:bodyPr vert="eaVert" wrap="none" anchor="ctr"/>
          <a:lstStyle/>
          <a:p>
            <a:endParaRPr lang="en-US">
              <a:latin typeface="Calibri" pitchFamily="34" charset="0"/>
              <a:cs typeface="Arial" charset="0"/>
            </a:endParaRPr>
          </a:p>
        </p:txBody>
      </p:sp>
      <p:pic>
        <p:nvPicPr>
          <p:cNvPr id="49162" name="Picture 10"/>
          <p:cNvPicPr>
            <a:picLocks noChangeAspect="1" noChangeArrowheads="1"/>
          </p:cNvPicPr>
          <p:nvPr/>
        </p:nvPicPr>
        <p:blipFill>
          <a:blip r:embed="rId8"/>
          <a:srcRect/>
          <a:stretch>
            <a:fillRect/>
          </a:stretch>
        </p:blipFill>
        <p:spPr bwMode="auto">
          <a:xfrm>
            <a:off x="1447800" y="5486400"/>
            <a:ext cx="619125"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3.33333E-6 4.85549E-6 L -0.05416 -0.47723 " pathEditMode="relative" rAng="0" ptsTypes="AA">
                                      <p:cBhvr>
                                        <p:cTn id="6" dur="2000" fill="hold"/>
                                        <p:tgtEl>
                                          <p:spTgt spid="37894"/>
                                        </p:tgtEl>
                                        <p:attrNameLst>
                                          <p:attrName>ppt_x</p:attrName>
                                          <p:attrName>ppt_y</p:attrName>
                                        </p:attrNameLst>
                                      </p:cBhvr>
                                      <p:rCtr x="-27" y="-239"/>
                                    </p:animMotion>
                                  </p:childTnLst>
                                </p:cTn>
                              </p:par>
                              <p:par>
                                <p:cTn id="7" presetID="1" presetClass="entr" presetSubtype="0" fill="hold" nodeType="withEffect">
                                  <p:stCondLst>
                                    <p:cond delay="0"/>
                                  </p:stCondLst>
                                  <p:childTnLst>
                                    <p:set>
                                      <p:cBhvr>
                                        <p:cTn id="8" dur="1" fill="hold">
                                          <p:stCondLst>
                                            <p:cond delay="0"/>
                                          </p:stCondLst>
                                        </p:cTn>
                                        <p:tgtEl>
                                          <p:spTgt spid="49162"/>
                                        </p:tgtEl>
                                        <p:attrNameLst>
                                          <p:attrName>style.visibility</p:attrName>
                                        </p:attrNameLst>
                                      </p:cBhvr>
                                      <p:to>
                                        <p:strVal val="visible"/>
                                      </p:to>
                                    </p:set>
                                  </p:childTnLst>
                                </p:cTn>
                              </p:par>
                              <p:par>
                                <p:cTn id="9" presetID="64" presetClass="path" presetSubtype="0" accel="50000" decel="50000" fill="hold" nodeType="withEffect">
                                  <p:stCondLst>
                                    <p:cond delay="0"/>
                                  </p:stCondLst>
                                  <p:childTnLst>
                                    <p:animMotion origin="layout" path="M 2.5E-6 -2.54335E-6 L -0.06719 -0.48277 " pathEditMode="relative" rAng="0" ptsTypes="AA">
                                      <p:cBhvr>
                                        <p:cTn id="10" dur="2000" fill="hold"/>
                                        <p:tgtEl>
                                          <p:spTgt spid="49162"/>
                                        </p:tgtEl>
                                        <p:attrNameLst>
                                          <p:attrName>ppt_x</p:attrName>
                                          <p:attrName>ppt_y</p:attrName>
                                        </p:attrNameLst>
                                      </p:cBhvr>
                                      <p:rCtr x="-34" y="-2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10"/>
          <p:cNvPicPr>
            <a:picLocks noChangeAspect="1" noChangeArrowheads="1"/>
          </p:cNvPicPr>
          <p:nvPr/>
        </p:nvPicPr>
        <p:blipFill>
          <a:blip r:embed="rId4"/>
          <a:srcRect/>
          <a:stretch>
            <a:fillRect/>
          </a:stretch>
        </p:blipFill>
        <p:spPr bwMode="auto">
          <a:xfrm>
            <a:off x="0" y="0"/>
            <a:ext cx="9144000" cy="6858000"/>
          </a:xfrm>
          <a:prstGeom prst="rect">
            <a:avLst/>
          </a:prstGeom>
          <a:solidFill>
            <a:schemeClr val="tx1"/>
          </a:solidFill>
          <a:ln w="9525">
            <a:noFill/>
            <a:miter lim="800000"/>
            <a:headEnd/>
            <a:tailEnd/>
          </a:ln>
        </p:spPr>
      </p:pic>
      <p:pic>
        <p:nvPicPr>
          <p:cNvPr id="152579" name="Picture 11"/>
          <p:cNvPicPr>
            <a:picLocks noChangeAspect="1" noChangeArrowheads="1"/>
          </p:cNvPicPr>
          <p:nvPr/>
        </p:nvPicPr>
        <p:blipFill>
          <a:blip r:embed="rId5"/>
          <a:srcRect/>
          <a:stretch>
            <a:fillRect/>
          </a:stretch>
        </p:blipFill>
        <p:spPr bwMode="auto">
          <a:xfrm>
            <a:off x="0" y="6629400"/>
            <a:ext cx="9144000" cy="228600"/>
          </a:xfrm>
          <a:prstGeom prst="rect">
            <a:avLst/>
          </a:prstGeom>
          <a:noFill/>
          <a:ln w="9525">
            <a:noFill/>
            <a:miter lim="800000"/>
            <a:headEnd/>
            <a:tailEnd/>
          </a:ln>
        </p:spPr>
      </p:pic>
      <p:sp>
        <p:nvSpPr>
          <p:cNvPr id="152580" name="Rectangle 9"/>
          <p:cNvSpPr>
            <a:spLocks noChangeArrowheads="1"/>
          </p:cNvSpPr>
          <p:nvPr/>
        </p:nvSpPr>
        <p:spPr bwMode="auto">
          <a:xfrm>
            <a:off x="2082800" y="2628900"/>
            <a:ext cx="87313" cy="87313"/>
          </a:xfrm>
          <a:prstGeom prst="rect">
            <a:avLst/>
          </a:prstGeom>
          <a:solidFill>
            <a:schemeClr val="tx1"/>
          </a:solidFill>
          <a:ln w="9525">
            <a:noFill/>
            <a:miter lim="800000"/>
            <a:headEnd/>
            <a:tailEnd/>
          </a:ln>
        </p:spPr>
        <p:txBody>
          <a:bodyPr wrap="none" anchor="ctr"/>
          <a:lstStyle/>
          <a:p>
            <a:endParaRPr lang="en-US">
              <a:cs typeface="Arial" charset="0"/>
            </a:endParaRPr>
          </a:p>
        </p:txBody>
      </p:sp>
      <p:sp>
        <p:nvSpPr>
          <p:cNvPr id="152581" name="Rectangle 13"/>
          <p:cNvSpPr>
            <a:spLocks noChangeArrowheads="1"/>
          </p:cNvSpPr>
          <p:nvPr/>
        </p:nvSpPr>
        <p:spPr bwMode="auto">
          <a:xfrm>
            <a:off x="2276475" y="2643188"/>
            <a:ext cx="74613" cy="74612"/>
          </a:xfrm>
          <a:prstGeom prst="rect">
            <a:avLst/>
          </a:prstGeom>
          <a:solidFill>
            <a:schemeClr val="tx1"/>
          </a:solidFill>
          <a:ln w="9525">
            <a:solidFill>
              <a:schemeClr val="tx1"/>
            </a:solidFill>
            <a:miter lim="800000"/>
            <a:headEnd/>
            <a:tailEnd/>
          </a:ln>
        </p:spPr>
        <p:txBody>
          <a:bodyPr wrap="none" anchor="ctr"/>
          <a:lstStyle/>
          <a:p>
            <a:endParaRPr lang="en-US">
              <a:cs typeface="Arial" charset="0"/>
            </a:endParaRPr>
          </a:p>
        </p:txBody>
      </p:sp>
      <p:sp>
        <p:nvSpPr>
          <p:cNvPr id="152585" name="AutoShape 5"/>
          <p:cNvSpPr>
            <a:spLocks noChangeArrowheads="1"/>
          </p:cNvSpPr>
          <p:nvPr/>
        </p:nvSpPr>
        <p:spPr bwMode="auto">
          <a:xfrm rot="4076667">
            <a:off x="2096294" y="2736057"/>
            <a:ext cx="152400" cy="74612"/>
          </a:xfrm>
          <a:prstGeom prst="leftArrow">
            <a:avLst>
              <a:gd name="adj1" fmla="val 35056"/>
              <a:gd name="adj2" fmla="val 144767"/>
            </a:avLst>
          </a:prstGeom>
          <a:solidFill>
            <a:schemeClr val="tx1"/>
          </a:solidFill>
          <a:ln w="9525">
            <a:solidFill>
              <a:schemeClr val="bg1"/>
            </a:solidFill>
            <a:miter lim="800000"/>
            <a:headEnd/>
            <a:tailEnd/>
          </a:ln>
        </p:spPr>
        <p:txBody>
          <a:bodyPr wrap="none" anchor="ctr"/>
          <a:lstStyle/>
          <a:p>
            <a:endParaRPr lang="en-US">
              <a:latin typeface="Calibri" pitchFamily="34" charset="0"/>
              <a:cs typeface="Arial" charset="0"/>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10"/>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54627" name="Picture 11"/>
          <p:cNvPicPr>
            <a:picLocks noChangeAspect="1" noChangeArrowheads="1"/>
          </p:cNvPicPr>
          <p:nvPr/>
        </p:nvPicPr>
        <p:blipFill>
          <a:blip r:embed="rId4"/>
          <a:srcRect/>
          <a:stretch>
            <a:fillRect/>
          </a:stretch>
        </p:blipFill>
        <p:spPr bwMode="auto">
          <a:xfrm>
            <a:off x="0" y="6629400"/>
            <a:ext cx="9144000" cy="228600"/>
          </a:xfrm>
          <a:prstGeom prst="rect">
            <a:avLst/>
          </a:prstGeom>
          <a:noFill/>
          <a:ln w="9525">
            <a:noFill/>
            <a:miter lim="800000"/>
            <a:headEnd/>
            <a:tailEnd/>
          </a:ln>
        </p:spPr>
      </p:pic>
      <p:sp>
        <p:nvSpPr>
          <p:cNvPr id="154628" name="Rectangle 35"/>
          <p:cNvSpPr>
            <a:spLocks noChangeArrowheads="1"/>
          </p:cNvSpPr>
          <p:nvPr/>
        </p:nvSpPr>
        <p:spPr bwMode="auto">
          <a:xfrm>
            <a:off x="2276475" y="2640013"/>
            <a:ext cx="74613" cy="74612"/>
          </a:xfrm>
          <a:prstGeom prst="rect">
            <a:avLst/>
          </a:prstGeom>
          <a:solidFill>
            <a:schemeClr val="tx1"/>
          </a:solidFill>
          <a:ln w="9525">
            <a:solidFill>
              <a:schemeClr val="tx1"/>
            </a:solidFill>
            <a:miter lim="800000"/>
            <a:headEnd/>
            <a:tailEnd/>
          </a:ln>
        </p:spPr>
        <p:txBody>
          <a:bodyPr wrap="none" anchor="ctr"/>
          <a:lstStyle/>
          <a:p>
            <a:endParaRPr lang="en-US">
              <a:cs typeface="Arial" charset="0"/>
            </a:endParaRPr>
          </a:p>
        </p:txBody>
      </p:sp>
      <p:sp>
        <p:nvSpPr>
          <p:cNvPr id="154632" name="AutoShape 5"/>
          <p:cNvSpPr>
            <a:spLocks noChangeArrowheads="1"/>
          </p:cNvSpPr>
          <p:nvPr/>
        </p:nvSpPr>
        <p:spPr bwMode="auto">
          <a:xfrm rot="4076667">
            <a:off x="2278857" y="2736056"/>
            <a:ext cx="152400" cy="74613"/>
          </a:xfrm>
          <a:prstGeom prst="leftArrow">
            <a:avLst>
              <a:gd name="adj1" fmla="val 35056"/>
              <a:gd name="adj2" fmla="val 144765"/>
            </a:avLst>
          </a:prstGeom>
          <a:solidFill>
            <a:schemeClr val="tx1"/>
          </a:solidFill>
          <a:ln w="9525">
            <a:solidFill>
              <a:schemeClr val="bg1"/>
            </a:solidFill>
            <a:miter lim="800000"/>
            <a:headEnd/>
            <a:tailEnd/>
          </a:ln>
        </p:spPr>
        <p:txBody>
          <a:bodyPr wrap="none" anchor="ctr"/>
          <a:lstStyle/>
          <a:p>
            <a:endParaRPr lang="en-US">
              <a:latin typeface="Calibri" pitchFamily="34" charset="0"/>
              <a:cs typeface="Arial"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10"/>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56675" name="Picture 11"/>
          <p:cNvPicPr>
            <a:picLocks noChangeAspect="1" noChangeArrowheads="1"/>
          </p:cNvPicPr>
          <p:nvPr/>
        </p:nvPicPr>
        <p:blipFill>
          <a:blip r:embed="rId4"/>
          <a:srcRect/>
          <a:stretch>
            <a:fillRect/>
          </a:stretch>
        </p:blipFill>
        <p:spPr bwMode="auto">
          <a:xfrm>
            <a:off x="0" y="6629400"/>
            <a:ext cx="9144000" cy="228600"/>
          </a:xfrm>
          <a:prstGeom prst="rect">
            <a:avLst/>
          </a:prstGeom>
          <a:noFill/>
          <a:ln w="9525">
            <a:noFill/>
            <a:miter lim="800000"/>
            <a:headEnd/>
            <a:tailEnd/>
          </a:ln>
        </p:spPr>
      </p:pic>
      <p:sp>
        <p:nvSpPr>
          <p:cNvPr id="156679" name="AutoShape 5"/>
          <p:cNvSpPr>
            <a:spLocks noChangeArrowheads="1"/>
          </p:cNvSpPr>
          <p:nvPr/>
        </p:nvSpPr>
        <p:spPr bwMode="auto">
          <a:xfrm rot="4076667">
            <a:off x="2282032" y="2728118"/>
            <a:ext cx="152400" cy="74613"/>
          </a:xfrm>
          <a:prstGeom prst="leftArrow">
            <a:avLst>
              <a:gd name="adj1" fmla="val 35056"/>
              <a:gd name="adj2" fmla="val 144765"/>
            </a:avLst>
          </a:prstGeom>
          <a:solidFill>
            <a:schemeClr val="tx1"/>
          </a:solidFill>
          <a:ln w="9525">
            <a:solidFill>
              <a:schemeClr val="bg1"/>
            </a:solidFill>
            <a:miter lim="800000"/>
            <a:headEnd/>
            <a:tailEnd/>
          </a:ln>
        </p:spPr>
        <p:txBody>
          <a:bodyPr wrap="none" anchor="ctr"/>
          <a:lstStyle/>
          <a:p>
            <a:endParaRPr lang="en-US">
              <a:latin typeface="Calibri" pitchFamily="34" charset="0"/>
              <a:cs typeface="Arial"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p:cNvSpPr>
            <a:spLocks noGrp="1"/>
          </p:cNvSpPr>
          <p:nvPr>
            <p:ph type="body" idx="4294967295"/>
          </p:nvPr>
        </p:nvSpPr>
        <p:spPr>
          <a:xfrm>
            <a:off x="1728788" y="3136900"/>
            <a:ext cx="5718175" cy="977900"/>
          </a:xfrm>
        </p:spPr>
        <p:txBody>
          <a:bodyPr lIns="82296" bIns="0">
            <a:normAutofit/>
          </a:bodyPr>
          <a:lstStyle/>
          <a:p>
            <a:pPr marL="54864" indent="0" algn="ctr" eaLnBrk="1" fontAlgn="auto" hangingPunct="1">
              <a:spcAft>
                <a:spcPts val="0"/>
              </a:spcAft>
              <a:buFont typeface="Wingdings"/>
              <a:buNone/>
              <a:defRPr/>
            </a:pPr>
            <a:r>
              <a:rPr lang="en-US" sz="4000" dirty="0" smtClean="0">
                <a:solidFill>
                  <a:schemeClr val="tx1">
                    <a:tint val="75000"/>
                  </a:schemeClr>
                </a:solidFill>
              </a:rPr>
              <a:t>Q&amp;A</a:t>
            </a:r>
            <a:endParaRPr lang="en-US" sz="4000" dirty="0">
              <a:solidFill>
                <a:schemeClr val="tx1">
                  <a:tint val="75000"/>
                </a:schemeClr>
              </a:solidFill>
            </a:endParaRPr>
          </a:p>
        </p:txBody>
      </p:sp>
      <p:sp>
        <p:nvSpPr>
          <p:cNvPr id="5" name="Title 4"/>
          <p:cNvSpPr>
            <a:spLocks noGrp="1"/>
          </p:cNvSpPr>
          <p:nvPr>
            <p:ph type="title" idx="4294967295"/>
          </p:nvPr>
        </p:nvSpPr>
        <p:spPr>
          <a:xfrm>
            <a:off x="606425" y="2125663"/>
            <a:ext cx="8156575" cy="776287"/>
          </a:xfrm>
        </p:spPr>
        <p:txBody>
          <a:bodyPr tIns="64008"/>
          <a:lstStyle/>
          <a:p>
            <a:pPr algn="ctr" eaLnBrk="1" fontAlgn="auto" hangingPunct="1">
              <a:spcAft>
                <a:spcPts val="0"/>
              </a:spcAft>
              <a:defRPr/>
            </a:pPr>
            <a:r>
              <a:rPr lang="en-US" sz="3200" spc="-150" dirty="0" smtClean="0">
                <a:solidFill>
                  <a:schemeClr val="tx2">
                    <a:satMod val="200000"/>
                  </a:schemeClr>
                </a:solidFill>
                <a:latin typeface="Constantia" pitchFamily="18" charset="0"/>
              </a:rPr>
              <a:t>Thank you</a:t>
            </a:r>
            <a:endParaRPr lang="en-US" sz="3200" spc="-150" dirty="0">
              <a:solidFill>
                <a:schemeClr val="tx2">
                  <a:satMod val="200000"/>
                </a:schemeClr>
              </a:solidFill>
              <a:latin typeface="Constantia" pitchFamily="18" charset="0"/>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pSp>
        <p:nvGrpSpPr>
          <p:cNvPr id="101378" name="Group 21"/>
          <p:cNvGrpSpPr>
            <a:grpSpLocks/>
          </p:cNvGrpSpPr>
          <p:nvPr/>
        </p:nvGrpSpPr>
        <p:grpSpPr bwMode="auto">
          <a:xfrm>
            <a:off x="0" y="0"/>
            <a:ext cx="9144000" cy="6859588"/>
            <a:chOff x="0" y="0"/>
            <a:chExt cx="9144000" cy="6858794"/>
          </a:xfrm>
        </p:grpSpPr>
        <p:cxnSp>
          <p:nvCxnSpPr>
            <p:cNvPr id="37" name="Straight Connector 36"/>
            <p:cNvCxnSpPr/>
            <p:nvPr/>
          </p:nvCxnSpPr>
          <p:spPr>
            <a:xfrm>
              <a:off x="0" y="1592079"/>
              <a:ext cx="9144000" cy="1587"/>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3403206"/>
              <a:ext cx="9144000" cy="1588"/>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5281002"/>
              <a:ext cx="9144000" cy="1587"/>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104502" y="3428603"/>
              <a:ext cx="6857206" cy="3175"/>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142604" y="3427809"/>
              <a:ext cx="6857206" cy="1587"/>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3468291" y="3427809"/>
              <a:ext cx="6857206" cy="1588"/>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grpSp>
      <p:sp>
        <p:nvSpPr>
          <p:cNvPr id="101379" name="Rectangle 3"/>
          <p:cNvSpPr>
            <a:spLocks noChangeArrowheads="1"/>
          </p:cNvSpPr>
          <p:nvPr/>
        </p:nvSpPr>
        <p:spPr bwMode="auto">
          <a:xfrm>
            <a:off x="381000" y="-228600"/>
            <a:ext cx="7772400" cy="1470025"/>
          </a:xfrm>
          <a:prstGeom prst="rect">
            <a:avLst/>
          </a:prstGeom>
          <a:noFill/>
          <a:ln w="9525">
            <a:noFill/>
            <a:miter lim="800000"/>
            <a:headEnd/>
            <a:tailEnd/>
          </a:ln>
        </p:spPr>
        <p:txBody>
          <a:bodyPr anchor="ctr"/>
          <a:lstStyle/>
          <a:p>
            <a:r>
              <a:rPr lang="en-US" sz="2800">
                <a:solidFill>
                  <a:schemeClr val="tx2"/>
                </a:solidFill>
                <a:latin typeface="Constantia" pitchFamily="18" charset="0"/>
              </a:rPr>
              <a:t>Talk about SFX – a more effective system</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2402" name="Rectangle 3"/>
          <p:cNvSpPr>
            <a:spLocks noChangeArrowheads="1"/>
          </p:cNvSpPr>
          <p:nvPr/>
        </p:nvSpPr>
        <p:spPr bwMode="auto">
          <a:xfrm>
            <a:off x="381000" y="-228600"/>
            <a:ext cx="7772400" cy="1470025"/>
          </a:xfrm>
          <a:prstGeom prst="rect">
            <a:avLst/>
          </a:prstGeom>
          <a:noFill/>
          <a:ln w="9525">
            <a:noFill/>
            <a:miter lim="800000"/>
            <a:headEnd/>
            <a:tailEnd/>
          </a:ln>
        </p:spPr>
        <p:txBody>
          <a:bodyPr anchor="ctr"/>
          <a:lstStyle/>
          <a:p>
            <a:r>
              <a:rPr lang="en-US" sz="2800">
                <a:solidFill>
                  <a:schemeClr val="tx2"/>
                </a:solidFill>
                <a:latin typeface="Constantia" pitchFamily="18" charset="0"/>
              </a:rPr>
              <a:t>Digital Object Identifier (DOI)</a:t>
            </a:r>
          </a:p>
        </p:txBody>
      </p:sp>
      <p:pic>
        <p:nvPicPr>
          <p:cNvPr id="102403" name="Picture 3"/>
          <p:cNvPicPr>
            <a:picLocks noChangeAspect="1" noChangeArrowheads="1"/>
          </p:cNvPicPr>
          <p:nvPr/>
        </p:nvPicPr>
        <p:blipFill>
          <a:blip r:embed="rId3"/>
          <a:srcRect/>
          <a:stretch>
            <a:fillRect/>
          </a:stretch>
        </p:blipFill>
        <p:spPr bwMode="auto">
          <a:xfrm>
            <a:off x="1447800" y="1524000"/>
            <a:ext cx="762000" cy="1009650"/>
          </a:xfrm>
          <a:prstGeom prst="rect">
            <a:avLst/>
          </a:prstGeom>
          <a:noFill/>
          <a:ln w="9525">
            <a:noFill/>
            <a:miter lim="800000"/>
            <a:headEnd/>
            <a:tailEnd/>
          </a:ln>
        </p:spPr>
      </p:pic>
      <p:sp>
        <p:nvSpPr>
          <p:cNvPr id="102404" name="Right Arrow 12"/>
          <p:cNvSpPr>
            <a:spLocks noChangeArrowheads="1"/>
          </p:cNvSpPr>
          <p:nvPr/>
        </p:nvSpPr>
        <p:spPr bwMode="auto">
          <a:xfrm rot="1832808">
            <a:off x="2728913" y="2290763"/>
            <a:ext cx="1066800" cy="533400"/>
          </a:xfrm>
          <a:prstGeom prst="rightArrow">
            <a:avLst>
              <a:gd name="adj1" fmla="val 50000"/>
              <a:gd name="adj2" fmla="val 50000"/>
            </a:avLst>
          </a:prstGeom>
          <a:solidFill>
            <a:srgbClr val="00B400"/>
          </a:solidFill>
          <a:ln w="9525" algn="ctr">
            <a:solidFill>
              <a:srgbClr val="000000"/>
            </a:solidFill>
            <a:round/>
            <a:headEnd/>
            <a:tailEnd/>
          </a:ln>
        </p:spPr>
        <p:txBody>
          <a:bodyPr/>
          <a:lstStyle/>
          <a:p>
            <a:endParaRPr lang="en-US">
              <a:latin typeface="Corbel" pitchFamily="34" charset="0"/>
            </a:endParaRPr>
          </a:p>
        </p:txBody>
      </p:sp>
      <p:sp>
        <p:nvSpPr>
          <p:cNvPr id="29" name="Rectangle 28"/>
          <p:cNvSpPr/>
          <p:nvPr/>
        </p:nvSpPr>
        <p:spPr>
          <a:xfrm>
            <a:off x="4038600" y="2209800"/>
            <a:ext cx="2133600" cy="2667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a:solidFill>
                  <a:schemeClr val="bg1"/>
                </a:solidFill>
              </a:rPr>
              <a:t>DOI Dictionary</a:t>
            </a:r>
          </a:p>
          <a:p>
            <a:pPr algn="ctr">
              <a:defRPr/>
            </a:pPr>
            <a:endParaRPr lang="en-US">
              <a:solidFill>
                <a:schemeClr val="bg1"/>
              </a:solidFill>
            </a:endParaRPr>
          </a:p>
          <a:p>
            <a:pPr algn="ctr">
              <a:defRPr/>
            </a:pPr>
            <a:endParaRPr lang="en-US">
              <a:solidFill>
                <a:schemeClr val="bg1"/>
              </a:solidFill>
            </a:endParaRPr>
          </a:p>
          <a:p>
            <a:pPr algn="ctr">
              <a:defRPr/>
            </a:pPr>
            <a:endParaRPr lang="en-US">
              <a:solidFill>
                <a:schemeClr val="bg1"/>
              </a:solidFill>
            </a:endParaRPr>
          </a:p>
          <a:p>
            <a:pPr algn="ctr">
              <a:defRPr/>
            </a:pPr>
            <a:endParaRPr lang="en-US">
              <a:solidFill>
                <a:schemeClr val="bg1"/>
              </a:solidFill>
            </a:endParaRPr>
          </a:p>
          <a:p>
            <a:pPr algn="ctr">
              <a:defRPr/>
            </a:pPr>
            <a:endParaRPr lang="en-US">
              <a:solidFill>
                <a:schemeClr val="bg1"/>
              </a:solidFill>
            </a:endParaRPr>
          </a:p>
          <a:p>
            <a:pPr algn="ctr">
              <a:defRPr/>
            </a:pPr>
            <a:endParaRPr lang="en-US">
              <a:solidFill>
                <a:schemeClr val="bg1"/>
              </a:solidFill>
            </a:endParaRPr>
          </a:p>
        </p:txBody>
      </p:sp>
      <p:grpSp>
        <p:nvGrpSpPr>
          <p:cNvPr id="102406" name="Group 21"/>
          <p:cNvGrpSpPr>
            <a:grpSpLocks/>
          </p:cNvGrpSpPr>
          <p:nvPr/>
        </p:nvGrpSpPr>
        <p:grpSpPr bwMode="auto">
          <a:xfrm>
            <a:off x="4191000" y="3352800"/>
            <a:ext cx="1447800" cy="1447800"/>
            <a:chOff x="5562600" y="2514601"/>
            <a:chExt cx="1447800" cy="1447800"/>
          </a:xfrm>
        </p:grpSpPr>
        <p:sp>
          <p:nvSpPr>
            <p:cNvPr id="25" name="Rectangle 24"/>
            <p:cNvSpPr/>
            <p:nvPr/>
          </p:nvSpPr>
          <p:spPr bwMode="auto">
            <a:xfrm>
              <a:off x="5638800" y="2514601"/>
              <a:ext cx="1295400" cy="1447800"/>
            </a:xfrm>
            <a:prstGeom prst="rect">
              <a:avLst/>
            </a:prstGeom>
            <a:solidFill>
              <a:schemeClr val="tx1">
                <a:lumMod val="95000"/>
              </a:schemeClr>
            </a:solidFill>
            <a:ln w="63500" cmpd="sng">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2415" name="TextBox 23"/>
            <p:cNvSpPr txBox="1">
              <a:spLocks noChangeArrowheads="1"/>
            </p:cNvSpPr>
            <p:nvPr/>
          </p:nvSpPr>
          <p:spPr bwMode="auto">
            <a:xfrm>
              <a:off x="5562600" y="2583360"/>
              <a:ext cx="1447800" cy="1292662"/>
            </a:xfrm>
            <a:prstGeom prst="rect">
              <a:avLst/>
            </a:prstGeom>
            <a:noFill/>
            <a:ln w="12700">
              <a:noFill/>
              <a:miter lim="800000"/>
              <a:headEnd/>
              <a:tailEnd/>
            </a:ln>
          </p:spPr>
          <p:txBody>
            <a:bodyPr>
              <a:spAutoFit/>
            </a:bodyPr>
            <a:lstStyle/>
            <a:p>
              <a:pPr algn="ctr"/>
              <a:r>
                <a:rPr lang="en-US" sz="1500">
                  <a:solidFill>
                    <a:schemeClr val="bg1"/>
                  </a:solidFill>
                </a:rPr>
                <a:t>DOI</a:t>
              </a:r>
            </a:p>
            <a:p>
              <a:pPr algn="ctr"/>
              <a:r>
                <a:rPr lang="en-US" sz="1200">
                  <a:solidFill>
                    <a:schemeClr val="bg1"/>
                  </a:solidFill>
                </a:rPr>
                <a:t>10.1002/20892</a:t>
              </a:r>
            </a:p>
            <a:p>
              <a:pPr algn="ctr"/>
              <a:endParaRPr lang="en-US" sz="1200">
                <a:solidFill>
                  <a:schemeClr val="bg1"/>
                </a:solidFill>
              </a:endParaRPr>
            </a:p>
            <a:p>
              <a:pPr algn="ctr"/>
              <a:r>
                <a:rPr lang="en-US" sz="1500">
                  <a:solidFill>
                    <a:schemeClr val="bg1"/>
                  </a:solidFill>
                </a:rPr>
                <a:t>Link</a:t>
              </a:r>
            </a:p>
            <a:p>
              <a:r>
                <a:rPr lang="en-US" sz="1200">
                  <a:solidFill>
                    <a:schemeClr val="bg1"/>
                  </a:solidFill>
                </a:rPr>
                <a:t>http://nature.com/article.pdf</a:t>
              </a:r>
            </a:p>
          </p:txBody>
        </p:sp>
      </p:grpSp>
      <p:pic>
        <p:nvPicPr>
          <p:cNvPr id="30" name="Picture 7" descr="C:\Documents and Settings\Wilson\Local Settings\Temporary Internet Files\Content.IE5\YI50KSZI\MCj04339420000[1].png"/>
          <p:cNvPicPr>
            <a:picLocks noChangeAspect="1" noChangeArrowheads="1"/>
          </p:cNvPicPr>
          <p:nvPr/>
        </p:nvPicPr>
        <p:blipFill>
          <a:blip r:embed="rId4"/>
          <a:srcRect/>
          <a:stretch>
            <a:fillRect/>
          </a:stretch>
        </p:blipFill>
        <p:spPr bwMode="auto">
          <a:xfrm>
            <a:off x="1143000" y="4114800"/>
            <a:ext cx="1314450" cy="1314450"/>
          </a:xfrm>
          <a:prstGeom prst="rect">
            <a:avLst/>
          </a:prstGeom>
          <a:noFill/>
          <a:scene3d>
            <a:camera prst="orthographicFront">
              <a:rot lat="0" lon="10800000" rev="0"/>
            </a:camera>
            <a:lightRig rig="threePt" dir="t"/>
          </a:scene3d>
        </p:spPr>
      </p:pic>
      <p:sp>
        <p:nvSpPr>
          <p:cNvPr id="31" name="Right Arrow 12"/>
          <p:cNvSpPr>
            <a:spLocks noChangeArrowheads="1"/>
          </p:cNvSpPr>
          <p:nvPr/>
        </p:nvSpPr>
        <p:spPr bwMode="auto">
          <a:xfrm rot="-1667914">
            <a:off x="2806700" y="4332288"/>
            <a:ext cx="1066800" cy="533400"/>
          </a:xfrm>
          <a:prstGeom prst="rightArrow">
            <a:avLst>
              <a:gd name="adj1" fmla="val 50000"/>
              <a:gd name="adj2" fmla="val 50000"/>
            </a:avLst>
          </a:prstGeom>
          <a:solidFill>
            <a:srgbClr val="00B400"/>
          </a:solidFill>
          <a:ln w="9525" algn="ctr">
            <a:solidFill>
              <a:srgbClr val="000000"/>
            </a:solidFill>
            <a:round/>
            <a:headEnd/>
            <a:tailEnd/>
          </a:ln>
        </p:spPr>
        <p:txBody>
          <a:bodyPr/>
          <a:lstStyle/>
          <a:p>
            <a:endParaRPr lang="en-US">
              <a:latin typeface="Corbel" pitchFamily="34" charset="0"/>
            </a:endParaRPr>
          </a:p>
        </p:txBody>
      </p:sp>
      <p:sp>
        <p:nvSpPr>
          <p:cNvPr id="32" name="Right Arrow 12"/>
          <p:cNvSpPr>
            <a:spLocks noChangeArrowheads="1"/>
          </p:cNvSpPr>
          <p:nvPr/>
        </p:nvSpPr>
        <p:spPr bwMode="auto">
          <a:xfrm>
            <a:off x="6324600" y="3200400"/>
            <a:ext cx="1066800" cy="533400"/>
          </a:xfrm>
          <a:prstGeom prst="rightArrow">
            <a:avLst>
              <a:gd name="adj1" fmla="val 50000"/>
              <a:gd name="adj2" fmla="val 50000"/>
            </a:avLst>
          </a:prstGeom>
          <a:solidFill>
            <a:srgbClr val="00B400"/>
          </a:solidFill>
          <a:ln w="9525" algn="ctr">
            <a:solidFill>
              <a:srgbClr val="000000"/>
            </a:solidFill>
            <a:round/>
            <a:headEnd/>
            <a:tailEnd/>
          </a:ln>
        </p:spPr>
        <p:txBody>
          <a:bodyPr/>
          <a:lstStyle/>
          <a:p>
            <a:endParaRPr lang="en-US">
              <a:latin typeface="Corbel" pitchFamily="34" charset="0"/>
            </a:endParaRPr>
          </a:p>
        </p:txBody>
      </p:sp>
      <p:pic>
        <p:nvPicPr>
          <p:cNvPr id="33" name="Picture 8"/>
          <p:cNvPicPr>
            <a:picLocks noChangeAspect="1" noChangeArrowheads="1"/>
          </p:cNvPicPr>
          <p:nvPr/>
        </p:nvPicPr>
        <p:blipFill>
          <a:blip r:embed="rId5">
            <a:clrChange>
              <a:clrFrom>
                <a:srgbClr val="000000"/>
              </a:clrFrom>
              <a:clrTo>
                <a:srgbClr val="000000">
                  <a:alpha val="0"/>
                </a:srgbClr>
              </a:clrTo>
            </a:clrChange>
          </a:blip>
          <a:srcRect/>
          <a:stretch>
            <a:fillRect/>
          </a:stretch>
        </p:blipFill>
        <p:spPr bwMode="auto">
          <a:xfrm>
            <a:off x="7391400" y="2830513"/>
            <a:ext cx="1295400" cy="1295400"/>
          </a:xfrm>
          <a:prstGeom prst="rect">
            <a:avLst/>
          </a:prstGeom>
          <a:noFill/>
          <a:ln w="9525">
            <a:noFill/>
            <a:miter lim="800000"/>
            <a:headEnd/>
            <a:tailEnd/>
          </a:ln>
        </p:spPr>
      </p:pic>
      <p:sp>
        <p:nvSpPr>
          <p:cNvPr id="34" name="TextBox 28"/>
          <p:cNvSpPr txBox="1">
            <a:spLocks noChangeArrowheads="1"/>
          </p:cNvSpPr>
          <p:nvPr/>
        </p:nvSpPr>
        <p:spPr bwMode="auto">
          <a:xfrm>
            <a:off x="6858000" y="4125913"/>
            <a:ext cx="2286000" cy="369887"/>
          </a:xfrm>
          <a:prstGeom prst="rect">
            <a:avLst/>
          </a:prstGeom>
          <a:noFill/>
          <a:ln w="9525">
            <a:noFill/>
            <a:miter lim="800000"/>
            <a:headEnd/>
            <a:tailEnd/>
          </a:ln>
        </p:spPr>
        <p:txBody>
          <a:bodyPr>
            <a:spAutoFit/>
          </a:bodyPr>
          <a:lstStyle/>
          <a:p>
            <a:pPr algn="ctr"/>
            <a:r>
              <a:rPr lang="en-US"/>
              <a:t>Publisher</a:t>
            </a:r>
          </a:p>
        </p:txBody>
      </p:sp>
      <p:sp>
        <p:nvSpPr>
          <p:cNvPr id="102412" name="TextBox 35"/>
          <p:cNvSpPr txBox="1">
            <a:spLocks noChangeArrowheads="1"/>
          </p:cNvSpPr>
          <p:nvPr/>
        </p:nvSpPr>
        <p:spPr bwMode="auto">
          <a:xfrm>
            <a:off x="2209800" y="1828800"/>
            <a:ext cx="2209800" cy="369888"/>
          </a:xfrm>
          <a:prstGeom prst="rect">
            <a:avLst/>
          </a:prstGeom>
          <a:noFill/>
          <a:ln w="9525">
            <a:noFill/>
            <a:miter lim="800000"/>
            <a:headEnd/>
            <a:tailEnd/>
          </a:ln>
        </p:spPr>
        <p:txBody>
          <a:bodyPr>
            <a:spAutoFit/>
          </a:bodyPr>
          <a:lstStyle/>
          <a:p>
            <a:pPr algn="ctr"/>
            <a:r>
              <a:rPr lang="en-US"/>
              <a:t>DOI Agency</a:t>
            </a:r>
          </a:p>
        </p:txBody>
      </p:sp>
      <p:sp>
        <p:nvSpPr>
          <p:cNvPr id="29709" name="TextBox 43"/>
          <p:cNvSpPr txBox="1">
            <a:spLocks noChangeArrowheads="1"/>
          </p:cNvSpPr>
          <p:nvPr/>
        </p:nvSpPr>
        <p:spPr bwMode="auto">
          <a:xfrm>
            <a:off x="2133600" y="3733800"/>
            <a:ext cx="2209800" cy="369888"/>
          </a:xfrm>
          <a:prstGeom prst="rect">
            <a:avLst/>
          </a:prstGeom>
          <a:noFill/>
          <a:ln w="9525">
            <a:noFill/>
            <a:miter lim="800000"/>
            <a:headEnd/>
            <a:tailEnd/>
          </a:ln>
        </p:spPr>
        <p:txBody>
          <a:bodyPr>
            <a:spAutoFit/>
          </a:bodyPr>
          <a:lstStyle/>
          <a:p>
            <a:pPr algn="ctr"/>
            <a:r>
              <a:rPr lang="en-US"/>
              <a:t>DOI Resolver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7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4" grpId="0"/>
      <p:bldP spid="29709" grpId="0"/>
    </p:bldLst>
  </p:timing>
</p:sld>
</file>

<file path=ppt/slides/slide6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pSp>
        <p:nvGrpSpPr>
          <p:cNvPr id="103426" name="Group 27"/>
          <p:cNvGrpSpPr>
            <a:grpSpLocks/>
          </p:cNvGrpSpPr>
          <p:nvPr/>
        </p:nvGrpSpPr>
        <p:grpSpPr bwMode="auto">
          <a:xfrm>
            <a:off x="609600" y="1676400"/>
            <a:ext cx="2438400" cy="2438400"/>
            <a:chOff x="3276600" y="990600"/>
            <a:chExt cx="1349375" cy="1273175"/>
          </a:xfrm>
        </p:grpSpPr>
        <p:pic>
          <p:nvPicPr>
            <p:cNvPr id="103441" name="Picture 16"/>
            <p:cNvPicPr>
              <a:picLocks noChangeAspect="1" noChangeArrowheads="1"/>
            </p:cNvPicPr>
            <p:nvPr/>
          </p:nvPicPr>
          <p:blipFill>
            <a:blip r:embed="rId3"/>
            <a:srcRect/>
            <a:stretch>
              <a:fillRect/>
            </a:stretch>
          </p:blipFill>
          <p:spPr bwMode="auto">
            <a:xfrm>
              <a:off x="3276600" y="990600"/>
              <a:ext cx="1349375" cy="1273175"/>
            </a:xfrm>
            <a:prstGeom prst="rect">
              <a:avLst/>
            </a:prstGeom>
            <a:noFill/>
            <a:ln w="9525">
              <a:noFill/>
              <a:miter lim="800000"/>
              <a:headEnd/>
              <a:tailEnd/>
            </a:ln>
          </p:spPr>
        </p:pic>
        <p:sp>
          <p:nvSpPr>
            <p:cNvPr id="103442" name="Text Box 17"/>
            <p:cNvSpPr txBox="1">
              <a:spLocks noChangeArrowheads="1"/>
            </p:cNvSpPr>
            <p:nvPr/>
          </p:nvSpPr>
          <p:spPr bwMode="auto">
            <a:xfrm>
              <a:off x="3465512" y="1264444"/>
              <a:ext cx="991791" cy="771365"/>
            </a:xfrm>
            <a:prstGeom prst="rect">
              <a:avLst/>
            </a:prstGeom>
            <a:noFill/>
            <a:ln w="9525">
              <a:noFill/>
              <a:miter lim="800000"/>
              <a:headEnd/>
              <a:tailEnd/>
            </a:ln>
          </p:spPr>
          <p:txBody>
            <a:bodyPr>
              <a:spAutoFit/>
            </a:bodyPr>
            <a:lstStyle/>
            <a:p>
              <a:pPr>
                <a:spcBef>
                  <a:spcPct val="50000"/>
                </a:spcBef>
              </a:pPr>
              <a:r>
                <a:rPr lang="en-US" sz="3000" b="1">
                  <a:solidFill>
                    <a:srgbClr val="FF0000"/>
                  </a:solidFill>
                  <a:latin typeface="Corbel" pitchFamily="34" charset="0"/>
                </a:rPr>
                <a:t>Metadata</a:t>
              </a:r>
            </a:p>
            <a:p>
              <a:pPr>
                <a:spcBef>
                  <a:spcPct val="50000"/>
                </a:spcBef>
              </a:pPr>
              <a:r>
                <a:rPr lang="en-US" sz="2000" b="1">
                  <a:solidFill>
                    <a:schemeClr val="bg1"/>
                  </a:solidFill>
                  <a:latin typeface="Corbel" pitchFamily="34" charset="0"/>
                </a:rPr>
                <a:t>Author, Title,</a:t>
              </a:r>
            </a:p>
            <a:p>
              <a:pPr>
                <a:spcBef>
                  <a:spcPct val="50000"/>
                </a:spcBef>
              </a:pPr>
              <a:r>
                <a:rPr lang="en-US" sz="2000" b="1">
                  <a:solidFill>
                    <a:schemeClr val="bg1"/>
                  </a:solidFill>
                  <a:latin typeface="Corbel" pitchFamily="34" charset="0"/>
                </a:rPr>
                <a:t>Journal</a:t>
              </a:r>
            </a:p>
          </p:txBody>
        </p:sp>
      </p:grpSp>
      <p:pic>
        <p:nvPicPr>
          <p:cNvPr id="103427" name="Picture 8"/>
          <p:cNvPicPr>
            <a:picLocks noChangeAspect="1" noChangeArrowheads="1"/>
          </p:cNvPicPr>
          <p:nvPr/>
        </p:nvPicPr>
        <p:blipFill>
          <a:blip r:embed="rId4">
            <a:clrChange>
              <a:clrFrom>
                <a:srgbClr val="000000"/>
              </a:clrFrom>
              <a:clrTo>
                <a:srgbClr val="000000">
                  <a:alpha val="0"/>
                </a:srgbClr>
              </a:clrTo>
            </a:clrChange>
          </a:blip>
          <a:srcRect/>
          <a:stretch>
            <a:fillRect/>
          </a:stretch>
        </p:blipFill>
        <p:spPr bwMode="auto">
          <a:xfrm>
            <a:off x="5791200" y="1676400"/>
            <a:ext cx="2133600" cy="2133600"/>
          </a:xfrm>
          <a:prstGeom prst="rect">
            <a:avLst/>
          </a:prstGeom>
          <a:noFill/>
          <a:ln w="9525">
            <a:noFill/>
            <a:miter lim="800000"/>
            <a:headEnd/>
            <a:tailEnd/>
          </a:ln>
        </p:spPr>
      </p:pic>
      <p:sp>
        <p:nvSpPr>
          <p:cNvPr id="103428" name="TextBox 28"/>
          <p:cNvSpPr txBox="1">
            <a:spLocks noChangeArrowheads="1"/>
          </p:cNvSpPr>
          <p:nvPr/>
        </p:nvSpPr>
        <p:spPr bwMode="auto">
          <a:xfrm>
            <a:off x="5791200" y="4354513"/>
            <a:ext cx="2286000" cy="369887"/>
          </a:xfrm>
          <a:prstGeom prst="rect">
            <a:avLst/>
          </a:prstGeom>
          <a:noFill/>
          <a:ln w="9525">
            <a:noFill/>
            <a:miter lim="800000"/>
            <a:headEnd/>
            <a:tailEnd/>
          </a:ln>
        </p:spPr>
        <p:txBody>
          <a:bodyPr>
            <a:spAutoFit/>
          </a:bodyPr>
          <a:lstStyle/>
          <a:p>
            <a:pPr algn="ctr"/>
            <a:r>
              <a:rPr lang="en-US"/>
              <a:t>Journal Article</a:t>
            </a:r>
          </a:p>
        </p:txBody>
      </p:sp>
      <p:cxnSp>
        <p:nvCxnSpPr>
          <p:cNvPr id="35" name="Straight Arrow Connector 34"/>
          <p:cNvCxnSpPr/>
          <p:nvPr/>
        </p:nvCxnSpPr>
        <p:spPr>
          <a:xfrm>
            <a:off x="3886200" y="2970213"/>
            <a:ext cx="1371600" cy="15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103430" name="Group 21"/>
          <p:cNvGrpSpPr>
            <a:grpSpLocks/>
          </p:cNvGrpSpPr>
          <p:nvPr/>
        </p:nvGrpSpPr>
        <p:grpSpPr bwMode="auto">
          <a:xfrm>
            <a:off x="0" y="0"/>
            <a:ext cx="9144000" cy="6859588"/>
            <a:chOff x="0" y="0"/>
            <a:chExt cx="9144000" cy="6858794"/>
          </a:xfrm>
        </p:grpSpPr>
        <p:cxnSp>
          <p:nvCxnSpPr>
            <p:cNvPr id="37" name="Straight Connector 36"/>
            <p:cNvCxnSpPr/>
            <p:nvPr/>
          </p:nvCxnSpPr>
          <p:spPr>
            <a:xfrm>
              <a:off x="0" y="1592079"/>
              <a:ext cx="9144000" cy="1587"/>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3403206"/>
              <a:ext cx="9144000" cy="1588"/>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5281002"/>
              <a:ext cx="9144000" cy="1587"/>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104502" y="3428603"/>
              <a:ext cx="6857206" cy="3175"/>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142604" y="3427809"/>
              <a:ext cx="6857206" cy="1587"/>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3468291" y="3427809"/>
              <a:ext cx="6857206" cy="1588"/>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grpSp>
      <p:sp>
        <p:nvSpPr>
          <p:cNvPr id="16" name="TextBox 15"/>
          <p:cNvSpPr txBox="1">
            <a:spLocks noChangeArrowheads="1"/>
          </p:cNvSpPr>
          <p:nvPr/>
        </p:nvSpPr>
        <p:spPr bwMode="auto">
          <a:xfrm>
            <a:off x="3505200" y="1828800"/>
            <a:ext cx="2133600" cy="862013"/>
          </a:xfrm>
          <a:prstGeom prst="rect">
            <a:avLst/>
          </a:prstGeom>
          <a:noFill/>
          <a:ln w="9525">
            <a:noFill/>
            <a:miter lim="800000"/>
            <a:headEnd/>
            <a:tailEnd/>
          </a:ln>
        </p:spPr>
        <p:txBody>
          <a:bodyPr>
            <a:spAutoFit/>
          </a:bodyPr>
          <a:lstStyle/>
          <a:p>
            <a:pPr algn="ctr"/>
            <a:r>
              <a:rPr lang="en-US" sz="2500"/>
              <a:t>Digital Object Identifier</a:t>
            </a:r>
          </a:p>
        </p:txBody>
      </p:sp>
      <p:sp>
        <p:nvSpPr>
          <p:cNvPr id="22" name="TextBox 21"/>
          <p:cNvSpPr txBox="1">
            <a:spLocks noChangeArrowheads="1"/>
          </p:cNvSpPr>
          <p:nvPr/>
        </p:nvSpPr>
        <p:spPr bwMode="auto">
          <a:xfrm>
            <a:off x="3505200" y="3276600"/>
            <a:ext cx="2209800" cy="369888"/>
          </a:xfrm>
          <a:prstGeom prst="rect">
            <a:avLst/>
          </a:prstGeom>
          <a:noFill/>
          <a:ln w="9525">
            <a:noFill/>
            <a:miter lim="800000"/>
            <a:headEnd/>
            <a:tailEnd/>
          </a:ln>
        </p:spPr>
        <p:txBody>
          <a:bodyPr>
            <a:spAutoFit/>
          </a:bodyPr>
          <a:lstStyle/>
          <a:p>
            <a:pPr algn="ctr"/>
            <a:r>
              <a:rPr lang="en-US"/>
              <a:t>10.1002/20892</a:t>
            </a:r>
          </a:p>
        </p:txBody>
      </p:sp>
      <p:sp>
        <p:nvSpPr>
          <p:cNvPr id="103433" name="TextBox 28"/>
          <p:cNvSpPr txBox="1">
            <a:spLocks noChangeArrowheads="1"/>
          </p:cNvSpPr>
          <p:nvPr/>
        </p:nvSpPr>
        <p:spPr bwMode="auto">
          <a:xfrm>
            <a:off x="685800" y="4354513"/>
            <a:ext cx="2286000" cy="646112"/>
          </a:xfrm>
          <a:prstGeom prst="rect">
            <a:avLst/>
          </a:prstGeom>
          <a:noFill/>
          <a:ln w="9525">
            <a:noFill/>
            <a:miter lim="800000"/>
            <a:headEnd/>
            <a:tailEnd/>
          </a:ln>
        </p:spPr>
        <p:txBody>
          <a:bodyPr>
            <a:spAutoFit/>
          </a:bodyPr>
          <a:lstStyle/>
          <a:p>
            <a:pPr algn="ctr"/>
            <a:r>
              <a:rPr lang="en-US"/>
              <a:t>From Search Results</a:t>
            </a:r>
          </a:p>
        </p:txBody>
      </p:sp>
      <p:sp>
        <p:nvSpPr>
          <p:cNvPr id="103434" name="Rectangle 3"/>
          <p:cNvSpPr>
            <a:spLocks noChangeArrowheads="1"/>
          </p:cNvSpPr>
          <p:nvPr/>
        </p:nvSpPr>
        <p:spPr bwMode="auto">
          <a:xfrm>
            <a:off x="381000" y="-228600"/>
            <a:ext cx="7772400" cy="1470025"/>
          </a:xfrm>
          <a:prstGeom prst="rect">
            <a:avLst/>
          </a:prstGeom>
          <a:noFill/>
          <a:ln w="9525">
            <a:noFill/>
            <a:miter lim="800000"/>
            <a:headEnd/>
            <a:tailEnd/>
          </a:ln>
        </p:spPr>
        <p:txBody>
          <a:bodyPr anchor="ctr"/>
          <a:lstStyle/>
          <a:p>
            <a:r>
              <a:rPr lang="en-US" sz="2800">
                <a:solidFill>
                  <a:schemeClr val="tx2"/>
                </a:solidFill>
                <a:latin typeface="Constantia" pitchFamily="18" charset="0"/>
              </a:rPr>
              <a:t>Linking Metadata and PDF</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http://www.productwiki.com/upload/images/winamp_screen_large.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4114800" y="2209800"/>
            <a:ext cx="1066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4450" name="Rectangle 3"/>
          <p:cNvSpPr>
            <a:spLocks noChangeArrowheads="1"/>
          </p:cNvSpPr>
          <p:nvPr/>
        </p:nvSpPr>
        <p:spPr bwMode="auto">
          <a:xfrm>
            <a:off x="381000" y="-228600"/>
            <a:ext cx="7772400" cy="1470025"/>
          </a:xfrm>
          <a:prstGeom prst="rect">
            <a:avLst/>
          </a:prstGeom>
          <a:noFill/>
          <a:ln w="9525">
            <a:noFill/>
            <a:miter lim="800000"/>
            <a:headEnd/>
            <a:tailEnd/>
          </a:ln>
        </p:spPr>
        <p:txBody>
          <a:bodyPr anchor="ctr"/>
          <a:lstStyle/>
          <a:p>
            <a:r>
              <a:rPr lang="en-US" sz="2800">
                <a:solidFill>
                  <a:schemeClr val="tx2"/>
                </a:solidFill>
                <a:latin typeface="Constantia" pitchFamily="18" charset="0"/>
              </a:rPr>
              <a:t>Problem #1</a:t>
            </a:r>
          </a:p>
        </p:txBody>
      </p:sp>
      <p:pic>
        <p:nvPicPr>
          <p:cNvPr id="104451" name="Picture 3"/>
          <p:cNvPicPr>
            <a:picLocks noChangeAspect="1" noChangeArrowheads="1"/>
          </p:cNvPicPr>
          <p:nvPr/>
        </p:nvPicPr>
        <p:blipFill>
          <a:blip r:embed="rId3"/>
          <a:srcRect/>
          <a:stretch>
            <a:fillRect/>
          </a:stretch>
        </p:blipFill>
        <p:spPr bwMode="auto">
          <a:xfrm>
            <a:off x="1447800" y="1524000"/>
            <a:ext cx="762000" cy="1009650"/>
          </a:xfrm>
          <a:prstGeom prst="rect">
            <a:avLst/>
          </a:prstGeom>
          <a:noFill/>
          <a:ln w="9525">
            <a:noFill/>
            <a:miter lim="800000"/>
            <a:headEnd/>
            <a:tailEnd/>
          </a:ln>
        </p:spPr>
      </p:pic>
      <p:sp>
        <p:nvSpPr>
          <p:cNvPr id="104452" name="Right Arrow 12"/>
          <p:cNvSpPr>
            <a:spLocks noChangeArrowheads="1"/>
          </p:cNvSpPr>
          <p:nvPr/>
        </p:nvSpPr>
        <p:spPr bwMode="auto">
          <a:xfrm rot="1832808">
            <a:off x="2728913" y="2290763"/>
            <a:ext cx="1066800" cy="533400"/>
          </a:xfrm>
          <a:prstGeom prst="rightArrow">
            <a:avLst>
              <a:gd name="adj1" fmla="val 50000"/>
              <a:gd name="adj2" fmla="val 50000"/>
            </a:avLst>
          </a:prstGeom>
          <a:solidFill>
            <a:srgbClr val="00B400"/>
          </a:solidFill>
          <a:ln w="9525" algn="ctr">
            <a:solidFill>
              <a:srgbClr val="000000"/>
            </a:solidFill>
            <a:round/>
            <a:headEnd/>
            <a:tailEnd/>
          </a:ln>
        </p:spPr>
        <p:txBody>
          <a:bodyPr/>
          <a:lstStyle/>
          <a:p>
            <a:endParaRPr lang="en-US">
              <a:latin typeface="Corbel" pitchFamily="34" charset="0"/>
            </a:endParaRPr>
          </a:p>
        </p:txBody>
      </p:sp>
      <p:sp>
        <p:nvSpPr>
          <p:cNvPr id="29" name="Rectangle 28"/>
          <p:cNvSpPr/>
          <p:nvPr/>
        </p:nvSpPr>
        <p:spPr>
          <a:xfrm>
            <a:off x="4038600" y="2209800"/>
            <a:ext cx="2133600" cy="2667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a:solidFill>
                  <a:schemeClr val="bg1"/>
                </a:solidFill>
              </a:rPr>
              <a:t>DOI Dictionary</a:t>
            </a:r>
          </a:p>
          <a:p>
            <a:pPr algn="ctr">
              <a:defRPr/>
            </a:pPr>
            <a:endParaRPr lang="en-US">
              <a:solidFill>
                <a:schemeClr val="bg1"/>
              </a:solidFill>
            </a:endParaRPr>
          </a:p>
          <a:p>
            <a:pPr algn="ctr">
              <a:defRPr/>
            </a:pPr>
            <a:endParaRPr lang="en-US">
              <a:solidFill>
                <a:schemeClr val="bg1"/>
              </a:solidFill>
            </a:endParaRPr>
          </a:p>
          <a:p>
            <a:pPr algn="ctr">
              <a:defRPr/>
            </a:pPr>
            <a:endParaRPr lang="en-US">
              <a:solidFill>
                <a:schemeClr val="bg1"/>
              </a:solidFill>
            </a:endParaRPr>
          </a:p>
          <a:p>
            <a:pPr algn="ctr">
              <a:defRPr/>
            </a:pPr>
            <a:endParaRPr lang="en-US">
              <a:solidFill>
                <a:schemeClr val="bg1"/>
              </a:solidFill>
            </a:endParaRPr>
          </a:p>
          <a:p>
            <a:pPr algn="ctr">
              <a:defRPr/>
            </a:pPr>
            <a:endParaRPr lang="en-US">
              <a:solidFill>
                <a:schemeClr val="bg1"/>
              </a:solidFill>
            </a:endParaRPr>
          </a:p>
          <a:p>
            <a:pPr algn="ctr">
              <a:defRPr/>
            </a:pPr>
            <a:endParaRPr lang="en-US">
              <a:solidFill>
                <a:schemeClr val="bg1"/>
              </a:solidFill>
            </a:endParaRPr>
          </a:p>
        </p:txBody>
      </p:sp>
      <p:grpSp>
        <p:nvGrpSpPr>
          <p:cNvPr id="104454" name="Group 21"/>
          <p:cNvGrpSpPr>
            <a:grpSpLocks/>
          </p:cNvGrpSpPr>
          <p:nvPr/>
        </p:nvGrpSpPr>
        <p:grpSpPr bwMode="auto">
          <a:xfrm>
            <a:off x="4191000" y="3352800"/>
            <a:ext cx="1447800" cy="1447800"/>
            <a:chOff x="5562600" y="2514601"/>
            <a:chExt cx="1447800" cy="1447800"/>
          </a:xfrm>
        </p:grpSpPr>
        <p:sp>
          <p:nvSpPr>
            <p:cNvPr id="25" name="Rectangle 24"/>
            <p:cNvSpPr/>
            <p:nvPr/>
          </p:nvSpPr>
          <p:spPr bwMode="auto">
            <a:xfrm>
              <a:off x="5638800" y="2514601"/>
              <a:ext cx="1295400" cy="1447800"/>
            </a:xfrm>
            <a:prstGeom prst="rect">
              <a:avLst/>
            </a:prstGeom>
            <a:solidFill>
              <a:schemeClr val="tx1">
                <a:lumMod val="95000"/>
              </a:schemeClr>
            </a:solidFill>
            <a:ln w="63500" cmpd="sng">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4464" name="TextBox 23"/>
            <p:cNvSpPr txBox="1">
              <a:spLocks noChangeArrowheads="1"/>
            </p:cNvSpPr>
            <p:nvPr/>
          </p:nvSpPr>
          <p:spPr bwMode="auto">
            <a:xfrm>
              <a:off x="5562600" y="2583360"/>
              <a:ext cx="1447800" cy="1292662"/>
            </a:xfrm>
            <a:prstGeom prst="rect">
              <a:avLst/>
            </a:prstGeom>
            <a:noFill/>
            <a:ln w="12700">
              <a:noFill/>
              <a:miter lim="800000"/>
              <a:headEnd/>
              <a:tailEnd/>
            </a:ln>
          </p:spPr>
          <p:txBody>
            <a:bodyPr>
              <a:spAutoFit/>
            </a:bodyPr>
            <a:lstStyle/>
            <a:p>
              <a:pPr algn="ctr"/>
              <a:r>
                <a:rPr lang="en-US" sz="1500">
                  <a:solidFill>
                    <a:schemeClr val="bg1"/>
                  </a:solidFill>
                </a:rPr>
                <a:t>DOI</a:t>
              </a:r>
            </a:p>
            <a:p>
              <a:pPr algn="ctr"/>
              <a:r>
                <a:rPr lang="en-US" sz="1200">
                  <a:solidFill>
                    <a:schemeClr val="bg1"/>
                  </a:solidFill>
                </a:rPr>
                <a:t>10.1002/20892</a:t>
              </a:r>
            </a:p>
            <a:p>
              <a:pPr algn="ctr"/>
              <a:endParaRPr lang="en-US" sz="1200">
                <a:solidFill>
                  <a:schemeClr val="bg1"/>
                </a:solidFill>
              </a:endParaRPr>
            </a:p>
            <a:p>
              <a:pPr algn="ctr"/>
              <a:r>
                <a:rPr lang="en-US" sz="1500">
                  <a:solidFill>
                    <a:schemeClr val="bg1"/>
                  </a:solidFill>
                </a:rPr>
                <a:t>Link</a:t>
              </a:r>
            </a:p>
            <a:p>
              <a:r>
                <a:rPr lang="en-US" sz="1200">
                  <a:solidFill>
                    <a:schemeClr val="bg1"/>
                  </a:solidFill>
                </a:rPr>
                <a:t>http://nature.com/article.pdf</a:t>
              </a:r>
            </a:p>
          </p:txBody>
        </p:sp>
      </p:grpSp>
      <p:pic>
        <p:nvPicPr>
          <p:cNvPr id="30" name="Picture 7" descr="C:\Documents and Settings\Wilson\Local Settings\Temporary Internet Files\Content.IE5\YI50KSZI\MCj04339420000[1].png"/>
          <p:cNvPicPr>
            <a:picLocks noChangeAspect="1" noChangeArrowheads="1"/>
          </p:cNvPicPr>
          <p:nvPr/>
        </p:nvPicPr>
        <p:blipFill>
          <a:blip r:embed="rId4"/>
          <a:srcRect/>
          <a:stretch>
            <a:fillRect/>
          </a:stretch>
        </p:blipFill>
        <p:spPr bwMode="auto">
          <a:xfrm>
            <a:off x="1143000" y="4114800"/>
            <a:ext cx="1314450" cy="1314450"/>
          </a:xfrm>
          <a:prstGeom prst="rect">
            <a:avLst/>
          </a:prstGeom>
          <a:noFill/>
          <a:scene3d>
            <a:camera prst="orthographicFront">
              <a:rot lat="0" lon="10800000" rev="0"/>
            </a:camera>
            <a:lightRig rig="threePt" dir="t"/>
          </a:scene3d>
        </p:spPr>
      </p:pic>
      <p:sp>
        <p:nvSpPr>
          <p:cNvPr id="31" name="Right Arrow 12"/>
          <p:cNvSpPr>
            <a:spLocks noChangeArrowheads="1"/>
          </p:cNvSpPr>
          <p:nvPr/>
        </p:nvSpPr>
        <p:spPr bwMode="auto">
          <a:xfrm rot="-1667914">
            <a:off x="2806700" y="4332288"/>
            <a:ext cx="1066800" cy="533400"/>
          </a:xfrm>
          <a:prstGeom prst="rightArrow">
            <a:avLst>
              <a:gd name="adj1" fmla="val 50000"/>
              <a:gd name="adj2" fmla="val 50000"/>
            </a:avLst>
          </a:prstGeom>
          <a:solidFill>
            <a:srgbClr val="00B400"/>
          </a:solidFill>
          <a:ln w="9525" algn="ctr">
            <a:solidFill>
              <a:srgbClr val="000000"/>
            </a:solidFill>
            <a:round/>
            <a:headEnd/>
            <a:tailEnd/>
          </a:ln>
        </p:spPr>
        <p:txBody>
          <a:bodyPr/>
          <a:lstStyle/>
          <a:p>
            <a:endParaRPr lang="en-US">
              <a:latin typeface="Corbel" pitchFamily="34" charset="0"/>
            </a:endParaRPr>
          </a:p>
        </p:txBody>
      </p:sp>
      <p:sp>
        <p:nvSpPr>
          <p:cNvPr id="32" name="Right Arrow 12"/>
          <p:cNvSpPr>
            <a:spLocks noChangeArrowheads="1"/>
          </p:cNvSpPr>
          <p:nvPr/>
        </p:nvSpPr>
        <p:spPr bwMode="auto">
          <a:xfrm>
            <a:off x="6324600" y="3200400"/>
            <a:ext cx="1066800" cy="533400"/>
          </a:xfrm>
          <a:prstGeom prst="rightArrow">
            <a:avLst>
              <a:gd name="adj1" fmla="val 50000"/>
              <a:gd name="adj2" fmla="val 50000"/>
            </a:avLst>
          </a:prstGeom>
          <a:solidFill>
            <a:srgbClr val="00B400"/>
          </a:solidFill>
          <a:ln w="9525" algn="ctr">
            <a:solidFill>
              <a:srgbClr val="000000"/>
            </a:solidFill>
            <a:round/>
            <a:headEnd/>
            <a:tailEnd/>
          </a:ln>
        </p:spPr>
        <p:txBody>
          <a:bodyPr/>
          <a:lstStyle/>
          <a:p>
            <a:endParaRPr lang="en-US">
              <a:latin typeface="Corbel" pitchFamily="34" charset="0"/>
            </a:endParaRPr>
          </a:p>
        </p:txBody>
      </p:sp>
      <p:pic>
        <p:nvPicPr>
          <p:cNvPr id="104458" name="Picture 8"/>
          <p:cNvPicPr>
            <a:picLocks noChangeAspect="1" noChangeArrowheads="1"/>
          </p:cNvPicPr>
          <p:nvPr/>
        </p:nvPicPr>
        <p:blipFill>
          <a:blip r:embed="rId5">
            <a:clrChange>
              <a:clrFrom>
                <a:srgbClr val="000000"/>
              </a:clrFrom>
              <a:clrTo>
                <a:srgbClr val="000000">
                  <a:alpha val="0"/>
                </a:srgbClr>
              </a:clrTo>
            </a:clrChange>
          </a:blip>
          <a:srcRect/>
          <a:stretch>
            <a:fillRect/>
          </a:stretch>
        </p:blipFill>
        <p:spPr bwMode="auto">
          <a:xfrm>
            <a:off x="7391400" y="2830513"/>
            <a:ext cx="1295400" cy="1295400"/>
          </a:xfrm>
          <a:prstGeom prst="rect">
            <a:avLst/>
          </a:prstGeom>
          <a:noFill/>
          <a:ln w="9525">
            <a:noFill/>
            <a:miter lim="800000"/>
            <a:headEnd/>
            <a:tailEnd/>
          </a:ln>
        </p:spPr>
      </p:pic>
      <p:sp>
        <p:nvSpPr>
          <p:cNvPr id="104459" name="TextBox 28"/>
          <p:cNvSpPr txBox="1">
            <a:spLocks noChangeArrowheads="1"/>
          </p:cNvSpPr>
          <p:nvPr/>
        </p:nvSpPr>
        <p:spPr bwMode="auto">
          <a:xfrm>
            <a:off x="6858000" y="4125913"/>
            <a:ext cx="2286000" cy="369887"/>
          </a:xfrm>
          <a:prstGeom prst="rect">
            <a:avLst/>
          </a:prstGeom>
          <a:noFill/>
          <a:ln w="9525">
            <a:noFill/>
            <a:miter lim="800000"/>
            <a:headEnd/>
            <a:tailEnd/>
          </a:ln>
        </p:spPr>
        <p:txBody>
          <a:bodyPr>
            <a:spAutoFit/>
          </a:bodyPr>
          <a:lstStyle/>
          <a:p>
            <a:pPr algn="ctr"/>
            <a:r>
              <a:rPr lang="en-US"/>
              <a:t>Publisher</a:t>
            </a:r>
          </a:p>
        </p:txBody>
      </p:sp>
      <p:sp>
        <p:nvSpPr>
          <p:cNvPr id="104460" name="TextBox 35"/>
          <p:cNvSpPr txBox="1">
            <a:spLocks noChangeArrowheads="1"/>
          </p:cNvSpPr>
          <p:nvPr/>
        </p:nvSpPr>
        <p:spPr bwMode="auto">
          <a:xfrm>
            <a:off x="2209800" y="1828800"/>
            <a:ext cx="2209800" cy="369888"/>
          </a:xfrm>
          <a:prstGeom prst="rect">
            <a:avLst/>
          </a:prstGeom>
          <a:noFill/>
          <a:ln w="9525">
            <a:noFill/>
            <a:miter lim="800000"/>
            <a:headEnd/>
            <a:tailEnd/>
          </a:ln>
        </p:spPr>
        <p:txBody>
          <a:bodyPr>
            <a:spAutoFit/>
          </a:bodyPr>
          <a:lstStyle/>
          <a:p>
            <a:pPr algn="ctr"/>
            <a:r>
              <a:rPr lang="en-US"/>
              <a:t>DOI Agency</a:t>
            </a:r>
          </a:p>
        </p:txBody>
      </p:sp>
      <p:sp>
        <p:nvSpPr>
          <p:cNvPr id="104461" name="TextBox 43"/>
          <p:cNvSpPr txBox="1">
            <a:spLocks noChangeArrowheads="1"/>
          </p:cNvSpPr>
          <p:nvPr/>
        </p:nvSpPr>
        <p:spPr bwMode="auto">
          <a:xfrm>
            <a:off x="2133600" y="3733800"/>
            <a:ext cx="2209800" cy="369888"/>
          </a:xfrm>
          <a:prstGeom prst="rect">
            <a:avLst/>
          </a:prstGeom>
          <a:noFill/>
          <a:ln w="9525">
            <a:noFill/>
            <a:miter lim="800000"/>
            <a:headEnd/>
            <a:tailEnd/>
          </a:ln>
        </p:spPr>
        <p:txBody>
          <a:bodyPr>
            <a:spAutoFit/>
          </a:bodyPr>
          <a:lstStyle/>
          <a:p>
            <a:pPr algn="ctr"/>
            <a:r>
              <a:rPr lang="en-US"/>
              <a:t>DOI Resolver</a:t>
            </a:r>
          </a:p>
        </p:txBody>
      </p:sp>
      <p:sp>
        <p:nvSpPr>
          <p:cNvPr id="104462" name="TextBox 15"/>
          <p:cNvSpPr txBox="1">
            <a:spLocks noChangeArrowheads="1"/>
          </p:cNvSpPr>
          <p:nvPr/>
        </p:nvSpPr>
        <p:spPr bwMode="auto">
          <a:xfrm>
            <a:off x="2971800" y="2209800"/>
            <a:ext cx="533400" cy="708025"/>
          </a:xfrm>
          <a:prstGeom prst="rect">
            <a:avLst/>
          </a:prstGeom>
          <a:noFill/>
          <a:ln w="9525">
            <a:noFill/>
            <a:miter lim="800000"/>
            <a:headEnd/>
            <a:tailEnd/>
          </a:ln>
        </p:spPr>
        <p:txBody>
          <a:bodyPr>
            <a:spAutoFit/>
          </a:bodyPr>
          <a:lstStyle/>
          <a:p>
            <a:r>
              <a:rPr lang="en-US" sz="4000">
                <a:solidFill>
                  <a:srgbClr val="FF0000"/>
                </a:solidFill>
              </a:rPr>
              <a:t>X</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grpId="0" nodeType="clickEffect">
                                  <p:stCondLst>
                                    <p:cond delay="0"/>
                                  </p:stCondLst>
                                  <p:childTnLst>
                                    <p:anim calcmode="lin" valueType="num">
                                      <p:cBhvr>
                                        <p:cTn id="6" dur="1000"/>
                                        <p:tgtEl>
                                          <p:spTgt spid="32"/>
                                        </p:tgtEl>
                                        <p:attrNameLst>
                                          <p:attrName>ppt_w</p:attrName>
                                        </p:attrNameLst>
                                      </p:cBhvr>
                                      <p:tavLst>
                                        <p:tav tm="0">
                                          <p:val>
                                            <p:strVal val="ppt_w"/>
                                          </p:val>
                                        </p:tav>
                                        <p:tav tm="100000">
                                          <p:val>
                                            <p:strVal val="ppt_w*0.70"/>
                                          </p:val>
                                        </p:tav>
                                      </p:tavLst>
                                    </p:anim>
                                    <p:anim calcmode="lin" valueType="num">
                                      <p:cBhvr>
                                        <p:cTn id="7" dur="1000"/>
                                        <p:tgtEl>
                                          <p:spTgt spid="32"/>
                                        </p:tgtEl>
                                        <p:attrNameLst>
                                          <p:attrName>ppt_h</p:attrName>
                                        </p:attrNameLst>
                                      </p:cBhvr>
                                      <p:tavLst>
                                        <p:tav tm="0">
                                          <p:val>
                                            <p:strVal val="ppt_h"/>
                                          </p:val>
                                        </p:tav>
                                        <p:tav tm="100000">
                                          <p:val>
                                            <p:strVal val="ppt_h"/>
                                          </p:val>
                                        </p:tav>
                                      </p:tavLst>
                                    </p:anim>
                                    <p:animEffect transition="out" filter="fade">
                                      <p:cBhvr>
                                        <p:cTn id="8" dur="1000"/>
                                        <p:tgtEl>
                                          <p:spTgt spid="32"/>
                                        </p:tgtEl>
                                      </p:cBhvr>
                                    </p:animEffect>
                                    <p:set>
                                      <p:cBhvr>
                                        <p:cTn id="9" dur="1" fill="hold">
                                          <p:stCondLst>
                                            <p:cond delay="999"/>
                                          </p:stCondLst>
                                        </p:cTn>
                                        <p:tgtEl>
                                          <p:spTgt spid="32"/>
                                        </p:tgtEl>
                                        <p:attrNameLst>
                                          <p:attrName>style.visibility</p:attrName>
                                        </p:attrNameLst>
                                      </p:cBhvr>
                                      <p:to>
                                        <p:strVal val="hidden"/>
                                      </p:to>
                                    </p:set>
                                  </p:childTnLst>
                                </p:cTn>
                              </p:par>
                              <p:par>
                                <p:cTn id="10" presetID="55" presetClass="exit" presetSubtype="0" fill="hold" grpId="0" nodeType="withEffect">
                                  <p:stCondLst>
                                    <p:cond delay="0"/>
                                  </p:stCondLst>
                                  <p:childTnLst>
                                    <p:anim calcmode="lin" valueType="num">
                                      <p:cBhvr>
                                        <p:cTn id="11" dur="1000"/>
                                        <p:tgtEl>
                                          <p:spTgt spid="31"/>
                                        </p:tgtEl>
                                        <p:attrNameLst>
                                          <p:attrName>ppt_w</p:attrName>
                                        </p:attrNameLst>
                                      </p:cBhvr>
                                      <p:tavLst>
                                        <p:tav tm="0">
                                          <p:val>
                                            <p:strVal val="ppt_w"/>
                                          </p:val>
                                        </p:tav>
                                        <p:tav tm="100000">
                                          <p:val>
                                            <p:strVal val="ppt_w*0.70"/>
                                          </p:val>
                                        </p:tav>
                                      </p:tavLst>
                                    </p:anim>
                                    <p:anim calcmode="lin" valueType="num">
                                      <p:cBhvr>
                                        <p:cTn id="12" dur="1000"/>
                                        <p:tgtEl>
                                          <p:spTgt spid="31"/>
                                        </p:tgtEl>
                                        <p:attrNameLst>
                                          <p:attrName>ppt_h</p:attrName>
                                        </p:attrNameLst>
                                      </p:cBhvr>
                                      <p:tavLst>
                                        <p:tav tm="0">
                                          <p:val>
                                            <p:strVal val="ppt_h"/>
                                          </p:val>
                                        </p:tav>
                                        <p:tav tm="100000">
                                          <p:val>
                                            <p:strVal val="ppt_h"/>
                                          </p:val>
                                        </p:tav>
                                      </p:tavLst>
                                    </p:anim>
                                    <p:animEffect transition="out" filter="fade">
                                      <p:cBhvr>
                                        <p:cTn id="13" dur="1000"/>
                                        <p:tgtEl>
                                          <p:spTgt spid="31"/>
                                        </p:tgtEl>
                                      </p:cBhvr>
                                    </p:animEffect>
                                    <p:set>
                                      <p:cBhvr>
                                        <p:cTn id="14" dur="1" fill="hold">
                                          <p:stCondLst>
                                            <p:cond delay="9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pSp>
        <p:nvGrpSpPr>
          <p:cNvPr id="105474" name="Group 27"/>
          <p:cNvGrpSpPr>
            <a:grpSpLocks/>
          </p:cNvGrpSpPr>
          <p:nvPr/>
        </p:nvGrpSpPr>
        <p:grpSpPr bwMode="auto">
          <a:xfrm>
            <a:off x="609600" y="1676400"/>
            <a:ext cx="2438400" cy="2438400"/>
            <a:chOff x="3276600" y="990600"/>
            <a:chExt cx="1349375" cy="1273175"/>
          </a:xfrm>
        </p:grpSpPr>
        <p:pic>
          <p:nvPicPr>
            <p:cNvPr id="105492" name="Picture 16"/>
            <p:cNvPicPr>
              <a:picLocks noChangeAspect="1" noChangeArrowheads="1"/>
            </p:cNvPicPr>
            <p:nvPr/>
          </p:nvPicPr>
          <p:blipFill>
            <a:blip r:embed="rId3"/>
            <a:srcRect/>
            <a:stretch>
              <a:fillRect/>
            </a:stretch>
          </p:blipFill>
          <p:spPr bwMode="auto">
            <a:xfrm>
              <a:off x="3276600" y="990600"/>
              <a:ext cx="1349375" cy="1273175"/>
            </a:xfrm>
            <a:prstGeom prst="rect">
              <a:avLst/>
            </a:prstGeom>
            <a:noFill/>
            <a:ln w="9525">
              <a:noFill/>
              <a:miter lim="800000"/>
              <a:headEnd/>
              <a:tailEnd/>
            </a:ln>
          </p:spPr>
        </p:pic>
        <p:sp>
          <p:nvSpPr>
            <p:cNvPr id="105493" name="Text Box 17"/>
            <p:cNvSpPr txBox="1">
              <a:spLocks noChangeArrowheads="1"/>
            </p:cNvSpPr>
            <p:nvPr/>
          </p:nvSpPr>
          <p:spPr bwMode="auto">
            <a:xfrm>
              <a:off x="3465512" y="1264444"/>
              <a:ext cx="991791" cy="771365"/>
            </a:xfrm>
            <a:prstGeom prst="rect">
              <a:avLst/>
            </a:prstGeom>
            <a:noFill/>
            <a:ln w="9525">
              <a:noFill/>
              <a:miter lim="800000"/>
              <a:headEnd/>
              <a:tailEnd/>
            </a:ln>
          </p:spPr>
          <p:txBody>
            <a:bodyPr>
              <a:spAutoFit/>
            </a:bodyPr>
            <a:lstStyle/>
            <a:p>
              <a:pPr>
                <a:spcBef>
                  <a:spcPct val="50000"/>
                </a:spcBef>
              </a:pPr>
              <a:r>
                <a:rPr lang="en-US" sz="3000" b="1">
                  <a:solidFill>
                    <a:srgbClr val="FF0000"/>
                  </a:solidFill>
                  <a:latin typeface="Corbel" pitchFamily="34" charset="0"/>
                </a:rPr>
                <a:t>Metadata</a:t>
              </a:r>
            </a:p>
            <a:p>
              <a:pPr>
                <a:spcBef>
                  <a:spcPct val="50000"/>
                </a:spcBef>
              </a:pPr>
              <a:r>
                <a:rPr lang="en-US" sz="2000" b="1">
                  <a:solidFill>
                    <a:schemeClr val="bg1"/>
                  </a:solidFill>
                  <a:latin typeface="Corbel" pitchFamily="34" charset="0"/>
                </a:rPr>
                <a:t>Author, Title,</a:t>
              </a:r>
            </a:p>
            <a:p>
              <a:pPr>
                <a:spcBef>
                  <a:spcPct val="50000"/>
                </a:spcBef>
              </a:pPr>
              <a:r>
                <a:rPr lang="en-US" sz="2000" b="1">
                  <a:solidFill>
                    <a:schemeClr val="bg1"/>
                  </a:solidFill>
                  <a:latin typeface="Corbel" pitchFamily="34" charset="0"/>
                </a:rPr>
                <a:t>Journal</a:t>
              </a:r>
            </a:p>
          </p:txBody>
        </p:sp>
      </p:grpSp>
      <p:pic>
        <p:nvPicPr>
          <p:cNvPr id="105475" name="Picture 8"/>
          <p:cNvPicPr>
            <a:picLocks noChangeAspect="1" noChangeArrowheads="1"/>
          </p:cNvPicPr>
          <p:nvPr/>
        </p:nvPicPr>
        <p:blipFill>
          <a:blip r:embed="rId4">
            <a:clrChange>
              <a:clrFrom>
                <a:srgbClr val="000000"/>
              </a:clrFrom>
              <a:clrTo>
                <a:srgbClr val="000000">
                  <a:alpha val="0"/>
                </a:srgbClr>
              </a:clrTo>
            </a:clrChange>
          </a:blip>
          <a:srcRect/>
          <a:stretch>
            <a:fillRect/>
          </a:stretch>
        </p:blipFill>
        <p:spPr bwMode="auto">
          <a:xfrm>
            <a:off x="5791200" y="1676400"/>
            <a:ext cx="2133600" cy="2133600"/>
          </a:xfrm>
          <a:prstGeom prst="rect">
            <a:avLst/>
          </a:prstGeom>
          <a:noFill/>
          <a:ln w="9525">
            <a:noFill/>
            <a:miter lim="800000"/>
            <a:headEnd/>
            <a:tailEnd/>
          </a:ln>
        </p:spPr>
      </p:pic>
      <p:sp>
        <p:nvSpPr>
          <p:cNvPr id="105476" name="TextBox 28"/>
          <p:cNvSpPr txBox="1">
            <a:spLocks noChangeArrowheads="1"/>
          </p:cNvSpPr>
          <p:nvPr/>
        </p:nvSpPr>
        <p:spPr bwMode="auto">
          <a:xfrm>
            <a:off x="5791200" y="3581400"/>
            <a:ext cx="2286000" cy="369888"/>
          </a:xfrm>
          <a:prstGeom prst="rect">
            <a:avLst/>
          </a:prstGeom>
          <a:noFill/>
          <a:ln w="9525">
            <a:noFill/>
            <a:miter lim="800000"/>
            <a:headEnd/>
            <a:tailEnd/>
          </a:ln>
        </p:spPr>
        <p:txBody>
          <a:bodyPr>
            <a:spAutoFit/>
          </a:bodyPr>
          <a:lstStyle/>
          <a:p>
            <a:pPr algn="ctr"/>
            <a:r>
              <a:rPr lang="en-US"/>
              <a:t>Publisher</a:t>
            </a:r>
          </a:p>
        </p:txBody>
      </p:sp>
      <p:cxnSp>
        <p:nvCxnSpPr>
          <p:cNvPr id="35" name="Straight Arrow Connector 34"/>
          <p:cNvCxnSpPr/>
          <p:nvPr/>
        </p:nvCxnSpPr>
        <p:spPr>
          <a:xfrm>
            <a:off x="3886200" y="2970213"/>
            <a:ext cx="1371600" cy="1587"/>
          </a:xfrm>
          <a:prstGeom prst="straightConnector1">
            <a:avLst/>
          </a:prstGeom>
          <a:ln w="38100">
            <a:prstDash val="dashDot"/>
            <a:tailEnd type="arrow"/>
          </a:ln>
        </p:spPr>
        <p:style>
          <a:lnRef idx="1">
            <a:schemeClr val="accent1"/>
          </a:lnRef>
          <a:fillRef idx="0">
            <a:schemeClr val="accent1"/>
          </a:fillRef>
          <a:effectRef idx="0">
            <a:schemeClr val="accent1"/>
          </a:effectRef>
          <a:fontRef idx="minor">
            <a:schemeClr val="tx1"/>
          </a:fontRef>
        </p:style>
      </p:cxnSp>
      <p:grpSp>
        <p:nvGrpSpPr>
          <p:cNvPr id="105478" name="Group 21"/>
          <p:cNvGrpSpPr>
            <a:grpSpLocks/>
          </p:cNvGrpSpPr>
          <p:nvPr/>
        </p:nvGrpSpPr>
        <p:grpSpPr bwMode="auto">
          <a:xfrm>
            <a:off x="0" y="0"/>
            <a:ext cx="9144000" cy="6859588"/>
            <a:chOff x="0" y="0"/>
            <a:chExt cx="9144000" cy="6858794"/>
          </a:xfrm>
        </p:grpSpPr>
        <p:cxnSp>
          <p:nvCxnSpPr>
            <p:cNvPr id="37" name="Straight Connector 36"/>
            <p:cNvCxnSpPr/>
            <p:nvPr/>
          </p:nvCxnSpPr>
          <p:spPr>
            <a:xfrm>
              <a:off x="0" y="1592079"/>
              <a:ext cx="9144000" cy="1587"/>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3403206"/>
              <a:ext cx="9144000" cy="1588"/>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5281002"/>
              <a:ext cx="9144000" cy="1587"/>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104502" y="3428603"/>
              <a:ext cx="6857206" cy="3175"/>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142604" y="3427809"/>
              <a:ext cx="6857206" cy="1587"/>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3468291" y="3427809"/>
              <a:ext cx="6857206" cy="1588"/>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grpSp>
      <p:sp>
        <p:nvSpPr>
          <p:cNvPr id="105479" name="TextBox 15"/>
          <p:cNvSpPr txBox="1">
            <a:spLocks noChangeArrowheads="1"/>
          </p:cNvSpPr>
          <p:nvPr/>
        </p:nvSpPr>
        <p:spPr bwMode="auto">
          <a:xfrm>
            <a:off x="3505200" y="1828800"/>
            <a:ext cx="2133600" cy="862013"/>
          </a:xfrm>
          <a:prstGeom prst="rect">
            <a:avLst/>
          </a:prstGeom>
          <a:noFill/>
          <a:ln w="9525">
            <a:noFill/>
            <a:miter lim="800000"/>
            <a:headEnd/>
            <a:tailEnd/>
          </a:ln>
        </p:spPr>
        <p:txBody>
          <a:bodyPr>
            <a:spAutoFit/>
          </a:bodyPr>
          <a:lstStyle/>
          <a:p>
            <a:pPr algn="ctr"/>
            <a:r>
              <a:rPr lang="en-US" sz="2500"/>
              <a:t>Digital Object Identifier</a:t>
            </a:r>
          </a:p>
        </p:txBody>
      </p:sp>
      <p:sp>
        <p:nvSpPr>
          <p:cNvPr id="105480" name="TextBox 28"/>
          <p:cNvSpPr txBox="1">
            <a:spLocks noChangeArrowheads="1"/>
          </p:cNvSpPr>
          <p:nvPr/>
        </p:nvSpPr>
        <p:spPr bwMode="auto">
          <a:xfrm>
            <a:off x="685800" y="4354513"/>
            <a:ext cx="2286000" cy="646112"/>
          </a:xfrm>
          <a:prstGeom prst="rect">
            <a:avLst/>
          </a:prstGeom>
          <a:noFill/>
          <a:ln w="9525">
            <a:noFill/>
            <a:miter lim="800000"/>
            <a:headEnd/>
            <a:tailEnd/>
          </a:ln>
        </p:spPr>
        <p:txBody>
          <a:bodyPr>
            <a:spAutoFit/>
          </a:bodyPr>
          <a:lstStyle/>
          <a:p>
            <a:pPr algn="ctr"/>
            <a:r>
              <a:rPr lang="en-US"/>
              <a:t>From Search Results</a:t>
            </a:r>
          </a:p>
        </p:txBody>
      </p:sp>
      <p:sp>
        <p:nvSpPr>
          <p:cNvPr id="105481" name="Rectangle 3"/>
          <p:cNvSpPr>
            <a:spLocks noChangeArrowheads="1"/>
          </p:cNvSpPr>
          <p:nvPr/>
        </p:nvSpPr>
        <p:spPr bwMode="auto">
          <a:xfrm>
            <a:off x="381000" y="-228600"/>
            <a:ext cx="7772400" cy="1470025"/>
          </a:xfrm>
          <a:prstGeom prst="rect">
            <a:avLst/>
          </a:prstGeom>
          <a:noFill/>
          <a:ln w="9525">
            <a:noFill/>
            <a:miter lim="800000"/>
            <a:headEnd/>
            <a:tailEnd/>
          </a:ln>
        </p:spPr>
        <p:txBody>
          <a:bodyPr anchor="ctr"/>
          <a:lstStyle/>
          <a:p>
            <a:r>
              <a:rPr lang="en-US" sz="2800">
                <a:solidFill>
                  <a:schemeClr val="tx2"/>
                </a:solidFill>
                <a:latin typeface="Constantia" pitchFamily="18" charset="0"/>
              </a:rPr>
              <a:t>Digital Object Identifier (DOI)</a:t>
            </a:r>
          </a:p>
        </p:txBody>
      </p:sp>
      <p:pic>
        <p:nvPicPr>
          <p:cNvPr id="105482" name="Picture 8"/>
          <p:cNvPicPr>
            <a:picLocks noChangeAspect="1" noChangeArrowheads="1"/>
          </p:cNvPicPr>
          <p:nvPr/>
        </p:nvPicPr>
        <p:blipFill>
          <a:blip r:embed="rId4">
            <a:clrChange>
              <a:clrFrom>
                <a:srgbClr val="000000"/>
              </a:clrFrom>
              <a:clrTo>
                <a:srgbClr val="000000">
                  <a:alpha val="0"/>
                </a:srgbClr>
              </a:clrTo>
            </a:clrChange>
          </a:blip>
          <a:srcRect/>
          <a:stretch>
            <a:fillRect/>
          </a:stretch>
        </p:blipFill>
        <p:spPr bwMode="auto">
          <a:xfrm>
            <a:off x="5867400" y="4278313"/>
            <a:ext cx="2133600" cy="2133600"/>
          </a:xfrm>
          <a:prstGeom prst="rect">
            <a:avLst/>
          </a:prstGeom>
          <a:noFill/>
          <a:ln w="9525">
            <a:noFill/>
            <a:miter lim="800000"/>
            <a:headEnd/>
            <a:tailEnd/>
          </a:ln>
        </p:spPr>
      </p:pic>
      <p:sp>
        <p:nvSpPr>
          <p:cNvPr id="105483" name="TextBox 28"/>
          <p:cNvSpPr txBox="1">
            <a:spLocks noChangeArrowheads="1"/>
          </p:cNvSpPr>
          <p:nvPr/>
        </p:nvSpPr>
        <p:spPr bwMode="auto">
          <a:xfrm>
            <a:off x="5867400" y="6183313"/>
            <a:ext cx="2286000" cy="369887"/>
          </a:xfrm>
          <a:prstGeom prst="rect">
            <a:avLst/>
          </a:prstGeom>
          <a:noFill/>
          <a:ln w="9525">
            <a:noFill/>
            <a:miter lim="800000"/>
            <a:headEnd/>
            <a:tailEnd/>
          </a:ln>
        </p:spPr>
        <p:txBody>
          <a:bodyPr>
            <a:spAutoFit/>
          </a:bodyPr>
          <a:lstStyle/>
          <a:p>
            <a:pPr algn="ctr"/>
            <a:r>
              <a:rPr lang="en-US"/>
              <a:t>Distributors</a:t>
            </a:r>
          </a:p>
        </p:txBody>
      </p:sp>
      <p:cxnSp>
        <p:nvCxnSpPr>
          <p:cNvPr id="21" name="Straight Arrow Connector 20"/>
          <p:cNvCxnSpPr/>
          <p:nvPr/>
        </p:nvCxnSpPr>
        <p:spPr>
          <a:xfrm>
            <a:off x="3962400" y="3886200"/>
            <a:ext cx="1143000" cy="838200"/>
          </a:xfrm>
          <a:prstGeom prst="straightConnector1">
            <a:avLst/>
          </a:prstGeom>
          <a:ln w="38100">
            <a:prstDash val="dashDot"/>
            <a:tailEnd type="arrow"/>
          </a:ln>
        </p:spPr>
        <p:style>
          <a:lnRef idx="1">
            <a:schemeClr val="accent1"/>
          </a:lnRef>
          <a:fillRef idx="0">
            <a:schemeClr val="accent1"/>
          </a:fillRef>
          <a:effectRef idx="0">
            <a:schemeClr val="accent1"/>
          </a:effectRef>
          <a:fontRef idx="minor">
            <a:schemeClr val="tx1"/>
          </a:fontRef>
        </p:style>
      </p:cxnSp>
      <p:sp>
        <p:nvSpPr>
          <p:cNvPr id="105485" name="TextBox 15"/>
          <p:cNvSpPr txBox="1">
            <a:spLocks noChangeArrowheads="1"/>
          </p:cNvSpPr>
          <p:nvPr/>
        </p:nvSpPr>
        <p:spPr bwMode="auto">
          <a:xfrm>
            <a:off x="4191000" y="3962400"/>
            <a:ext cx="533400" cy="708025"/>
          </a:xfrm>
          <a:prstGeom prst="rect">
            <a:avLst/>
          </a:prstGeom>
          <a:noFill/>
          <a:ln w="9525">
            <a:noFill/>
            <a:miter lim="800000"/>
            <a:headEnd/>
            <a:tailEnd/>
          </a:ln>
        </p:spPr>
        <p:txBody>
          <a:bodyPr>
            <a:spAutoFit/>
          </a:bodyPr>
          <a:lstStyle/>
          <a:p>
            <a:r>
              <a:rPr lang="en-US" sz="4000">
                <a:solidFill>
                  <a:srgbClr val="FF0000"/>
                </a:solidFill>
              </a:rPr>
              <a:t>X</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9"/>
          <p:cNvGrpSpPr>
            <a:grpSpLocks/>
          </p:cNvGrpSpPr>
          <p:nvPr/>
        </p:nvGrpSpPr>
        <p:grpSpPr bwMode="auto">
          <a:xfrm>
            <a:off x="2522538" y="1344613"/>
            <a:ext cx="1812925" cy="1416050"/>
            <a:chOff x="2522537" y="1345034"/>
            <a:chExt cx="1812926" cy="1415656"/>
          </a:xfrm>
        </p:grpSpPr>
        <p:sp>
          <p:nvSpPr>
            <p:cNvPr id="36" name="Rectangle 35"/>
            <p:cNvSpPr/>
            <p:nvPr/>
          </p:nvSpPr>
          <p:spPr>
            <a:xfrm>
              <a:off x="2590799" y="1372013"/>
              <a:ext cx="1295401" cy="1388677"/>
            </a:xfrm>
            <a:prstGeom prst="rect">
              <a:avLst/>
            </a:prstGeom>
            <a:solidFill>
              <a:schemeClr val="tx1">
                <a:lumMod val="95000"/>
              </a:schemeClr>
            </a:solidFill>
            <a:ln w="63500" cmpd="sng">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6529" name="Text Box 64"/>
            <p:cNvSpPr txBox="1">
              <a:spLocks noChangeArrowheads="1"/>
            </p:cNvSpPr>
            <p:nvPr/>
          </p:nvSpPr>
          <p:spPr bwMode="auto">
            <a:xfrm>
              <a:off x="2522537" y="1345034"/>
              <a:ext cx="1744663" cy="253929"/>
            </a:xfrm>
            <a:prstGeom prst="rect">
              <a:avLst/>
            </a:prstGeom>
            <a:noFill/>
            <a:ln w="9525">
              <a:noFill/>
              <a:miter lim="800000"/>
              <a:headEnd/>
              <a:tailEnd/>
            </a:ln>
          </p:spPr>
          <p:txBody>
            <a:bodyPr>
              <a:spAutoFit/>
            </a:bodyPr>
            <a:lstStyle/>
            <a:p>
              <a:pPr>
                <a:spcBef>
                  <a:spcPct val="50000"/>
                </a:spcBef>
              </a:pPr>
              <a:r>
                <a:rPr lang="en-US" sz="1000" b="1">
                  <a:solidFill>
                    <a:schemeClr val="bg1"/>
                  </a:solidFill>
                  <a:latin typeface="Corbel" pitchFamily="34" charset="0"/>
                </a:rPr>
                <a:t>    </a:t>
              </a:r>
              <a:r>
                <a:rPr lang="en-US" sz="1000" b="1" u="sng">
                  <a:solidFill>
                    <a:schemeClr val="bg1"/>
                  </a:solidFill>
                  <a:latin typeface="Corbel" pitchFamily="34" charset="0"/>
                </a:rPr>
                <a:t>Bibliographic data</a:t>
              </a:r>
              <a:endParaRPr lang="en-US" sz="1000" b="1">
                <a:solidFill>
                  <a:schemeClr val="bg1"/>
                </a:solidFill>
                <a:latin typeface="Corbel" pitchFamily="34" charset="0"/>
              </a:endParaRPr>
            </a:p>
          </p:txBody>
        </p:sp>
        <p:sp>
          <p:nvSpPr>
            <p:cNvPr id="37" name="Text Box 64"/>
            <p:cNvSpPr txBox="1">
              <a:spLocks noChangeArrowheads="1"/>
            </p:cNvSpPr>
            <p:nvPr/>
          </p:nvSpPr>
          <p:spPr bwMode="auto">
            <a:xfrm>
              <a:off x="2590799" y="1524371"/>
              <a:ext cx="1744664" cy="253929"/>
            </a:xfrm>
            <a:prstGeom prst="rect">
              <a:avLst/>
            </a:prstGeom>
            <a:noFill/>
            <a:ln w="9525">
              <a:noFill/>
              <a:miter lim="800000"/>
              <a:headEnd/>
              <a:tailEnd/>
            </a:ln>
          </p:spPr>
          <p:txBody>
            <a:bodyPr>
              <a:spAutoFit/>
            </a:bodyPr>
            <a:lstStyle/>
            <a:p>
              <a:pPr fontAlgn="auto">
                <a:spcBef>
                  <a:spcPct val="50000"/>
                </a:spcBef>
                <a:spcAft>
                  <a:spcPts val="0"/>
                </a:spcAft>
                <a:defRPr/>
              </a:pPr>
              <a:r>
                <a:rPr lang="en-US" sz="1050" b="1" dirty="0">
                  <a:solidFill>
                    <a:schemeClr val="bg1"/>
                  </a:solidFill>
                  <a:latin typeface="+mn-lt"/>
                </a:rPr>
                <a:t>Author: Taylor, H.</a:t>
              </a:r>
            </a:p>
          </p:txBody>
        </p:sp>
        <p:sp>
          <p:nvSpPr>
            <p:cNvPr id="106531" name="Text Box 64"/>
            <p:cNvSpPr txBox="1">
              <a:spLocks noChangeArrowheads="1"/>
            </p:cNvSpPr>
            <p:nvPr/>
          </p:nvSpPr>
          <p:spPr bwMode="auto">
            <a:xfrm>
              <a:off x="2590799" y="1676729"/>
              <a:ext cx="1744664" cy="253929"/>
            </a:xfrm>
            <a:prstGeom prst="rect">
              <a:avLst/>
            </a:prstGeom>
            <a:noFill/>
            <a:ln w="9525">
              <a:noFill/>
              <a:miter lim="800000"/>
              <a:headEnd/>
              <a:tailEnd/>
            </a:ln>
          </p:spPr>
          <p:txBody>
            <a:bodyPr>
              <a:spAutoFit/>
            </a:bodyPr>
            <a:lstStyle/>
            <a:p>
              <a:pPr>
                <a:spcBef>
                  <a:spcPct val="50000"/>
                </a:spcBef>
              </a:pPr>
              <a:r>
                <a:rPr lang="en-US" sz="1000" b="1">
                  <a:solidFill>
                    <a:schemeClr val="bg1"/>
                  </a:solidFill>
                  <a:latin typeface="Corbel" pitchFamily="34" charset="0"/>
                </a:rPr>
                <a:t>Title: A review of…</a:t>
              </a:r>
            </a:p>
          </p:txBody>
        </p:sp>
      </p:grpSp>
      <p:pic>
        <p:nvPicPr>
          <p:cNvPr id="106499" name="Picture 12" descr="MCj04339440000[1]"/>
          <p:cNvPicPr>
            <a:picLocks noChangeArrowheads="1"/>
          </p:cNvPicPr>
          <p:nvPr/>
        </p:nvPicPr>
        <p:blipFill>
          <a:blip r:embed="rId3"/>
          <a:srcRect/>
          <a:stretch>
            <a:fillRect/>
          </a:stretch>
        </p:blipFill>
        <p:spPr bwMode="auto">
          <a:xfrm>
            <a:off x="2536825" y="2857500"/>
            <a:ext cx="1366838" cy="1319213"/>
          </a:xfrm>
          <a:prstGeom prst="rect">
            <a:avLst/>
          </a:prstGeom>
          <a:noFill/>
          <a:ln w="9525">
            <a:noFill/>
            <a:miter lim="800000"/>
            <a:headEnd/>
            <a:tailEnd/>
          </a:ln>
        </p:spPr>
      </p:pic>
      <p:grpSp>
        <p:nvGrpSpPr>
          <p:cNvPr id="106500" name="Group 24"/>
          <p:cNvGrpSpPr>
            <a:grpSpLocks/>
          </p:cNvGrpSpPr>
          <p:nvPr/>
        </p:nvGrpSpPr>
        <p:grpSpPr bwMode="auto">
          <a:xfrm>
            <a:off x="152400" y="728663"/>
            <a:ext cx="1143000" cy="1466850"/>
            <a:chOff x="152400" y="209550"/>
            <a:chExt cx="1143000" cy="1466850"/>
          </a:xfrm>
        </p:grpSpPr>
        <p:sp>
          <p:nvSpPr>
            <p:cNvPr id="106526" name="Text Box 4"/>
            <p:cNvSpPr txBox="1">
              <a:spLocks noChangeArrowheads="1"/>
            </p:cNvSpPr>
            <p:nvPr/>
          </p:nvSpPr>
          <p:spPr bwMode="auto">
            <a:xfrm>
              <a:off x="152400" y="209550"/>
              <a:ext cx="1143000" cy="366713"/>
            </a:xfrm>
            <a:prstGeom prst="rect">
              <a:avLst/>
            </a:prstGeom>
            <a:noFill/>
            <a:ln w="9525">
              <a:noFill/>
              <a:miter lim="800000"/>
              <a:headEnd/>
              <a:tailEnd/>
            </a:ln>
          </p:spPr>
          <p:txBody>
            <a:bodyPr>
              <a:spAutoFit/>
            </a:bodyPr>
            <a:lstStyle/>
            <a:p>
              <a:pPr>
                <a:spcBef>
                  <a:spcPct val="50000"/>
                </a:spcBef>
              </a:pPr>
              <a:r>
                <a:rPr lang="en-US">
                  <a:latin typeface="Corbel" pitchFamily="34" charset="0"/>
                </a:rPr>
                <a:t>Publisher</a:t>
              </a:r>
            </a:p>
          </p:txBody>
        </p:sp>
        <p:pic>
          <p:nvPicPr>
            <p:cNvPr id="106527" name="Picture 5"/>
            <p:cNvPicPr>
              <a:picLocks noChangeAspect="1" noChangeArrowheads="1"/>
            </p:cNvPicPr>
            <p:nvPr/>
          </p:nvPicPr>
          <p:blipFill>
            <a:blip r:embed="rId4"/>
            <a:srcRect/>
            <a:stretch>
              <a:fillRect/>
            </a:stretch>
          </p:blipFill>
          <p:spPr bwMode="auto">
            <a:xfrm>
              <a:off x="304800" y="590550"/>
              <a:ext cx="814388" cy="1085850"/>
            </a:xfrm>
            <a:prstGeom prst="rect">
              <a:avLst/>
            </a:prstGeom>
            <a:noFill/>
            <a:ln w="9525">
              <a:noFill/>
              <a:miter lim="800000"/>
              <a:headEnd/>
              <a:tailEnd/>
            </a:ln>
          </p:spPr>
        </p:pic>
      </p:grpSp>
      <p:sp>
        <p:nvSpPr>
          <p:cNvPr id="8" name="Right Arrow 7"/>
          <p:cNvSpPr/>
          <p:nvPr/>
        </p:nvSpPr>
        <p:spPr>
          <a:xfrm rot="1914597">
            <a:off x="1063625" y="2428875"/>
            <a:ext cx="1601788" cy="374650"/>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1" name="Right Arrow 10"/>
          <p:cNvSpPr/>
          <p:nvPr/>
        </p:nvSpPr>
        <p:spPr>
          <a:xfrm rot="19875147">
            <a:off x="3970338" y="2170113"/>
            <a:ext cx="2003425" cy="404812"/>
          </a:xfrm>
          <a:prstGeom prst="rightArrow">
            <a:avLst>
              <a:gd name="adj1" fmla="val 50000"/>
              <a:gd name="adj2" fmla="val 81345"/>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3" name="Text Box 4"/>
          <p:cNvSpPr txBox="1">
            <a:spLocks noChangeArrowheads="1"/>
          </p:cNvSpPr>
          <p:nvPr/>
        </p:nvSpPr>
        <p:spPr bwMode="auto">
          <a:xfrm rot="-1684718">
            <a:off x="4283075" y="2214563"/>
            <a:ext cx="1295400" cy="369887"/>
          </a:xfrm>
          <a:prstGeom prst="rect">
            <a:avLst/>
          </a:prstGeom>
          <a:noFill/>
          <a:ln w="9525">
            <a:noFill/>
            <a:miter lim="800000"/>
            <a:headEnd/>
            <a:tailEnd/>
          </a:ln>
        </p:spPr>
        <p:txBody>
          <a:bodyPr>
            <a:spAutoFit/>
          </a:bodyPr>
          <a:lstStyle/>
          <a:p>
            <a:pPr>
              <a:spcBef>
                <a:spcPct val="50000"/>
              </a:spcBef>
            </a:pPr>
            <a:r>
              <a:rPr lang="en-US">
                <a:solidFill>
                  <a:srgbClr val="FFFF00"/>
                </a:solidFill>
                <a:latin typeface="Corbel" pitchFamily="34" charset="0"/>
              </a:rPr>
              <a:t>Signature</a:t>
            </a:r>
          </a:p>
        </p:txBody>
      </p:sp>
      <p:grpSp>
        <p:nvGrpSpPr>
          <p:cNvPr id="4" name="Group 25"/>
          <p:cNvGrpSpPr>
            <a:grpSpLocks/>
          </p:cNvGrpSpPr>
          <p:nvPr/>
        </p:nvGrpSpPr>
        <p:grpSpPr bwMode="auto">
          <a:xfrm>
            <a:off x="6096000" y="646113"/>
            <a:ext cx="3048000" cy="2706687"/>
            <a:chOff x="6096000" y="106875"/>
            <a:chExt cx="3048000" cy="2706175"/>
          </a:xfrm>
        </p:grpSpPr>
        <p:pic>
          <p:nvPicPr>
            <p:cNvPr id="106524" name="Picture 11"/>
            <p:cNvPicPr>
              <a:picLocks noChangeAspect="1" noChangeArrowheads="1"/>
            </p:cNvPicPr>
            <p:nvPr/>
          </p:nvPicPr>
          <p:blipFill>
            <a:blip r:embed="rId5"/>
            <a:srcRect/>
            <a:stretch>
              <a:fillRect/>
            </a:stretch>
          </p:blipFill>
          <p:spPr bwMode="auto">
            <a:xfrm>
              <a:off x="6119816" y="457200"/>
              <a:ext cx="2968625" cy="2355850"/>
            </a:xfrm>
            <a:prstGeom prst="rect">
              <a:avLst/>
            </a:prstGeom>
            <a:noFill/>
            <a:ln w="9525">
              <a:noFill/>
              <a:miter lim="800000"/>
              <a:headEnd/>
              <a:tailEnd/>
            </a:ln>
          </p:spPr>
        </p:pic>
        <p:sp>
          <p:nvSpPr>
            <p:cNvPr id="106525" name="Text Box 4"/>
            <p:cNvSpPr txBox="1">
              <a:spLocks noChangeArrowheads="1"/>
            </p:cNvSpPr>
            <p:nvPr/>
          </p:nvSpPr>
          <p:spPr bwMode="auto">
            <a:xfrm>
              <a:off x="6096000" y="106875"/>
              <a:ext cx="3048000" cy="369332"/>
            </a:xfrm>
            <a:prstGeom prst="rect">
              <a:avLst/>
            </a:prstGeom>
            <a:noFill/>
            <a:ln w="9525">
              <a:noFill/>
              <a:miter lim="800000"/>
              <a:headEnd/>
              <a:tailEnd/>
            </a:ln>
          </p:spPr>
          <p:txBody>
            <a:bodyPr>
              <a:spAutoFit/>
            </a:bodyPr>
            <a:lstStyle/>
            <a:p>
              <a:pPr algn="ctr">
                <a:spcBef>
                  <a:spcPct val="50000"/>
                </a:spcBef>
              </a:pPr>
              <a:r>
                <a:rPr lang="en-US">
                  <a:latin typeface="Corbel" pitchFamily="34" charset="0"/>
                </a:rPr>
                <a:t>Source of Bibliographic Data</a:t>
              </a:r>
            </a:p>
          </p:txBody>
        </p:sp>
      </p:grpSp>
      <p:grpSp>
        <p:nvGrpSpPr>
          <p:cNvPr id="5" name="Group 27"/>
          <p:cNvGrpSpPr>
            <a:grpSpLocks/>
          </p:cNvGrpSpPr>
          <p:nvPr/>
        </p:nvGrpSpPr>
        <p:grpSpPr bwMode="auto">
          <a:xfrm>
            <a:off x="3814763" y="2778125"/>
            <a:ext cx="2311400" cy="515938"/>
            <a:chOff x="3814867" y="2993320"/>
            <a:chExt cx="2311829" cy="514827"/>
          </a:xfrm>
        </p:grpSpPr>
        <p:sp>
          <p:nvSpPr>
            <p:cNvPr id="15" name="Right Arrow 14"/>
            <p:cNvSpPr/>
            <p:nvPr/>
          </p:nvSpPr>
          <p:spPr>
            <a:xfrm rot="9066018">
              <a:off x="3814867" y="3055100"/>
              <a:ext cx="2311829" cy="453047"/>
            </a:xfrm>
            <a:prstGeom prst="rightArrow">
              <a:avLst>
                <a:gd name="adj1" fmla="val 50000"/>
                <a:gd name="adj2" fmla="val 101229"/>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6523" name="Text Box 4"/>
            <p:cNvSpPr txBox="1">
              <a:spLocks noChangeArrowheads="1"/>
            </p:cNvSpPr>
            <p:nvPr/>
          </p:nvSpPr>
          <p:spPr bwMode="auto">
            <a:xfrm rot="-1741358">
              <a:off x="4147232" y="2993320"/>
              <a:ext cx="1943494" cy="369332"/>
            </a:xfrm>
            <a:prstGeom prst="rect">
              <a:avLst/>
            </a:prstGeom>
            <a:noFill/>
            <a:ln w="9525">
              <a:noFill/>
              <a:miter lim="800000"/>
              <a:headEnd/>
              <a:tailEnd/>
            </a:ln>
          </p:spPr>
          <p:txBody>
            <a:bodyPr>
              <a:spAutoFit/>
            </a:bodyPr>
            <a:lstStyle/>
            <a:p>
              <a:pPr>
                <a:spcBef>
                  <a:spcPct val="50000"/>
                </a:spcBef>
              </a:pPr>
              <a:r>
                <a:rPr lang="en-US">
                  <a:solidFill>
                    <a:srgbClr val="FFFF00"/>
                  </a:solidFill>
                  <a:latin typeface="Corbel" pitchFamily="34" charset="0"/>
                </a:rPr>
                <a:t>Bibliographic data</a:t>
              </a:r>
            </a:p>
          </p:txBody>
        </p:sp>
      </p:grpSp>
      <p:pic>
        <p:nvPicPr>
          <p:cNvPr id="18" name="Picture 26" descr="MCj04339420000[1]"/>
          <p:cNvPicPr>
            <a:picLocks noChangeAspect="1" noChangeArrowheads="1"/>
          </p:cNvPicPr>
          <p:nvPr/>
        </p:nvPicPr>
        <p:blipFill>
          <a:blip r:embed="rId6"/>
          <a:srcRect/>
          <a:stretch>
            <a:fillRect/>
          </a:stretch>
        </p:blipFill>
        <p:spPr bwMode="auto">
          <a:xfrm>
            <a:off x="5562600" y="5389015"/>
            <a:ext cx="1250950" cy="1254125"/>
          </a:xfrm>
          <a:prstGeom prst="rect">
            <a:avLst/>
          </a:prstGeom>
          <a:noFill/>
          <a:ln w="9525">
            <a:noFill/>
            <a:miter lim="800000"/>
            <a:headEnd/>
            <a:tailEnd/>
          </a:ln>
          <a:scene3d>
            <a:camera prst="orthographicFront">
              <a:rot lat="0" lon="10800000" rev="0"/>
            </a:camera>
            <a:lightRig rig="threePt" dir="t"/>
          </a:scene3d>
        </p:spPr>
      </p:pic>
      <p:sp>
        <p:nvSpPr>
          <p:cNvPr id="20" name="Text Box 4"/>
          <p:cNvSpPr txBox="1">
            <a:spLocks noChangeArrowheads="1"/>
          </p:cNvSpPr>
          <p:nvPr/>
        </p:nvSpPr>
        <p:spPr bwMode="auto">
          <a:xfrm>
            <a:off x="2362200" y="4662488"/>
            <a:ext cx="1219200" cy="368300"/>
          </a:xfrm>
          <a:prstGeom prst="rect">
            <a:avLst/>
          </a:prstGeom>
          <a:noFill/>
          <a:ln w="9525">
            <a:noFill/>
            <a:miter lim="800000"/>
            <a:headEnd/>
            <a:tailEnd/>
          </a:ln>
        </p:spPr>
        <p:txBody>
          <a:bodyPr>
            <a:spAutoFit/>
          </a:bodyPr>
          <a:lstStyle/>
          <a:p>
            <a:pPr>
              <a:spcBef>
                <a:spcPct val="50000"/>
              </a:spcBef>
            </a:pPr>
            <a:r>
              <a:rPr lang="en-US">
                <a:solidFill>
                  <a:srgbClr val="FFFF00"/>
                </a:solidFill>
                <a:latin typeface="Corbel" pitchFamily="34" charset="0"/>
              </a:rPr>
              <a:t>Sharing </a:t>
            </a:r>
          </a:p>
        </p:txBody>
      </p:sp>
      <p:sp>
        <p:nvSpPr>
          <p:cNvPr id="24" name="Text Box 4"/>
          <p:cNvSpPr txBox="1">
            <a:spLocks noChangeArrowheads="1"/>
          </p:cNvSpPr>
          <p:nvPr/>
        </p:nvSpPr>
        <p:spPr bwMode="auto">
          <a:xfrm rot="1920709">
            <a:off x="1222375" y="2439988"/>
            <a:ext cx="1295400" cy="369887"/>
          </a:xfrm>
          <a:prstGeom prst="rect">
            <a:avLst/>
          </a:prstGeom>
          <a:noFill/>
          <a:ln w="9525">
            <a:noFill/>
            <a:miter lim="800000"/>
            <a:headEnd/>
            <a:tailEnd/>
          </a:ln>
        </p:spPr>
        <p:txBody>
          <a:bodyPr>
            <a:spAutoFit/>
          </a:bodyPr>
          <a:lstStyle/>
          <a:p>
            <a:pPr>
              <a:spcBef>
                <a:spcPct val="50000"/>
              </a:spcBef>
            </a:pPr>
            <a:r>
              <a:rPr lang="en-US">
                <a:solidFill>
                  <a:srgbClr val="FFFF00"/>
                </a:solidFill>
                <a:latin typeface="Corbel" pitchFamily="34" charset="0"/>
              </a:rPr>
              <a:t>Download</a:t>
            </a:r>
          </a:p>
        </p:txBody>
      </p:sp>
      <p:pic>
        <p:nvPicPr>
          <p:cNvPr id="7" name="Picture 59"/>
          <p:cNvPicPr>
            <a:picLocks noChangeAspect="1" noChangeArrowheads="1"/>
          </p:cNvPicPr>
          <p:nvPr/>
        </p:nvPicPr>
        <p:blipFill>
          <a:blip r:embed="rId7">
            <a:clrChange>
              <a:clrFrom>
                <a:srgbClr val="000000"/>
              </a:clrFrom>
              <a:clrTo>
                <a:srgbClr val="000000">
                  <a:alpha val="0"/>
                </a:srgbClr>
              </a:clrTo>
            </a:clrChange>
          </a:blip>
          <a:srcRect/>
          <a:stretch>
            <a:fillRect/>
          </a:stretch>
        </p:blipFill>
        <p:spPr bwMode="auto">
          <a:xfrm>
            <a:off x="304800" y="1004888"/>
            <a:ext cx="838200" cy="838200"/>
          </a:xfrm>
          <a:prstGeom prst="rect">
            <a:avLst/>
          </a:prstGeom>
          <a:noFill/>
          <a:ln w="9525">
            <a:noFill/>
            <a:miter lim="800000"/>
            <a:headEnd/>
            <a:tailEnd/>
          </a:ln>
        </p:spPr>
      </p:pic>
      <p:sp>
        <p:nvSpPr>
          <p:cNvPr id="27" name="Right Arrow 26"/>
          <p:cNvSpPr/>
          <p:nvPr/>
        </p:nvSpPr>
        <p:spPr>
          <a:xfrm rot="9066018">
            <a:off x="3819525" y="2835275"/>
            <a:ext cx="2311400" cy="452438"/>
          </a:xfrm>
          <a:prstGeom prst="rightArrow">
            <a:avLst>
              <a:gd name="adj1" fmla="val 50000"/>
              <a:gd name="adj2" fmla="val 101229"/>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0" name="Bent Arrow 39"/>
          <p:cNvSpPr/>
          <p:nvPr/>
        </p:nvSpPr>
        <p:spPr>
          <a:xfrm>
            <a:off x="3352800" y="4280940"/>
            <a:ext cx="2133600" cy="2057400"/>
          </a:xfrm>
          <a:prstGeom prst="bentArrow">
            <a:avLst>
              <a:gd name="adj1" fmla="val 11569"/>
              <a:gd name="adj2" fmla="val 13846"/>
              <a:gd name="adj3" fmla="val 31534"/>
              <a:gd name="adj4" fmla="val 43750"/>
            </a:avLst>
          </a:prstGeom>
          <a:solidFill>
            <a:srgbClr val="B43614"/>
          </a:solidFill>
          <a:ln>
            <a:solidFill>
              <a:srgbClr val="B43614"/>
            </a:solidFill>
          </a:ln>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41" name="Line 56"/>
          <p:cNvSpPr>
            <a:spLocks noChangeShapeType="1"/>
          </p:cNvSpPr>
          <p:nvPr/>
        </p:nvSpPr>
        <p:spPr bwMode="auto">
          <a:xfrm flipV="1">
            <a:off x="6819900" y="4624388"/>
            <a:ext cx="533400" cy="1247775"/>
          </a:xfrm>
          <a:prstGeom prst="line">
            <a:avLst/>
          </a:prstGeom>
          <a:noFill/>
          <a:ln w="9525">
            <a:solidFill>
              <a:schemeClr val="tx1"/>
            </a:solidFill>
            <a:round/>
            <a:headEnd/>
            <a:tailEnd/>
          </a:ln>
        </p:spPr>
        <p:txBody>
          <a:bodyPr/>
          <a:lstStyle/>
          <a:p>
            <a:endParaRPr lang="en-US"/>
          </a:p>
        </p:txBody>
      </p:sp>
      <p:sp>
        <p:nvSpPr>
          <p:cNvPr id="42" name="Line 57"/>
          <p:cNvSpPr>
            <a:spLocks noChangeShapeType="1"/>
          </p:cNvSpPr>
          <p:nvPr/>
        </p:nvSpPr>
        <p:spPr bwMode="auto">
          <a:xfrm flipV="1">
            <a:off x="6829425" y="5715000"/>
            <a:ext cx="1476375" cy="204788"/>
          </a:xfrm>
          <a:prstGeom prst="line">
            <a:avLst/>
          </a:prstGeom>
          <a:noFill/>
          <a:ln w="9525">
            <a:solidFill>
              <a:schemeClr val="tx1"/>
            </a:solidFill>
            <a:round/>
            <a:headEnd/>
            <a:tailEnd/>
          </a:ln>
        </p:spPr>
        <p:txBody>
          <a:bodyPr/>
          <a:lstStyle/>
          <a:p>
            <a:endParaRPr lang="en-US"/>
          </a:p>
        </p:txBody>
      </p:sp>
      <p:sp>
        <p:nvSpPr>
          <p:cNvPr id="43" name="TextBox 42"/>
          <p:cNvSpPr txBox="1"/>
          <p:nvPr/>
        </p:nvSpPr>
        <p:spPr>
          <a:xfrm>
            <a:off x="304800" y="71438"/>
            <a:ext cx="6356350" cy="523875"/>
          </a:xfrm>
          <a:prstGeom prst="rect">
            <a:avLst/>
          </a:prstGeom>
          <a:noFill/>
        </p:spPr>
        <p:txBody>
          <a:bodyPr>
            <a:spAutoFit/>
          </a:bodyPr>
          <a:lstStyle/>
          <a:p>
            <a:pPr fontAlgn="auto">
              <a:spcBef>
                <a:spcPts val="0"/>
              </a:spcBef>
              <a:spcAft>
                <a:spcPts val="0"/>
              </a:spcAft>
              <a:defRPr/>
            </a:pPr>
            <a:r>
              <a:rPr lang="en-US" sz="2800" dirty="0">
                <a:solidFill>
                  <a:schemeClr val="tx2">
                    <a:lumMod val="90000"/>
                  </a:schemeClr>
                </a:solidFill>
                <a:latin typeface="Constantia" pitchFamily="18" charset="0"/>
              </a:rPr>
              <a:t>Managing Journal Articles like MP3s</a:t>
            </a:r>
          </a:p>
        </p:txBody>
      </p:sp>
      <p:grpSp>
        <p:nvGrpSpPr>
          <p:cNvPr id="6" name="Group 47"/>
          <p:cNvGrpSpPr>
            <a:grpSpLocks/>
          </p:cNvGrpSpPr>
          <p:nvPr/>
        </p:nvGrpSpPr>
        <p:grpSpPr bwMode="auto">
          <a:xfrm>
            <a:off x="2527300" y="1350963"/>
            <a:ext cx="1812925" cy="1425575"/>
            <a:chOff x="2527002" y="1350334"/>
            <a:chExt cx="1812926" cy="1426534"/>
          </a:xfrm>
        </p:grpSpPr>
        <p:grpSp>
          <p:nvGrpSpPr>
            <p:cNvPr id="106516" name="Group 30"/>
            <p:cNvGrpSpPr>
              <a:grpSpLocks/>
            </p:cNvGrpSpPr>
            <p:nvPr/>
          </p:nvGrpSpPr>
          <p:grpSpPr bwMode="auto">
            <a:xfrm>
              <a:off x="2527002" y="1350334"/>
              <a:ext cx="1812926" cy="1415656"/>
              <a:chOff x="2522537" y="1345034"/>
              <a:chExt cx="1812926" cy="1415656"/>
            </a:xfrm>
          </p:grpSpPr>
          <p:sp>
            <p:nvSpPr>
              <p:cNvPr id="32" name="Rectangle 31"/>
              <p:cNvSpPr/>
              <p:nvPr/>
            </p:nvSpPr>
            <p:spPr>
              <a:xfrm>
                <a:off x="2590800" y="1372039"/>
                <a:ext cx="1295401" cy="1388409"/>
              </a:xfrm>
              <a:prstGeom prst="rect">
                <a:avLst/>
              </a:prstGeom>
              <a:solidFill>
                <a:schemeClr val="tx1">
                  <a:lumMod val="95000"/>
                </a:schemeClr>
              </a:solidFill>
              <a:ln w="63500" cmpd="sng">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6519" name="Text Box 64"/>
              <p:cNvSpPr txBox="1">
                <a:spLocks noChangeArrowheads="1"/>
              </p:cNvSpPr>
              <p:nvPr/>
            </p:nvSpPr>
            <p:spPr bwMode="auto">
              <a:xfrm>
                <a:off x="2522537" y="1345034"/>
                <a:ext cx="1744664" cy="254171"/>
              </a:xfrm>
              <a:prstGeom prst="rect">
                <a:avLst/>
              </a:prstGeom>
              <a:noFill/>
              <a:ln w="9525">
                <a:noFill/>
                <a:miter lim="800000"/>
                <a:headEnd/>
                <a:tailEnd/>
              </a:ln>
            </p:spPr>
            <p:txBody>
              <a:bodyPr>
                <a:spAutoFit/>
              </a:bodyPr>
              <a:lstStyle/>
              <a:p>
                <a:pPr>
                  <a:spcBef>
                    <a:spcPct val="50000"/>
                  </a:spcBef>
                </a:pPr>
                <a:r>
                  <a:rPr lang="en-US" sz="1000" b="1">
                    <a:solidFill>
                      <a:schemeClr val="bg1"/>
                    </a:solidFill>
                    <a:latin typeface="Corbel" pitchFamily="34" charset="0"/>
                  </a:rPr>
                  <a:t>    </a:t>
                </a:r>
                <a:r>
                  <a:rPr lang="en-US" sz="1000" b="1" u="sng">
                    <a:solidFill>
                      <a:schemeClr val="bg1"/>
                    </a:solidFill>
                    <a:latin typeface="Corbel" pitchFamily="34" charset="0"/>
                  </a:rPr>
                  <a:t>Bibliographic data</a:t>
                </a:r>
                <a:endParaRPr lang="en-US" sz="1000" b="1">
                  <a:solidFill>
                    <a:schemeClr val="bg1"/>
                  </a:solidFill>
                  <a:latin typeface="Corbel" pitchFamily="34" charset="0"/>
                </a:endParaRPr>
              </a:p>
            </p:txBody>
          </p:sp>
          <p:sp>
            <p:nvSpPr>
              <p:cNvPr id="39" name="Text Box 64"/>
              <p:cNvSpPr txBox="1">
                <a:spLocks noChangeArrowheads="1"/>
              </p:cNvSpPr>
              <p:nvPr/>
            </p:nvSpPr>
            <p:spPr bwMode="auto">
              <a:xfrm>
                <a:off x="2590800" y="1524542"/>
                <a:ext cx="1744663" cy="252583"/>
              </a:xfrm>
              <a:prstGeom prst="rect">
                <a:avLst/>
              </a:prstGeom>
              <a:noFill/>
              <a:ln w="9525">
                <a:noFill/>
                <a:miter lim="800000"/>
                <a:headEnd/>
                <a:tailEnd/>
              </a:ln>
            </p:spPr>
            <p:txBody>
              <a:bodyPr>
                <a:spAutoFit/>
              </a:bodyPr>
              <a:lstStyle/>
              <a:p>
                <a:pPr fontAlgn="auto">
                  <a:spcBef>
                    <a:spcPct val="50000"/>
                  </a:spcBef>
                  <a:spcAft>
                    <a:spcPts val="0"/>
                  </a:spcAft>
                  <a:defRPr/>
                </a:pPr>
                <a:r>
                  <a:rPr lang="en-US" sz="1000" b="1" dirty="0">
                    <a:solidFill>
                      <a:schemeClr val="bg1"/>
                    </a:solidFill>
                    <a:latin typeface="+mn-lt"/>
                  </a:rPr>
                  <a:t>Author: Taylor, H.</a:t>
                </a:r>
              </a:p>
            </p:txBody>
          </p:sp>
          <p:sp>
            <p:nvSpPr>
              <p:cNvPr id="106521" name="Text Box 64"/>
              <p:cNvSpPr txBox="1">
                <a:spLocks noChangeArrowheads="1"/>
              </p:cNvSpPr>
              <p:nvPr/>
            </p:nvSpPr>
            <p:spPr bwMode="auto">
              <a:xfrm>
                <a:off x="2590800" y="1677044"/>
                <a:ext cx="1744663" cy="252583"/>
              </a:xfrm>
              <a:prstGeom prst="rect">
                <a:avLst/>
              </a:prstGeom>
              <a:noFill/>
              <a:ln w="9525">
                <a:noFill/>
                <a:miter lim="800000"/>
                <a:headEnd/>
                <a:tailEnd/>
              </a:ln>
            </p:spPr>
            <p:txBody>
              <a:bodyPr>
                <a:spAutoFit/>
              </a:bodyPr>
              <a:lstStyle/>
              <a:p>
                <a:pPr>
                  <a:spcBef>
                    <a:spcPct val="50000"/>
                  </a:spcBef>
                </a:pPr>
                <a:r>
                  <a:rPr lang="en-US" sz="1000" b="1">
                    <a:solidFill>
                      <a:schemeClr val="bg1"/>
                    </a:solidFill>
                    <a:latin typeface="Corbel" pitchFamily="34" charset="0"/>
                  </a:rPr>
                  <a:t>Title: A review of…</a:t>
                </a:r>
              </a:p>
            </p:txBody>
          </p:sp>
        </p:grpSp>
        <p:pic>
          <p:nvPicPr>
            <p:cNvPr id="106517" name="Picture 59"/>
            <p:cNvPicPr>
              <a:picLocks noChangeAspect="1" noChangeArrowheads="1"/>
            </p:cNvPicPr>
            <p:nvPr/>
          </p:nvPicPr>
          <p:blipFill>
            <a:blip r:embed="rId7">
              <a:clrChange>
                <a:clrFrom>
                  <a:srgbClr val="000000"/>
                </a:clrFrom>
                <a:clrTo>
                  <a:srgbClr val="000000">
                    <a:alpha val="0"/>
                  </a:srgbClr>
                </a:clrTo>
              </a:clrChange>
            </a:blip>
            <a:srcRect/>
            <a:stretch>
              <a:fillRect/>
            </a:stretch>
          </p:blipFill>
          <p:spPr bwMode="auto">
            <a:xfrm>
              <a:off x="2778637" y="1938668"/>
              <a:ext cx="838200" cy="838200"/>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par>
                          <p:cTn id="14" fill="hold">
                            <p:stCondLst>
                              <p:cond delay="500"/>
                            </p:stCondLst>
                            <p:childTnLst>
                              <p:par>
                                <p:cTn id="15" presetID="0" presetClass="path" presetSubtype="0" accel="50000" decel="50000" fill="hold" nodeType="afterEffect">
                                  <p:stCondLst>
                                    <p:cond delay="0"/>
                                  </p:stCondLst>
                                  <p:childTnLst>
                                    <p:animMotion origin="layout" path="M 3.33333E-6 1.11111E-6 L 0.27083 0.1368 " pathEditMode="relative" rAng="0" ptsTypes="AA">
                                      <p:cBhvr>
                                        <p:cTn id="16" dur="2000" fill="hold"/>
                                        <p:tgtEl>
                                          <p:spTgt spid="7"/>
                                        </p:tgtEl>
                                        <p:attrNameLst>
                                          <p:attrName>ppt_x</p:attrName>
                                          <p:attrName>ppt_y</p:attrName>
                                        </p:attrNameLst>
                                      </p:cBhvr>
                                      <p:rCtr x="135" y="68"/>
                                    </p:animMotion>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right)">
                                      <p:cBhvr>
                                        <p:cTn id="33" dur="500"/>
                                        <p:tgtEl>
                                          <p:spTgt spid="5"/>
                                        </p:tgtEl>
                                      </p:cBhvr>
                                    </p:animEffect>
                                  </p:childTnLst>
                                </p:cTn>
                              </p:par>
                            </p:childTnLst>
                          </p:cTn>
                        </p:par>
                        <p:par>
                          <p:cTn id="34" fill="hold">
                            <p:stCondLst>
                              <p:cond delay="500"/>
                            </p:stCondLst>
                            <p:childTnLst>
                              <p:par>
                                <p:cTn id="35" presetID="22" presetClass="entr" presetSubtype="2"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right)">
                                      <p:cBhvr>
                                        <p:cTn id="37" dur="1000"/>
                                        <p:tgtEl>
                                          <p:spTgt spid="27"/>
                                        </p:tgtEl>
                                      </p:cBhvr>
                                    </p:animEffect>
                                  </p:childTnLst>
                                </p:cTn>
                              </p:par>
                            </p:childTnLst>
                          </p:cTn>
                        </p:par>
                        <p:par>
                          <p:cTn id="38" fill="hold">
                            <p:stCondLst>
                              <p:cond delay="1500"/>
                            </p:stCondLst>
                            <p:childTnLst>
                              <p:par>
                                <p:cTn id="39" presetID="5" presetClass="entr" presetSubtype="10"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checkerboard(across)">
                                      <p:cBhvr>
                                        <p:cTn id="41" dur="500"/>
                                        <p:tgtEl>
                                          <p:spTgt spid="2"/>
                                        </p:tgtEl>
                                      </p:cBhvr>
                                    </p:animEffect>
                                  </p:childTnLst>
                                </p:cTn>
                              </p:par>
                            </p:childTnLst>
                          </p:cTn>
                        </p:par>
                        <p:par>
                          <p:cTn id="42" fill="hold">
                            <p:stCondLst>
                              <p:cond delay="2000"/>
                            </p:stCondLst>
                            <p:childTnLst>
                              <p:par>
                                <p:cTn id="43" presetID="1" presetClass="entr" presetSubtype="0"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22" presetClass="exit" presetSubtype="4" fill="hold" nodeType="withEffect">
                                  <p:stCondLst>
                                    <p:cond delay="0"/>
                                  </p:stCondLst>
                                  <p:childTnLst>
                                    <p:animEffect transition="out" filter="wipe(down)">
                                      <p:cBhvr>
                                        <p:cTn id="46" dur="500"/>
                                        <p:tgtEl>
                                          <p:spTgt spid="2"/>
                                        </p:tgtEl>
                                      </p:cBhvr>
                                    </p:animEffect>
                                    <p:set>
                                      <p:cBhvr>
                                        <p:cTn id="47" dur="1" fill="hold">
                                          <p:stCondLst>
                                            <p:cond delay="499"/>
                                          </p:stCondLst>
                                        </p:cTn>
                                        <p:tgtEl>
                                          <p:spTgt spid="2"/>
                                        </p:tgtEl>
                                        <p:attrNameLst>
                                          <p:attrName>style.visibility</p:attrName>
                                        </p:attrNameLst>
                                      </p:cBhvr>
                                      <p:to>
                                        <p:strVal val="hidden"/>
                                      </p:to>
                                    </p:set>
                                  </p:childTnLst>
                                </p:cTn>
                              </p:par>
                              <p:par>
                                <p:cTn id="48" presetID="22" presetClass="exit" presetSubtype="4" fill="hold" nodeType="withEffect">
                                  <p:stCondLst>
                                    <p:cond delay="0"/>
                                  </p:stCondLst>
                                  <p:childTnLst>
                                    <p:animEffect transition="out" filter="wipe(down)">
                                      <p:cBhvr>
                                        <p:cTn id="49" dur="500"/>
                                        <p:tgtEl>
                                          <p:spTgt spid="7"/>
                                        </p:tgtEl>
                                      </p:cBhvr>
                                    </p:animEffect>
                                    <p:set>
                                      <p:cBhvr>
                                        <p:cTn id="50" dur="1" fill="hold">
                                          <p:stCondLst>
                                            <p:cond delay="499"/>
                                          </p:stCondLst>
                                        </p:cTn>
                                        <p:tgtEl>
                                          <p:spTgt spid="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par>
                                <p:cTn id="56" presetID="22" presetClass="entr" presetSubtype="1" fill="hold"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up)">
                                      <p:cBhvr>
                                        <p:cTn id="58" dur="500"/>
                                        <p:tgtEl>
                                          <p:spTgt spid="40"/>
                                        </p:tgtEl>
                                      </p:cBhvr>
                                    </p:animEffect>
                                  </p:childTnLst>
                                </p:cTn>
                              </p:par>
                            </p:childTnLst>
                          </p:cTn>
                        </p:par>
                        <p:par>
                          <p:cTn id="59" fill="hold">
                            <p:stCondLst>
                              <p:cond delay="5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6" presetClass="emph" presetSubtype="0" accel="50000" decel="50000" fill="hold" nodeType="withEffect">
                                  <p:stCondLst>
                                    <p:cond delay="0"/>
                                  </p:stCondLst>
                                  <p:childTnLst>
                                    <p:animScale>
                                      <p:cBhvr>
                                        <p:cTn id="64" dur="1000" fill="hold"/>
                                        <p:tgtEl>
                                          <p:spTgt spid="6"/>
                                        </p:tgtEl>
                                      </p:cBhvr>
                                      <p:by x="75000" y="75000"/>
                                    </p:animScale>
                                  </p:childTnLst>
                                </p:cTn>
                              </p:par>
                            </p:childTnLst>
                          </p:cTn>
                        </p:par>
                        <p:par>
                          <p:cTn id="65" fill="hold">
                            <p:stCondLst>
                              <p:cond delay="1500"/>
                            </p:stCondLst>
                            <p:childTnLst>
                              <p:par>
                                <p:cTn id="66" presetID="0" presetClass="path" presetSubtype="0" accel="50000" decel="50000" fill="hold" nodeType="afterEffect">
                                  <p:stCondLst>
                                    <p:cond delay="0"/>
                                  </p:stCondLst>
                                  <p:childTnLst>
                                    <p:animMotion origin="layout" path="M 0.00174 4.07407E-6 C 0.00313 0.25208 0.00521 0.50416 0.09306 0.57384 C 0.18038 0.64351 0.4566 0.44444 0.52743 0.41713 " pathEditMode="relative" rAng="0" ptsTypes="aaA">
                                      <p:cBhvr>
                                        <p:cTn id="67" dur="2000" fill="hold"/>
                                        <p:tgtEl>
                                          <p:spTgt spid="6"/>
                                        </p:tgtEl>
                                        <p:attrNameLst>
                                          <p:attrName>ppt_x</p:attrName>
                                          <p:attrName>ppt_y</p:attrName>
                                        </p:attrNameLst>
                                      </p:cBhvr>
                                      <p:rCtr x="263" y="322"/>
                                    </p:animMotion>
                                  </p:childTnLst>
                                </p:cTn>
                              </p:par>
                            </p:childTnLst>
                          </p:cTn>
                        </p:par>
                        <p:par>
                          <p:cTn id="68" fill="hold">
                            <p:stCondLst>
                              <p:cond delay="3500"/>
                            </p:stCondLst>
                            <p:childTnLst>
                              <p:par>
                                <p:cTn id="69" presetID="6" presetClass="emph" presetSubtype="0" fill="hold" nodeType="afterEffect">
                                  <p:stCondLst>
                                    <p:cond delay="0"/>
                                  </p:stCondLst>
                                  <p:childTnLst>
                                    <p:animScale>
                                      <p:cBhvr>
                                        <p:cTn id="70" dur="1000" fill="hold"/>
                                        <p:tgtEl>
                                          <p:spTgt spid="6"/>
                                        </p:tgtEl>
                                      </p:cBhvr>
                                      <p:by x="120000" y="120000"/>
                                    </p:animScale>
                                  </p:childTnLst>
                                </p:cTn>
                              </p:par>
                              <p:par>
                                <p:cTn id="71" presetID="22" presetClass="entr" presetSubtype="8"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500"/>
                                        <p:tgtEl>
                                          <p:spTgt spid="42"/>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left)">
                                      <p:cBhvr>
                                        <p:cTn id="7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p:bldP spid="20" grpId="0"/>
      <p:bldP spid="24" grpId="0"/>
      <p:bldP spid="27" grpId="0" animBg="1"/>
      <p:bldP spid="41" grpId="0" animBg="1"/>
      <p:bldP spid="42"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Vertical Text Placeholder 2"/>
          <p:cNvSpPr>
            <a:spLocks noGrp="1"/>
          </p:cNvSpPr>
          <p:nvPr>
            <p:ph type="body" orient="vert" idx="4294967295"/>
          </p:nvPr>
        </p:nvSpPr>
        <p:spPr>
          <a:xfrm>
            <a:off x="914400" y="762000"/>
            <a:ext cx="5486400" cy="5486400"/>
          </a:xfrm>
        </p:spPr>
        <p:txBody>
          <a:bodyPr/>
          <a:lstStyle/>
          <a:p>
            <a:pPr eaLnBrk="1" hangingPunct="1">
              <a:buFont typeface="Wingdings" pitchFamily="2" charset="2"/>
              <a:buNone/>
            </a:pPr>
            <a:r>
              <a:rPr lang="en-US" smtClean="0"/>
              <a:t>Arthur C. Clarke: </a:t>
            </a:r>
          </a:p>
          <a:p>
            <a:pPr eaLnBrk="1" hangingPunct="1">
              <a:buFont typeface="Wingdings" pitchFamily="2" charset="2"/>
              <a:buNone/>
            </a:pPr>
            <a:r>
              <a:rPr lang="en-US" smtClean="0"/>
              <a:t>“Any sufficiently advance technology is indistinguishable from magic.” </a:t>
            </a:r>
          </a:p>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r>
              <a:rPr lang="en-US" smtClean="0"/>
              <a:t>Magic is about illusions</a:t>
            </a:r>
          </a:p>
          <a:p>
            <a:pPr eaLnBrk="1" hangingPunct="1">
              <a:buFont typeface="Wingdings" pitchFamily="2" charset="2"/>
              <a:buNone/>
            </a:pPr>
            <a:endParaRPr lang="en-US" smtClean="0"/>
          </a:p>
        </p:txBody>
      </p:sp>
      <p:pic>
        <p:nvPicPr>
          <p:cNvPr id="6148" name="Picture 4"/>
          <p:cNvPicPr>
            <a:picLocks noChangeAspect="1" noChangeArrowheads="1"/>
          </p:cNvPicPr>
          <p:nvPr/>
        </p:nvPicPr>
        <p:blipFill>
          <a:blip r:embed="rId3"/>
          <a:srcRect/>
          <a:stretch>
            <a:fillRect/>
          </a:stretch>
        </p:blipFill>
        <p:spPr bwMode="auto">
          <a:xfrm>
            <a:off x="6629400" y="762000"/>
            <a:ext cx="1349829" cy="18288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9" name="Picture 6" descr="http://tbn0.google.com/images?q=tbn:GYfR20G8Pj-23M:http://www.doubletakeart.com/images/00594-5821_large.gif">
            <a:hlinkClick r:id="rId3"/>
          </p:cNvPr>
          <p:cNvPicPr>
            <a:picLocks noChangeAspect="1" noChangeArrowheads="1"/>
          </p:cNvPicPr>
          <p:nvPr/>
        </p:nvPicPr>
        <p:blipFill>
          <a:blip r:embed="rId4"/>
          <a:srcRect/>
          <a:stretch>
            <a:fillRect/>
          </a:stretch>
        </p:blipFill>
        <p:spPr bwMode="auto">
          <a:xfrm>
            <a:off x="5715000" y="817563"/>
            <a:ext cx="990600" cy="1531937"/>
          </a:xfrm>
          <a:prstGeom prst="rect">
            <a:avLst/>
          </a:prstGeom>
          <a:noFill/>
          <a:ln w="9525">
            <a:noFill/>
            <a:miter lim="800000"/>
            <a:headEnd/>
            <a:tailEnd/>
          </a:ln>
        </p:spPr>
      </p:pic>
      <p:sp>
        <p:nvSpPr>
          <p:cNvPr id="5" name="Title 4"/>
          <p:cNvSpPr>
            <a:spLocks noGrp="1"/>
          </p:cNvSpPr>
          <p:nvPr>
            <p:ph type="title"/>
          </p:nvPr>
        </p:nvSpPr>
        <p:spPr>
          <a:xfrm>
            <a:off x="381000" y="152400"/>
            <a:ext cx="8763000" cy="776288"/>
          </a:xfrm>
        </p:spPr>
        <p:txBody>
          <a:bodyPr/>
          <a:lstStyle/>
          <a:p>
            <a:pPr eaLnBrk="1" hangingPunct="1">
              <a:defRPr/>
            </a:pPr>
            <a:r>
              <a:rPr lang="en-US" sz="2800" dirty="0" smtClean="0">
                <a:latin typeface="Constantia" pitchFamily="18" charset="0"/>
              </a:rPr>
              <a:t>Metadata, Bibliography and Label</a:t>
            </a:r>
            <a:endParaRPr lang="en-US" sz="2800" dirty="0">
              <a:latin typeface="Constantia" pitchFamily="18" charset="0"/>
            </a:endParaRPr>
          </a:p>
        </p:txBody>
      </p:sp>
      <p:pic>
        <p:nvPicPr>
          <p:cNvPr id="19458" name="Picture 2" descr="http://tbn0.google.com/images?q=tbn:tKI5GAfsCgOBVM:http://carol.gimp.org/gimp2/artsy-fartsy/tincan/tincan.png">
            <a:hlinkClick r:id="rId5"/>
          </p:cNvPr>
          <p:cNvPicPr>
            <a:picLocks noChangeAspect="1" noChangeArrowheads="1"/>
          </p:cNvPicPr>
          <p:nvPr/>
        </p:nvPicPr>
        <p:blipFill>
          <a:blip r:embed="rId6"/>
          <a:srcRect/>
          <a:stretch>
            <a:fillRect/>
          </a:stretch>
        </p:blipFill>
        <p:spPr bwMode="auto">
          <a:xfrm>
            <a:off x="1676400" y="762000"/>
            <a:ext cx="1752600" cy="1676400"/>
          </a:xfrm>
          <a:prstGeom prst="rect">
            <a:avLst/>
          </a:prstGeom>
          <a:noFill/>
          <a:ln w="9525">
            <a:noFill/>
            <a:miter lim="800000"/>
            <a:headEnd/>
            <a:tailEnd/>
          </a:ln>
        </p:spPr>
      </p:pic>
      <p:grpSp>
        <p:nvGrpSpPr>
          <p:cNvPr id="2" name="Group 20"/>
          <p:cNvGrpSpPr>
            <a:grpSpLocks/>
          </p:cNvGrpSpPr>
          <p:nvPr/>
        </p:nvGrpSpPr>
        <p:grpSpPr bwMode="auto">
          <a:xfrm>
            <a:off x="5483225" y="2514600"/>
            <a:ext cx="1524000" cy="1930400"/>
            <a:chOff x="5638800" y="2514601"/>
            <a:chExt cx="1524000" cy="1930062"/>
          </a:xfrm>
        </p:grpSpPr>
        <p:sp>
          <p:nvSpPr>
            <p:cNvPr id="19" name="Rectangle 18"/>
            <p:cNvSpPr/>
            <p:nvPr/>
          </p:nvSpPr>
          <p:spPr bwMode="auto">
            <a:xfrm>
              <a:off x="5638800" y="2514601"/>
              <a:ext cx="1447800" cy="1904666"/>
            </a:xfrm>
            <a:prstGeom prst="rect">
              <a:avLst/>
            </a:prstGeom>
            <a:solidFill>
              <a:schemeClr val="tx1">
                <a:lumMod val="95000"/>
              </a:schemeClr>
            </a:solidFill>
            <a:ln w="63500" cmpd="sng">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8570" name="TextBox 8"/>
            <p:cNvSpPr txBox="1">
              <a:spLocks noChangeArrowheads="1"/>
            </p:cNvSpPr>
            <p:nvPr/>
          </p:nvSpPr>
          <p:spPr bwMode="auto">
            <a:xfrm>
              <a:off x="5638800" y="3429000"/>
              <a:ext cx="1524000" cy="1015663"/>
            </a:xfrm>
            <a:prstGeom prst="rect">
              <a:avLst/>
            </a:prstGeom>
            <a:noFill/>
            <a:ln w="12700">
              <a:noFill/>
              <a:miter lim="800000"/>
              <a:headEnd/>
              <a:tailEnd/>
            </a:ln>
          </p:spPr>
          <p:txBody>
            <a:bodyPr>
              <a:spAutoFit/>
            </a:bodyPr>
            <a:lstStyle/>
            <a:p>
              <a:r>
                <a:rPr lang="en-US" sz="1000">
                  <a:solidFill>
                    <a:schemeClr val="bg1"/>
                  </a:solidFill>
                </a:rPr>
                <a:t>Title:    Maggie Mae</a:t>
              </a:r>
            </a:p>
            <a:p>
              <a:r>
                <a:rPr lang="en-US" sz="1000">
                  <a:solidFill>
                    <a:schemeClr val="bg1"/>
                  </a:solidFill>
                </a:rPr>
                <a:t>Artist:  Rod Stewart</a:t>
              </a:r>
            </a:p>
            <a:p>
              <a:r>
                <a:rPr lang="en-US" sz="1000">
                  <a:solidFill>
                    <a:schemeClr val="bg1"/>
                  </a:solidFill>
                </a:rPr>
                <a:t>Genre: Pop</a:t>
              </a:r>
            </a:p>
            <a:p>
              <a:r>
                <a:rPr lang="en-US" sz="1000">
                  <a:solidFill>
                    <a:schemeClr val="bg1"/>
                  </a:solidFill>
                </a:rPr>
                <a:t>Album: Gasoline Alley</a:t>
              </a:r>
            </a:p>
            <a:p>
              <a:r>
                <a:rPr lang="en-US" sz="1000">
                  <a:solidFill>
                    <a:schemeClr val="bg1"/>
                  </a:solidFill>
                </a:rPr>
                <a:t>Year:    1972</a:t>
              </a:r>
            </a:p>
            <a:p>
              <a:r>
                <a:rPr lang="en-US" sz="1000">
                  <a:solidFill>
                    <a:schemeClr val="bg1"/>
                  </a:solidFill>
                </a:rPr>
                <a:t>Studio:  EMI</a:t>
              </a:r>
              <a:endParaRPr lang="en-US" sz="1200">
                <a:solidFill>
                  <a:schemeClr val="bg1"/>
                </a:solidFill>
              </a:endParaRPr>
            </a:p>
          </p:txBody>
        </p:sp>
      </p:grpSp>
      <p:pic>
        <p:nvPicPr>
          <p:cNvPr id="19468" name="Picture 22"/>
          <p:cNvPicPr>
            <a:picLocks noChangeAspect="1" noChangeArrowheads="1"/>
          </p:cNvPicPr>
          <p:nvPr/>
        </p:nvPicPr>
        <p:blipFill>
          <a:blip r:embed="rId7"/>
          <a:srcRect/>
          <a:stretch>
            <a:fillRect/>
          </a:stretch>
        </p:blipFill>
        <p:spPr bwMode="auto">
          <a:xfrm>
            <a:off x="5684838" y="2524125"/>
            <a:ext cx="990600" cy="962025"/>
          </a:xfrm>
          <a:prstGeom prst="rect">
            <a:avLst/>
          </a:prstGeom>
          <a:noFill/>
          <a:ln w="9525">
            <a:noFill/>
            <a:miter lim="800000"/>
            <a:headEnd/>
            <a:tailEnd/>
          </a:ln>
        </p:spPr>
      </p:pic>
      <p:pic>
        <p:nvPicPr>
          <p:cNvPr id="19466" name="Picture 8"/>
          <p:cNvPicPr>
            <a:picLocks noChangeAspect="1" noChangeArrowheads="1"/>
          </p:cNvPicPr>
          <p:nvPr/>
        </p:nvPicPr>
        <p:blipFill>
          <a:blip r:embed="rId8">
            <a:clrChange>
              <a:clrFrom>
                <a:srgbClr val="000000"/>
              </a:clrFrom>
              <a:clrTo>
                <a:srgbClr val="000000">
                  <a:alpha val="0"/>
                </a:srgbClr>
              </a:clrTo>
            </a:clrChange>
          </a:blip>
          <a:srcRect/>
          <a:stretch>
            <a:fillRect/>
          </a:stretch>
        </p:blipFill>
        <p:spPr bwMode="auto">
          <a:xfrm>
            <a:off x="1981200" y="4876800"/>
            <a:ext cx="1066800" cy="1066800"/>
          </a:xfrm>
          <a:prstGeom prst="rect">
            <a:avLst/>
          </a:prstGeom>
          <a:noFill/>
          <a:ln w="9525">
            <a:noFill/>
            <a:miter lim="800000"/>
            <a:headEnd/>
            <a:tailEnd/>
          </a:ln>
        </p:spPr>
      </p:pic>
      <p:pic>
        <p:nvPicPr>
          <p:cNvPr id="14" name="Picture 22"/>
          <p:cNvPicPr>
            <a:picLocks noChangeAspect="1" noChangeArrowheads="1"/>
          </p:cNvPicPr>
          <p:nvPr/>
        </p:nvPicPr>
        <p:blipFill>
          <a:blip r:embed="rId7"/>
          <a:srcRect/>
          <a:stretch>
            <a:fillRect/>
          </a:stretch>
        </p:blipFill>
        <p:spPr bwMode="auto">
          <a:xfrm>
            <a:off x="2057400" y="2819400"/>
            <a:ext cx="990600" cy="990600"/>
          </a:xfrm>
          <a:prstGeom prst="rect">
            <a:avLst/>
          </a:prstGeom>
          <a:noFill/>
          <a:ln w="9525">
            <a:noFill/>
            <a:miter lim="800000"/>
            <a:headEnd/>
            <a:tailEnd/>
          </a:ln>
        </p:spPr>
      </p:pic>
      <p:cxnSp>
        <p:nvCxnSpPr>
          <p:cNvPr id="16" name="Straight Connector 15"/>
          <p:cNvCxnSpPr/>
          <p:nvPr/>
        </p:nvCxnSpPr>
        <p:spPr>
          <a:xfrm>
            <a:off x="1066800" y="2438400"/>
            <a:ext cx="6934200" cy="1588"/>
          </a:xfrm>
          <a:prstGeom prst="line">
            <a:avLst/>
          </a:prstGeom>
          <a:ln w="19050">
            <a:solidFill>
              <a:srgbClr val="7DD03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66800" y="4570413"/>
            <a:ext cx="6934200" cy="1587"/>
          </a:xfrm>
          <a:prstGeom prst="line">
            <a:avLst/>
          </a:prstGeom>
          <a:ln w="19050">
            <a:solidFill>
              <a:srgbClr val="7DD038"/>
            </a:solidFill>
          </a:ln>
        </p:spPr>
        <p:style>
          <a:lnRef idx="1">
            <a:schemeClr val="accent1"/>
          </a:lnRef>
          <a:fillRef idx="0">
            <a:schemeClr val="accent1"/>
          </a:fillRef>
          <a:effectRef idx="0">
            <a:schemeClr val="accent1"/>
          </a:effectRef>
          <a:fontRef idx="minor">
            <a:schemeClr val="tx1"/>
          </a:fontRef>
        </p:style>
      </p:cxnSp>
      <p:grpSp>
        <p:nvGrpSpPr>
          <p:cNvPr id="3" name="Group 21"/>
          <p:cNvGrpSpPr>
            <a:grpSpLocks/>
          </p:cNvGrpSpPr>
          <p:nvPr/>
        </p:nvGrpSpPr>
        <p:grpSpPr bwMode="auto">
          <a:xfrm>
            <a:off x="5500688" y="4724400"/>
            <a:ext cx="1524000" cy="1600200"/>
            <a:chOff x="5638800" y="2514601"/>
            <a:chExt cx="1524000" cy="1600200"/>
          </a:xfrm>
        </p:grpSpPr>
        <p:sp>
          <p:nvSpPr>
            <p:cNvPr id="23" name="Rectangle 22"/>
            <p:cNvSpPr/>
            <p:nvPr/>
          </p:nvSpPr>
          <p:spPr bwMode="auto">
            <a:xfrm>
              <a:off x="5638800" y="2514601"/>
              <a:ext cx="1447800" cy="1600200"/>
            </a:xfrm>
            <a:prstGeom prst="rect">
              <a:avLst/>
            </a:prstGeom>
            <a:solidFill>
              <a:schemeClr val="tx1">
                <a:lumMod val="95000"/>
              </a:schemeClr>
            </a:solidFill>
            <a:ln w="63500" cmpd="sng">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8568" name="TextBox 23"/>
            <p:cNvSpPr txBox="1">
              <a:spLocks noChangeArrowheads="1"/>
            </p:cNvSpPr>
            <p:nvPr/>
          </p:nvSpPr>
          <p:spPr bwMode="auto">
            <a:xfrm>
              <a:off x="5638800" y="3429000"/>
              <a:ext cx="1524000" cy="553998"/>
            </a:xfrm>
            <a:prstGeom prst="rect">
              <a:avLst/>
            </a:prstGeom>
            <a:noFill/>
            <a:ln w="12700">
              <a:noFill/>
              <a:miter lim="800000"/>
              <a:headEnd/>
              <a:tailEnd/>
            </a:ln>
          </p:spPr>
          <p:txBody>
            <a:bodyPr>
              <a:spAutoFit/>
            </a:bodyPr>
            <a:lstStyle/>
            <a:p>
              <a:r>
                <a:rPr lang="en-US" sz="1000">
                  <a:solidFill>
                    <a:schemeClr val="bg1"/>
                  </a:solidFill>
                </a:rPr>
                <a:t>Filename: 876gdty.pdf</a:t>
              </a:r>
            </a:p>
            <a:p>
              <a:r>
                <a:rPr lang="en-US" sz="1000">
                  <a:solidFill>
                    <a:schemeClr val="bg1"/>
                  </a:solidFill>
                </a:rPr>
                <a:t>Author:</a:t>
              </a:r>
            </a:p>
            <a:p>
              <a:r>
                <a:rPr lang="en-US" sz="1000">
                  <a:solidFill>
                    <a:schemeClr val="bg1"/>
                  </a:solidFill>
                </a:rPr>
                <a:t>Title:</a:t>
              </a:r>
              <a:endParaRPr lang="en-US" sz="1200">
                <a:solidFill>
                  <a:schemeClr val="bg1"/>
                </a:solidFill>
              </a:endParaRPr>
            </a:p>
          </p:txBody>
        </p:sp>
      </p:grpSp>
      <p:pic>
        <p:nvPicPr>
          <p:cNvPr id="25" name="Picture 8"/>
          <p:cNvPicPr>
            <a:picLocks noChangeAspect="1" noChangeArrowheads="1"/>
          </p:cNvPicPr>
          <p:nvPr/>
        </p:nvPicPr>
        <p:blipFill>
          <a:blip r:embed="rId8">
            <a:clrChange>
              <a:clrFrom>
                <a:srgbClr val="000000"/>
              </a:clrFrom>
              <a:clrTo>
                <a:srgbClr val="000000">
                  <a:alpha val="0"/>
                </a:srgbClr>
              </a:clrTo>
            </a:clrChange>
          </a:blip>
          <a:srcRect/>
          <a:stretch>
            <a:fillRect/>
          </a:stretch>
        </p:blipFill>
        <p:spPr bwMode="auto">
          <a:xfrm>
            <a:off x="5653088" y="4724400"/>
            <a:ext cx="1066800" cy="1066800"/>
          </a:xfrm>
          <a:prstGeom prst="rect">
            <a:avLst/>
          </a:prstGeom>
          <a:noFill/>
          <a:ln w="9525">
            <a:noFill/>
            <a:miter lim="800000"/>
            <a:headEnd/>
            <a:tailEnd/>
          </a:ln>
        </p:spPr>
      </p:pic>
      <p:sp>
        <p:nvSpPr>
          <p:cNvPr id="26" name="TextBox 25"/>
          <p:cNvSpPr txBox="1">
            <a:spLocks noChangeArrowheads="1"/>
          </p:cNvSpPr>
          <p:nvPr/>
        </p:nvSpPr>
        <p:spPr bwMode="auto">
          <a:xfrm>
            <a:off x="152400" y="1414463"/>
            <a:ext cx="1752600" cy="338137"/>
          </a:xfrm>
          <a:prstGeom prst="rect">
            <a:avLst/>
          </a:prstGeom>
          <a:noFill/>
          <a:ln w="9525">
            <a:noFill/>
            <a:miter lim="800000"/>
            <a:headEnd/>
            <a:tailEnd/>
          </a:ln>
        </p:spPr>
        <p:txBody>
          <a:bodyPr>
            <a:spAutoFit/>
          </a:bodyPr>
          <a:lstStyle/>
          <a:p>
            <a:r>
              <a:rPr lang="en-US" sz="1600"/>
              <a:t>Unlabelled Can</a:t>
            </a:r>
          </a:p>
        </p:txBody>
      </p:sp>
      <p:sp>
        <p:nvSpPr>
          <p:cNvPr id="27" name="TextBox 26"/>
          <p:cNvSpPr txBox="1">
            <a:spLocks noChangeArrowheads="1"/>
          </p:cNvSpPr>
          <p:nvPr/>
        </p:nvSpPr>
        <p:spPr bwMode="auto">
          <a:xfrm>
            <a:off x="152400" y="3167063"/>
            <a:ext cx="1524000" cy="338137"/>
          </a:xfrm>
          <a:prstGeom prst="rect">
            <a:avLst/>
          </a:prstGeom>
          <a:noFill/>
          <a:ln w="9525">
            <a:noFill/>
            <a:miter lim="800000"/>
            <a:headEnd/>
            <a:tailEnd/>
          </a:ln>
        </p:spPr>
        <p:txBody>
          <a:bodyPr>
            <a:spAutoFit/>
          </a:bodyPr>
          <a:lstStyle/>
          <a:p>
            <a:r>
              <a:rPr lang="en-US" sz="1600"/>
              <a:t>MP3 File</a:t>
            </a:r>
          </a:p>
        </p:txBody>
      </p:sp>
      <p:sp>
        <p:nvSpPr>
          <p:cNvPr id="28" name="TextBox 27"/>
          <p:cNvSpPr txBox="1">
            <a:spLocks noChangeArrowheads="1"/>
          </p:cNvSpPr>
          <p:nvPr/>
        </p:nvSpPr>
        <p:spPr bwMode="auto">
          <a:xfrm>
            <a:off x="152400" y="5224463"/>
            <a:ext cx="1524000" cy="584200"/>
          </a:xfrm>
          <a:prstGeom prst="rect">
            <a:avLst/>
          </a:prstGeom>
          <a:noFill/>
          <a:ln w="9525">
            <a:noFill/>
            <a:miter lim="800000"/>
            <a:headEnd/>
            <a:tailEnd/>
          </a:ln>
        </p:spPr>
        <p:txBody>
          <a:bodyPr>
            <a:spAutoFit/>
          </a:bodyPr>
          <a:lstStyle/>
          <a:p>
            <a:r>
              <a:rPr lang="en-US" sz="1600"/>
              <a:t>PDF Journal Article</a:t>
            </a:r>
          </a:p>
        </p:txBody>
      </p:sp>
      <p:grpSp>
        <p:nvGrpSpPr>
          <p:cNvPr id="4" name="Group 32"/>
          <p:cNvGrpSpPr>
            <a:grpSpLocks/>
          </p:cNvGrpSpPr>
          <p:nvPr/>
        </p:nvGrpSpPr>
        <p:grpSpPr bwMode="auto">
          <a:xfrm>
            <a:off x="5195888" y="5486400"/>
            <a:ext cx="3795712" cy="838200"/>
            <a:chOff x="5334000" y="5486403"/>
            <a:chExt cx="3795712" cy="838737"/>
          </a:xfrm>
        </p:grpSpPr>
        <p:sp>
          <p:nvSpPr>
            <p:cNvPr id="29" name="Oval 28"/>
            <p:cNvSpPr/>
            <p:nvPr/>
          </p:nvSpPr>
          <p:spPr>
            <a:xfrm>
              <a:off x="5334000" y="5638901"/>
              <a:ext cx="1981200" cy="686239"/>
            </a:xfrm>
            <a:prstGeom prst="ellipse">
              <a:avLst/>
            </a:prstGeom>
            <a:noFill/>
            <a:ln w="254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31" name="Straight Connector 30"/>
            <p:cNvCxnSpPr/>
            <p:nvPr/>
          </p:nvCxnSpPr>
          <p:spPr>
            <a:xfrm flipV="1">
              <a:off x="7292975" y="5867647"/>
              <a:ext cx="174625" cy="76249"/>
            </a:xfrm>
            <a:prstGeom prst="line">
              <a:avLst/>
            </a:prstGeom>
            <a:ln w="25400">
              <a:solidFill>
                <a:srgbClr val="FF3300"/>
              </a:solidFill>
            </a:ln>
          </p:spPr>
          <p:style>
            <a:lnRef idx="1">
              <a:schemeClr val="accent1"/>
            </a:lnRef>
            <a:fillRef idx="0">
              <a:schemeClr val="accent1"/>
            </a:fillRef>
            <a:effectRef idx="0">
              <a:schemeClr val="accent1"/>
            </a:effectRef>
            <a:fontRef idx="minor">
              <a:schemeClr val="tx1"/>
            </a:fontRef>
          </p:style>
        </p:cxnSp>
        <p:sp>
          <p:nvSpPr>
            <p:cNvPr id="108566" name="TextBox 31"/>
            <p:cNvSpPr txBox="1">
              <a:spLocks noChangeArrowheads="1"/>
            </p:cNvSpPr>
            <p:nvPr/>
          </p:nvSpPr>
          <p:spPr bwMode="auto">
            <a:xfrm>
              <a:off x="7391400" y="5486403"/>
              <a:ext cx="1738312" cy="739141"/>
            </a:xfrm>
            <a:prstGeom prst="rect">
              <a:avLst/>
            </a:prstGeom>
            <a:solidFill>
              <a:schemeClr val="tx1"/>
            </a:solidFill>
            <a:ln w="9525">
              <a:noFill/>
              <a:miter lim="800000"/>
              <a:headEnd/>
              <a:tailEnd/>
            </a:ln>
          </p:spPr>
          <p:txBody>
            <a:bodyPr>
              <a:spAutoFit/>
            </a:bodyPr>
            <a:lstStyle/>
            <a:p>
              <a:pPr>
                <a:buFontTx/>
                <a:buChar char="-"/>
              </a:pPr>
              <a:r>
                <a:rPr lang="en-US" sz="1400">
                  <a:solidFill>
                    <a:srgbClr val="FF0000"/>
                  </a:solidFill>
                </a:rPr>
                <a:t> Limited fields</a:t>
              </a:r>
            </a:p>
            <a:p>
              <a:pPr>
                <a:buFontTx/>
                <a:buChar char="-"/>
              </a:pPr>
              <a:r>
                <a:rPr lang="en-US" sz="1400">
                  <a:solidFill>
                    <a:srgbClr val="FF0000"/>
                  </a:solidFill>
                </a:rPr>
                <a:t> Incomplete</a:t>
              </a:r>
            </a:p>
            <a:p>
              <a:pPr>
                <a:buFontTx/>
                <a:buChar char="-"/>
              </a:pPr>
              <a:r>
                <a:rPr lang="en-US" sz="1400">
                  <a:solidFill>
                    <a:srgbClr val="FF0000"/>
                  </a:solidFill>
                </a:rPr>
                <a:t> Non-descriptive</a:t>
              </a:r>
              <a:endParaRPr lang="en-US" sz="1600">
                <a:solidFill>
                  <a:srgbClr val="FF0000"/>
                </a:solidFill>
              </a:endParaRPr>
            </a:p>
          </p:txBody>
        </p:sp>
      </p:grpSp>
      <p:sp>
        <p:nvSpPr>
          <p:cNvPr id="37" name="TextBox 36"/>
          <p:cNvSpPr txBox="1">
            <a:spLocks noChangeArrowheads="1"/>
          </p:cNvSpPr>
          <p:nvPr/>
        </p:nvSpPr>
        <p:spPr bwMode="auto">
          <a:xfrm>
            <a:off x="2073275" y="1387475"/>
            <a:ext cx="914400" cy="522288"/>
          </a:xfrm>
          <a:prstGeom prst="rect">
            <a:avLst/>
          </a:prstGeom>
          <a:noFill/>
          <a:ln w="9525">
            <a:noFill/>
            <a:miter lim="800000"/>
            <a:headEnd/>
            <a:tailEnd/>
          </a:ln>
        </p:spPr>
        <p:txBody>
          <a:bodyPr>
            <a:spAutoFit/>
          </a:bodyPr>
          <a:lstStyle/>
          <a:p>
            <a:pPr algn="ctr"/>
            <a:r>
              <a:rPr lang="en-US" sz="1400">
                <a:solidFill>
                  <a:srgbClr val="FF3300"/>
                </a:solidFill>
              </a:rPr>
              <a:t>Tomato Soup</a:t>
            </a:r>
          </a:p>
        </p:txBody>
      </p:sp>
      <p:sp>
        <p:nvSpPr>
          <p:cNvPr id="30" name="TextBox 29"/>
          <p:cNvSpPr txBox="1">
            <a:spLocks noChangeArrowheads="1"/>
          </p:cNvSpPr>
          <p:nvPr/>
        </p:nvSpPr>
        <p:spPr bwMode="auto">
          <a:xfrm>
            <a:off x="6934200" y="1041400"/>
            <a:ext cx="1981200" cy="1385888"/>
          </a:xfrm>
          <a:prstGeom prst="rect">
            <a:avLst/>
          </a:prstGeom>
          <a:noFill/>
          <a:ln w="9525">
            <a:noFill/>
            <a:miter lim="800000"/>
            <a:headEnd/>
            <a:tailEnd/>
          </a:ln>
        </p:spPr>
        <p:txBody>
          <a:bodyPr>
            <a:spAutoFit/>
          </a:bodyPr>
          <a:lstStyle/>
          <a:p>
            <a:r>
              <a:rPr lang="en-US" sz="1200" u="sng"/>
              <a:t>Label</a:t>
            </a:r>
            <a:r>
              <a:rPr lang="en-US" sz="1200"/>
              <a:t> </a:t>
            </a:r>
          </a:p>
          <a:p>
            <a:pPr>
              <a:buFontTx/>
              <a:buChar char="-"/>
            </a:pPr>
            <a:r>
              <a:rPr lang="en-US" sz="1200"/>
              <a:t>Product Name</a:t>
            </a:r>
          </a:p>
          <a:p>
            <a:pPr>
              <a:buFontTx/>
              <a:buChar char="-"/>
            </a:pPr>
            <a:r>
              <a:rPr lang="en-US" sz="1200"/>
              <a:t> Manufactured by</a:t>
            </a:r>
          </a:p>
          <a:p>
            <a:pPr>
              <a:buFontTx/>
              <a:buChar char="-"/>
            </a:pPr>
            <a:r>
              <a:rPr lang="en-US" sz="1200"/>
              <a:t> Ingredients</a:t>
            </a:r>
          </a:p>
          <a:p>
            <a:pPr>
              <a:buFontTx/>
              <a:buChar char="-"/>
            </a:pPr>
            <a:r>
              <a:rPr lang="en-US" sz="1200"/>
              <a:t> Manufacturing Date</a:t>
            </a:r>
          </a:p>
          <a:p>
            <a:pPr>
              <a:buFontTx/>
              <a:buChar char="-"/>
            </a:pPr>
            <a:r>
              <a:rPr lang="en-US" sz="1200"/>
              <a:t> Expiry Date</a:t>
            </a:r>
          </a:p>
          <a:p>
            <a:endParaRPr lang="en-US" sz="1200"/>
          </a:p>
        </p:txBody>
      </p:sp>
      <p:sp>
        <p:nvSpPr>
          <p:cNvPr id="33" name="TextBox 32"/>
          <p:cNvSpPr txBox="1">
            <a:spLocks noChangeArrowheads="1"/>
          </p:cNvSpPr>
          <p:nvPr/>
        </p:nvSpPr>
        <p:spPr bwMode="auto">
          <a:xfrm>
            <a:off x="7007225" y="3048000"/>
            <a:ext cx="1752600" cy="830263"/>
          </a:xfrm>
          <a:prstGeom prst="rect">
            <a:avLst/>
          </a:prstGeom>
          <a:noFill/>
          <a:ln w="9525">
            <a:noFill/>
            <a:miter lim="800000"/>
            <a:headEnd/>
            <a:tailEnd/>
          </a:ln>
        </p:spPr>
        <p:txBody>
          <a:bodyPr>
            <a:spAutoFit/>
          </a:bodyPr>
          <a:lstStyle/>
          <a:p>
            <a:r>
              <a:rPr lang="en-US" sz="1200"/>
              <a:t>Metadata provides detailed information about MP3 file</a:t>
            </a:r>
          </a:p>
          <a:p>
            <a:endParaRPr lang="en-US" sz="12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53" presetClass="entr" presetSubtype="0" fill="hold" nodeType="withEffect">
                                  <p:stCondLst>
                                    <p:cond delay="0"/>
                                  </p:stCondLst>
                                  <p:childTnLst>
                                    <p:set>
                                      <p:cBhvr>
                                        <p:cTn id="11" dur="1" fill="hold">
                                          <p:stCondLst>
                                            <p:cond delay="0"/>
                                          </p:stCondLst>
                                        </p:cTn>
                                        <p:tgtEl>
                                          <p:spTgt spid="19458"/>
                                        </p:tgtEl>
                                        <p:attrNameLst>
                                          <p:attrName>style.visibility</p:attrName>
                                        </p:attrNameLst>
                                      </p:cBhvr>
                                      <p:to>
                                        <p:strVal val="visible"/>
                                      </p:to>
                                    </p:set>
                                    <p:anim calcmode="lin" valueType="num">
                                      <p:cBhvr>
                                        <p:cTn id="12" dur="500" fill="hold"/>
                                        <p:tgtEl>
                                          <p:spTgt spid="19458"/>
                                        </p:tgtEl>
                                        <p:attrNameLst>
                                          <p:attrName>ppt_w</p:attrName>
                                        </p:attrNameLst>
                                      </p:cBhvr>
                                      <p:tavLst>
                                        <p:tav tm="0">
                                          <p:val>
                                            <p:fltVal val="0"/>
                                          </p:val>
                                        </p:tav>
                                        <p:tav tm="100000">
                                          <p:val>
                                            <p:strVal val="#ppt_w"/>
                                          </p:val>
                                        </p:tav>
                                      </p:tavLst>
                                    </p:anim>
                                    <p:anim calcmode="lin" valueType="num">
                                      <p:cBhvr>
                                        <p:cTn id="13" dur="500" fill="hold"/>
                                        <p:tgtEl>
                                          <p:spTgt spid="19458"/>
                                        </p:tgtEl>
                                        <p:attrNameLst>
                                          <p:attrName>ppt_h</p:attrName>
                                        </p:attrNameLst>
                                      </p:cBhvr>
                                      <p:tavLst>
                                        <p:tav tm="0">
                                          <p:val>
                                            <p:fltVal val="0"/>
                                          </p:val>
                                        </p:tav>
                                        <p:tav tm="100000">
                                          <p:val>
                                            <p:strVal val="#ppt_h"/>
                                          </p:val>
                                        </p:tav>
                                      </p:tavLst>
                                    </p:anim>
                                    <p:animEffect transition="in" filter="fade">
                                      <p:cBhvr>
                                        <p:cTn id="14" dur="500"/>
                                        <p:tgtEl>
                                          <p:spTgt spid="1945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9459"/>
                                        </p:tgtEl>
                                        <p:attrNameLst>
                                          <p:attrName>style.visibility</p:attrName>
                                        </p:attrNameLst>
                                      </p:cBhvr>
                                      <p:to>
                                        <p:strVal val="visible"/>
                                      </p:to>
                                    </p:set>
                                    <p:animEffect transition="in" filter="wipe(left)">
                                      <p:cBhvr>
                                        <p:cTn id="24" dur="500"/>
                                        <p:tgtEl>
                                          <p:spTgt spid="19459"/>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19468"/>
                                        </p:tgtEl>
                                        <p:attrNameLst>
                                          <p:attrName>style.visibility</p:attrName>
                                        </p:attrNameLst>
                                      </p:cBhvr>
                                      <p:to>
                                        <p:strVal val="visible"/>
                                      </p:to>
                                    </p:set>
                                    <p:animEffect transition="in" filter="wipe(left)">
                                      <p:cBhvr>
                                        <p:cTn id="43" dur="500"/>
                                        <p:tgtEl>
                                          <p:spTgt spid="19468"/>
                                        </p:tgtEl>
                                      </p:cBhvr>
                                    </p:animEffect>
                                  </p:childTnLst>
                                </p:cTn>
                              </p:par>
                              <p:par>
                                <p:cTn id="44" presetID="22" presetClass="entr" presetSubtype="8" fill="hold" nodeType="with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ipe(left)">
                                      <p:cBhvr>
                                        <p:cTn id="46" dur="500"/>
                                        <p:tgtEl>
                                          <p:spTgt spid="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fltVal val="0"/>
                                          </p:val>
                                        </p:tav>
                                        <p:tav tm="100000">
                                          <p:val>
                                            <p:strVal val="#ppt_w"/>
                                          </p:val>
                                        </p:tav>
                                      </p:tavLst>
                                    </p:anim>
                                    <p:anim calcmode="lin" valueType="num">
                                      <p:cBhvr>
                                        <p:cTn id="55" dur="500" fill="hold"/>
                                        <p:tgtEl>
                                          <p:spTgt spid="28"/>
                                        </p:tgtEl>
                                        <p:attrNameLst>
                                          <p:attrName>ppt_h</p:attrName>
                                        </p:attrNameLst>
                                      </p:cBhvr>
                                      <p:tavLst>
                                        <p:tav tm="0">
                                          <p:val>
                                            <p:fltVal val="0"/>
                                          </p:val>
                                        </p:tav>
                                        <p:tav tm="100000">
                                          <p:val>
                                            <p:strVal val="#ppt_h"/>
                                          </p:val>
                                        </p:tav>
                                      </p:tavLst>
                                    </p:anim>
                                    <p:animEffect transition="in" filter="fade">
                                      <p:cBhvr>
                                        <p:cTn id="56" dur="500"/>
                                        <p:tgtEl>
                                          <p:spTgt spid="28"/>
                                        </p:tgtEl>
                                      </p:cBhvr>
                                    </p:animEffect>
                                  </p:childTnLst>
                                </p:cTn>
                              </p:par>
                              <p:par>
                                <p:cTn id="57" presetID="53" presetClass="entr" presetSubtype="0" fill="hold" nodeType="withEffect">
                                  <p:stCondLst>
                                    <p:cond delay="0"/>
                                  </p:stCondLst>
                                  <p:childTnLst>
                                    <p:set>
                                      <p:cBhvr>
                                        <p:cTn id="58" dur="1" fill="hold">
                                          <p:stCondLst>
                                            <p:cond delay="0"/>
                                          </p:stCondLst>
                                        </p:cTn>
                                        <p:tgtEl>
                                          <p:spTgt spid="19466"/>
                                        </p:tgtEl>
                                        <p:attrNameLst>
                                          <p:attrName>style.visibility</p:attrName>
                                        </p:attrNameLst>
                                      </p:cBhvr>
                                      <p:to>
                                        <p:strVal val="visible"/>
                                      </p:to>
                                    </p:set>
                                    <p:anim calcmode="lin" valueType="num">
                                      <p:cBhvr>
                                        <p:cTn id="59" dur="500" fill="hold"/>
                                        <p:tgtEl>
                                          <p:spTgt spid="19466"/>
                                        </p:tgtEl>
                                        <p:attrNameLst>
                                          <p:attrName>ppt_w</p:attrName>
                                        </p:attrNameLst>
                                      </p:cBhvr>
                                      <p:tavLst>
                                        <p:tav tm="0">
                                          <p:val>
                                            <p:fltVal val="0"/>
                                          </p:val>
                                        </p:tav>
                                        <p:tav tm="100000">
                                          <p:val>
                                            <p:strVal val="#ppt_w"/>
                                          </p:val>
                                        </p:tav>
                                      </p:tavLst>
                                    </p:anim>
                                    <p:anim calcmode="lin" valueType="num">
                                      <p:cBhvr>
                                        <p:cTn id="60" dur="500" fill="hold"/>
                                        <p:tgtEl>
                                          <p:spTgt spid="19466"/>
                                        </p:tgtEl>
                                        <p:attrNameLst>
                                          <p:attrName>ppt_h</p:attrName>
                                        </p:attrNameLst>
                                      </p:cBhvr>
                                      <p:tavLst>
                                        <p:tav tm="0">
                                          <p:val>
                                            <p:fltVal val="0"/>
                                          </p:val>
                                        </p:tav>
                                        <p:tav tm="100000">
                                          <p:val>
                                            <p:strVal val="#ppt_h"/>
                                          </p:val>
                                        </p:tav>
                                      </p:tavLst>
                                    </p:anim>
                                    <p:animEffect transition="in" filter="fade">
                                      <p:cBhvr>
                                        <p:cTn id="61" dur="500"/>
                                        <p:tgtEl>
                                          <p:spTgt spid="19466"/>
                                        </p:tgtEl>
                                      </p:cBhvr>
                                    </p:animEffect>
                                  </p:childTnLst>
                                </p:cTn>
                              </p:par>
                            </p:childTnLst>
                          </p:cTn>
                        </p:par>
                        <p:par>
                          <p:cTn id="62" fill="hold">
                            <p:stCondLst>
                              <p:cond delay="500"/>
                            </p:stCondLst>
                            <p:childTnLst>
                              <p:par>
                                <p:cTn id="63" presetID="22" presetClass="entr" presetSubtype="8"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left)">
                                      <p:cBhvr>
                                        <p:cTn id="65" dur="500"/>
                                        <p:tgtEl>
                                          <p:spTgt spid="25"/>
                                        </p:tgtEl>
                                      </p:cBhvr>
                                    </p:animEffect>
                                  </p:childTnLst>
                                </p:cTn>
                              </p:par>
                              <p:par>
                                <p:cTn id="66" presetID="22" presetClass="entr" presetSubtype="8" fill="hold" nodeType="with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left)">
                                      <p:cBhvr>
                                        <p:cTn id="68" dur="500"/>
                                        <p:tgtEl>
                                          <p:spTgt spid="3"/>
                                        </p:tgtEl>
                                      </p:cBhvr>
                                    </p:animEffect>
                                  </p:childTnLst>
                                </p:cTn>
                              </p:par>
                            </p:childTnLst>
                          </p:cTn>
                        </p:par>
                        <p:par>
                          <p:cTn id="69" fill="hold">
                            <p:stCondLst>
                              <p:cond delay="1000"/>
                            </p:stCondLst>
                            <p:childTnLst>
                              <p:par>
                                <p:cTn id="70" presetID="4" presetClass="entr" presetSubtype="32" fill="hold" nodeType="after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box(out)">
                                      <p:cBhvr>
                                        <p:cTn id="7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7" grpId="0"/>
      <p:bldP spid="30" grpId="0"/>
      <p:bldP spid="33" grpId="0"/>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36"/>
          <p:cNvGrpSpPr>
            <a:grpSpLocks/>
          </p:cNvGrpSpPr>
          <p:nvPr/>
        </p:nvGrpSpPr>
        <p:grpSpPr bwMode="auto">
          <a:xfrm>
            <a:off x="1676400" y="4343400"/>
            <a:ext cx="2133600" cy="2133600"/>
            <a:chOff x="3276600" y="990600"/>
            <a:chExt cx="1453173" cy="1273175"/>
          </a:xfrm>
        </p:grpSpPr>
        <p:pic>
          <p:nvPicPr>
            <p:cNvPr id="109598" name="Picture 16"/>
            <p:cNvPicPr>
              <a:picLocks noChangeAspect="1" noChangeArrowheads="1"/>
            </p:cNvPicPr>
            <p:nvPr/>
          </p:nvPicPr>
          <p:blipFill>
            <a:blip r:embed="rId3"/>
            <a:srcRect/>
            <a:stretch>
              <a:fillRect/>
            </a:stretch>
          </p:blipFill>
          <p:spPr bwMode="auto">
            <a:xfrm>
              <a:off x="3276600" y="990600"/>
              <a:ext cx="1453173" cy="1273175"/>
            </a:xfrm>
            <a:prstGeom prst="rect">
              <a:avLst/>
            </a:prstGeom>
            <a:noFill/>
            <a:ln w="9525">
              <a:noFill/>
              <a:miter lim="800000"/>
              <a:headEnd/>
              <a:tailEnd/>
            </a:ln>
          </p:spPr>
        </p:pic>
        <p:sp>
          <p:nvSpPr>
            <p:cNvPr id="109599" name="Text Box 17"/>
            <p:cNvSpPr txBox="1">
              <a:spLocks noChangeArrowheads="1"/>
            </p:cNvSpPr>
            <p:nvPr/>
          </p:nvSpPr>
          <p:spPr bwMode="auto">
            <a:xfrm>
              <a:off x="3432298" y="1217953"/>
              <a:ext cx="1141778" cy="1019304"/>
            </a:xfrm>
            <a:prstGeom prst="rect">
              <a:avLst/>
            </a:prstGeom>
            <a:noFill/>
            <a:ln w="9525">
              <a:noFill/>
              <a:miter lim="800000"/>
              <a:headEnd/>
              <a:tailEnd/>
            </a:ln>
          </p:spPr>
          <p:txBody>
            <a:bodyPr>
              <a:spAutoFit/>
            </a:bodyPr>
            <a:lstStyle/>
            <a:p>
              <a:pPr>
                <a:spcBef>
                  <a:spcPct val="50000"/>
                </a:spcBef>
              </a:pPr>
              <a:r>
                <a:rPr lang="en-US" sz="2500" b="1">
                  <a:solidFill>
                    <a:srgbClr val="FF0000"/>
                  </a:solidFill>
                  <a:cs typeface="Arial" charset="0"/>
                </a:rPr>
                <a:t>Metadata</a:t>
              </a:r>
            </a:p>
            <a:p>
              <a:pPr>
                <a:spcBef>
                  <a:spcPct val="50000"/>
                </a:spcBef>
              </a:pPr>
              <a:r>
                <a:rPr lang="en-US" sz="2000" b="1">
                  <a:solidFill>
                    <a:schemeClr val="bg1"/>
                  </a:solidFill>
                  <a:cs typeface="Arial" charset="0"/>
                </a:rPr>
                <a:t>Author, Title,</a:t>
              </a:r>
            </a:p>
            <a:p>
              <a:pPr>
                <a:spcBef>
                  <a:spcPct val="50000"/>
                </a:spcBef>
              </a:pPr>
              <a:r>
                <a:rPr lang="en-US" sz="2000" b="1">
                  <a:solidFill>
                    <a:schemeClr val="bg1"/>
                  </a:solidFill>
                  <a:cs typeface="Arial" charset="0"/>
                </a:rPr>
                <a:t>Journal</a:t>
              </a:r>
            </a:p>
          </p:txBody>
        </p:sp>
      </p:grpSp>
      <p:cxnSp>
        <p:nvCxnSpPr>
          <p:cNvPr id="3" name="Straight Connector 2"/>
          <p:cNvCxnSpPr/>
          <p:nvPr/>
        </p:nvCxnSpPr>
        <p:spPr>
          <a:xfrm>
            <a:off x="0" y="1590675"/>
            <a:ext cx="9144000" cy="1588"/>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3403600"/>
            <a:ext cx="9144000" cy="1588"/>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5280025"/>
            <a:ext cx="9144000" cy="1588"/>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104899" y="3429000"/>
            <a:ext cx="6858000" cy="3175"/>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142207" y="3428206"/>
            <a:ext cx="6858000" cy="1587"/>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467894" y="3428206"/>
            <a:ext cx="6858000" cy="1588"/>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1600200" y="1581150"/>
            <a:ext cx="2133600" cy="2112963"/>
          </a:xfrm>
          <a:prstGeom prst="round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500">
                <a:solidFill>
                  <a:schemeClr val="bg1"/>
                </a:solidFill>
                <a:latin typeface="Arial" charset="0"/>
                <a:cs typeface="Arial" charset="0"/>
              </a:rPr>
              <a:t>METADATA Database</a:t>
            </a:r>
          </a:p>
          <a:p>
            <a:pPr algn="ctr">
              <a:defRPr/>
            </a:pPr>
            <a:endParaRPr lang="en-US">
              <a:solidFill>
                <a:schemeClr val="bg1"/>
              </a:solidFill>
              <a:latin typeface="Arial" charset="0"/>
              <a:cs typeface="Arial" charset="0"/>
            </a:endParaRPr>
          </a:p>
          <a:p>
            <a:pPr algn="ctr">
              <a:defRPr/>
            </a:pPr>
            <a:r>
              <a:rPr lang="en-US" sz="2000">
                <a:solidFill>
                  <a:schemeClr val="bg1"/>
                </a:solidFill>
                <a:latin typeface="Arial" charset="0"/>
                <a:cs typeface="Arial" charset="0"/>
              </a:rPr>
              <a:t>References</a:t>
            </a:r>
          </a:p>
        </p:txBody>
      </p:sp>
      <p:sp>
        <p:nvSpPr>
          <p:cNvPr id="109578" name="TextBox 14"/>
          <p:cNvSpPr txBox="1">
            <a:spLocks noChangeArrowheads="1"/>
          </p:cNvSpPr>
          <p:nvPr/>
        </p:nvSpPr>
        <p:spPr bwMode="auto">
          <a:xfrm>
            <a:off x="0" y="1873250"/>
            <a:ext cx="1685925" cy="922338"/>
          </a:xfrm>
          <a:prstGeom prst="rect">
            <a:avLst/>
          </a:prstGeom>
          <a:noFill/>
          <a:ln w="9525">
            <a:noFill/>
            <a:miter lim="800000"/>
            <a:headEnd/>
            <a:tailEnd/>
          </a:ln>
        </p:spPr>
        <p:txBody>
          <a:bodyPr>
            <a:spAutoFit/>
          </a:bodyPr>
          <a:lstStyle/>
          <a:p>
            <a:r>
              <a:rPr lang="en-US"/>
              <a:t>Pubmed, Scopus, </a:t>
            </a:r>
          </a:p>
          <a:p>
            <a:r>
              <a:rPr lang="en-US"/>
              <a:t>Google Scholar</a:t>
            </a:r>
          </a:p>
        </p:txBody>
      </p:sp>
      <p:sp>
        <p:nvSpPr>
          <p:cNvPr id="109579" name="TextBox 15"/>
          <p:cNvSpPr txBox="1">
            <a:spLocks noChangeArrowheads="1"/>
          </p:cNvSpPr>
          <p:nvPr/>
        </p:nvSpPr>
        <p:spPr bwMode="auto">
          <a:xfrm>
            <a:off x="7494588" y="1849438"/>
            <a:ext cx="1649412" cy="1201737"/>
          </a:xfrm>
          <a:prstGeom prst="rect">
            <a:avLst/>
          </a:prstGeom>
          <a:noFill/>
          <a:ln w="9525">
            <a:noFill/>
            <a:miter lim="800000"/>
            <a:headEnd/>
            <a:tailEnd/>
          </a:ln>
        </p:spPr>
        <p:txBody>
          <a:bodyPr>
            <a:spAutoFit/>
          </a:bodyPr>
          <a:lstStyle/>
          <a:p>
            <a:pPr algn="r"/>
            <a:r>
              <a:rPr lang="en-US">
                <a:cs typeface="Arial" charset="0"/>
              </a:rPr>
              <a:t>Nature, Science, Biomed Central</a:t>
            </a:r>
          </a:p>
        </p:txBody>
      </p:sp>
      <p:sp>
        <p:nvSpPr>
          <p:cNvPr id="109580" name="Text Box 64"/>
          <p:cNvSpPr txBox="1">
            <a:spLocks noChangeArrowheads="1"/>
          </p:cNvSpPr>
          <p:nvPr/>
        </p:nvSpPr>
        <p:spPr bwMode="auto">
          <a:xfrm>
            <a:off x="1771650" y="5551488"/>
            <a:ext cx="2657475" cy="246062"/>
          </a:xfrm>
          <a:prstGeom prst="rect">
            <a:avLst/>
          </a:prstGeom>
          <a:noFill/>
          <a:ln w="9525">
            <a:noFill/>
            <a:miter lim="800000"/>
            <a:headEnd/>
            <a:tailEnd/>
          </a:ln>
        </p:spPr>
        <p:txBody>
          <a:bodyPr>
            <a:spAutoFit/>
          </a:bodyPr>
          <a:lstStyle/>
          <a:p>
            <a:pPr>
              <a:spcBef>
                <a:spcPct val="50000"/>
              </a:spcBef>
            </a:pPr>
            <a:endParaRPr lang="en-US" sz="1000" b="1">
              <a:cs typeface="Arial" charset="0"/>
            </a:endParaRPr>
          </a:p>
        </p:txBody>
      </p:sp>
      <p:grpSp>
        <p:nvGrpSpPr>
          <p:cNvPr id="109581" name="Group 21"/>
          <p:cNvGrpSpPr>
            <a:grpSpLocks/>
          </p:cNvGrpSpPr>
          <p:nvPr/>
        </p:nvGrpSpPr>
        <p:grpSpPr bwMode="auto">
          <a:xfrm>
            <a:off x="0" y="0"/>
            <a:ext cx="9144000" cy="6859588"/>
            <a:chOff x="0" y="0"/>
            <a:chExt cx="9144000" cy="6858794"/>
          </a:xfrm>
        </p:grpSpPr>
        <p:cxnSp>
          <p:nvCxnSpPr>
            <p:cNvPr id="23" name="Straight Connector 22"/>
            <p:cNvCxnSpPr/>
            <p:nvPr/>
          </p:nvCxnSpPr>
          <p:spPr>
            <a:xfrm>
              <a:off x="0" y="1592079"/>
              <a:ext cx="9144000" cy="1587"/>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0" y="3403206"/>
              <a:ext cx="9144000" cy="1588"/>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5281002"/>
              <a:ext cx="9144000" cy="1587"/>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1104502" y="3428603"/>
              <a:ext cx="6857206" cy="3175"/>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142604" y="3427809"/>
              <a:ext cx="6857206" cy="1587"/>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3468291" y="3427809"/>
              <a:ext cx="6857206" cy="1588"/>
            </a:xfrm>
            <a:prstGeom prst="line">
              <a:avLst/>
            </a:prstGeom>
            <a:ln w="3175">
              <a:noFill/>
              <a:prstDash val="sysDot"/>
            </a:ln>
          </p:spPr>
          <p:style>
            <a:lnRef idx="1">
              <a:schemeClr val="accent1"/>
            </a:lnRef>
            <a:fillRef idx="0">
              <a:schemeClr val="accent1"/>
            </a:fillRef>
            <a:effectRef idx="0">
              <a:schemeClr val="accent1"/>
            </a:effectRef>
            <a:fontRef idx="minor">
              <a:schemeClr val="tx1"/>
            </a:fontRef>
          </p:style>
        </p:cxnSp>
      </p:grpSp>
      <p:sp>
        <p:nvSpPr>
          <p:cNvPr id="38" name="Down Arrow 37"/>
          <p:cNvSpPr/>
          <p:nvPr/>
        </p:nvSpPr>
        <p:spPr>
          <a:xfrm>
            <a:off x="2527300" y="3783013"/>
            <a:ext cx="466725" cy="520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charset="0"/>
              <a:cs typeface="Arial" charset="0"/>
            </a:endParaRPr>
          </a:p>
        </p:txBody>
      </p:sp>
      <p:sp>
        <p:nvSpPr>
          <p:cNvPr id="39" name="Down Arrow 38"/>
          <p:cNvSpPr/>
          <p:nvPr/>
        </p:nvSpPr>
        <p:spPr>
          <a:xfrm>
            <a:off x="6159500" y="3827463"/>
            <a:ext cx="465138" cy="520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charset="0"/>
              <a:cs typeface="Arial" charset="0"/>
            </a:endParaRPr>
          </a:p>
        </p:txBody>
      </p:sp>
      <p:pic>
        <p:nvPicPr>
          <p:cNvPr id="32" name="Picture 59"/>
          <p:cNvPicPr>
            <a:picLocks noChangeAspect="1" noChangeArrowheads="1"/>
          </p:cNvPicPr>
          <p:nvPr/>
        </p:nvPicPr>
        <p:blipFill>
          <a:blip r:embed="rId4">
            <a:clrChange>
              <a:clrFrom>
                <a:srgbClr val="000000"/>
              </a:clrFrom>
              <a:clrTo>
                <a:srgbClr val="000000">
                  <a:alpha val="0"/>
                </a:srgbClr>
              </a:clrTo>
            </a:clrChange>
          </a:blip>
          <a:srcRect/>
          <a:stretch>
            <a:fillRect/>
          </a:stretch>
        </p:blipFill>
        <p:spPr bwMode="auto">
          <a:xfrm>
            <a:off x="5710238" y="4481513"/>
            <a:ext cx="1300162" cy="1300162"/>
          </a:xfrm>
          <a:prstGeom prst="rect">
            <a:avLst/>
          </a:prstGeom>
          <a:noFill/>
          <a:ln w="9525">
            <a:noFill/>
            <a:miter lim="800000"/>
            <a:headEnd/>
            <a:tailEnd/>
          </a:ln>
        </p:spPr>
      </p:pic>
      <p:sp>
        <p:nvSpPr>
          <p:cNvPr id="41" name="Rectangle 40"/>
          <p:cNvSpPr/>
          <p:nvPr/>
        </p:nvSpPr>
        <p:spPr>
          <a:xfrm>
            <a:off x="860425" y="4338638"/>
            <a:ext cx="3854450" cy="220503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charset="0"/>
              <a:cs typeface="Arial" charset="0"/>
            </a:endParaRPr>
          </a:p>
        </p:txBody>
      </p:sp>
      <p:sp>
        <p:nvSpPr>
          <p:cNvPr id="42" name="TextBox 41"/>
          <p:cNvSpPr txBox="1">
            <a:spLocks noChangeArrowheads="1"/>
          </p:cNvSpPr>
          <p:nvPr/>
        </p:nvSpPr>
        <p:spPr bwMode="auto">
          <a:xfrm>
            <a:off x="4805363" y="5557838"/>
            <a:ext cx="2903537" cy="1016000"/>
          </a:xfrm>
          <a:prstGeom prst="rect">
            <a:avLst/>
          </a:prstGeom>
          <a:noFill/>
          <a:ln w="9525">
            <a:noFill/>
            <a:miter lim="800000"/>
            <a:headEnd/>
            <a:tailEnd/>
          </a:ln>
        </p:spPr>
        <p:txBody>
          <a:bodyPr>
            <a:spAutoFit/>
          </a:bodyPr>
          <a:lstStyle/>
          <a:p>
            <a:r>
              <a:rPr lang="en-US" sz="3000">
                <a:solidFill>
                  <a:schemeClr val="accent1"/>
                </a:solidFill>
                <a:cs typeface="Arial" charset="0"/>
              </a:rPr>
              <a:t>Reference </a:t>
            </a:r>
          </a:p>
          <a:p>
            <a:r>
              <a:rPr lang="en-US" sz="3000">
                <a:solidFill>
                  <a:schemeClr val="accent1"/>
                </a:solidFill>
                <a:cs typeface="Arial" charset="0"/>
              </a:rPr>
              <a:t>Manager</a:t>
            </a:r>
          </a:p>
        </p:txBody>
      </p:sp>
      <p:cxnSp>
        <p:nvCxnSpPr>
          <p:cNvPr id="44" name="Straight Arrow Connector 43"/>
          <p:cNvCxnSpPr/>
          <p:nvPr/>
        </p:nvCxnSpPr>
        <p:spPr>
          <a:xfrm rot="10800000" flipV="1">
            <a:off x="3881438" y="4840288"/>
            <a:ext cx="1344612" cy="190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a:spLocks noChangeArrowheads="1"/>
          </p:cNvSpPr>
          <p:nvPr/>
        </p:nvSpPr>
        <p:spPr bwMode="auto">
          <a:xfrm>
            <a:off x="5387975" y="4608513"/>
            <a:ext cx="2079625" cy="476250"/>
          </a:xfrm>
          <a:prstGeom prst="rect">
            <a:avLst/>
          </a:prstGeom>
          <a:noFill/>
          <a:ln w="9525">
            <a:noFill/>
            <a:miter lim="800000"/>
            <a:headEnd/>
            <a:tailEnd/>
          </a:ln>
        </p:spPr>
        <p:txBody>
          <a:bodyPr>
            <a:spAutoFit/>
          </a:bodyPr>
          <a:lstStyle/>
          <a:p>
            <a:r>
              <a:rPr lang="en-US" sz="2500">
                <a:cs typeface="Arial" charset="0"/>
              </a:rPr>
              <a:t>Researcher</a:t>
            </a:r>
          </a:p>
        </p:txBody>
      </p:sp>
      <p:sp>
        <p:nvSpPr>
          <p:cNvPr id="53" name="Rounded Rectangle 52"/>
          <p:cNvSpPr/>
          <p:nvPr/>
        </p:nvSpPr>
        <p:spPr>
          <a:xfrm>
            <a:off x="5257800" y="1627188"/>
            <a:ext cx="2209800" cy="2111375"/>
          </a:xfrm>
          <a:prstGeom prst="round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500">
                <a:solidFill>
                  <a:schemeClr val="bg1"/>
                </a:solidFill>
                <a:latin typeface="Arial" charset="0"/>
                <a:cs typeface="Arial" charset="0"/>
              </a:rPr>
              <a:t>PUBLISHER Database</a:t>
            </a:r>
          </a:p>
          <a:p>
            <a:pPr algn="ctr">
              <a:defRPr/>
            </a:pPr>
            <a:endParaRPr lang="en-US">
              <a:solidFill>
                <a:schemeClr val="bg1"/>
              </a:solidFill>
              <a:latin typeface="Arial" charset="0"/>
              <a:cs typeface="Arial" charset="0"/>
            </a:endParaRPr>
          </a:p>
          <a:p>
            <a:pPr algn="ctr">
              <a:defRPr/>
            </a:pPr>
            <a:r>
              <a:rPr lang="en-US" sz="2000">
                <a:solidFill>
                  <a:schemeClr val="bg1"/>
                </a:solidFill>
                <a:latin typeface="Arial" charset="0"/>
                <a:cs typeface="Arial" charset="0"/>
              </a:rPr>
              <a:t>Full Text</a:t>
            </a:r>
          </a:p>
        </p:txBody>
      </p:sp>
      <p:sp>
        <p:nvSpPr>
          <p:cNvPr id="36" name="Title 4"/>
          <p:cNvSpPr txBox="1">
            <a:spLocks/>
          </p:cNvSpPr>
          <p:nvPr/>
        </p:nvSpPr>
        <p:spPr>
          <a:xfrm>
            <a:off x="381000" y="152400"/>
            <a:ext cx="8763000" cy="776288"/>
          </a:xfrm>
          <a:prstGeom prst="rect">
            <a:avLst/>
          </a:prstGeom>
        </p:spPr>
        <p:txBody>
          <a:bodyPr/>
          <a:lstStyle/>
          <a:p>
            <a:pPr>
              <a:defRPr/>
            </a:pPr>
            <a:r>
              <a:rPr lang="en-US" sz="2800" spc="-100" dirty="0">
                <a:solidFill>
                  <a:srgbClr val="C1EEFF"/>
                </a:solidFill>
                <a:latin typeface="Constantia" pitchFamily="18" charset="0"/>
                <a:ea typeface="+mj-ea"/>
                <a:cs typeface="+mj-cs"/>
              </a:rPr>
              <a:t>Knowledge Management</a:t>
            </a:r>
          </a:p>
        </p:txBody>
      </p:sp>
      <p:cxnSp>
        <p:nvCxnSpPr>
          <p:cNvPr id="46" name="Straight Arrow Connector 45"/>
          <p:cNvCxnSpPr/>
          <p:nvPr/>
        </p:nvCxnSpPr>
        <p:spPr>
          <a:xfrm flipV="1">
            <a:off x="3657600" y="3124200"/>
            <a:ext cx="1905000" cy="1447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500"/>
                                        <p:tgtEl>
                                          <p:spTgt spid="3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ipe(down)">
                                      <p:cBhvr>
                                        <p:cTn id="16" dur="500"/>
                                        <p:tgtEl>
                                          <p:spTgt spid="46"/>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up)">
                                      <p:cBhvr>
                                        <p:cTn id="20" dur="500"/>
                                        <p:tgtEl>
                                          <p:spTgt spid="39"/>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39"/>
                                        </p:tgtEl>
                                        <p:attrNameLst>
                                          <p:attrName>style.visibility</p:attrName>
                                        </p:attrNameLst>
                                      </p:cBhvr>
                                      <p:to>
                                        <p:strVal val="hidden"/>
                                      </p:to>
                                    </p:set>
                                  </p:childTnLst>
                                </p:cTn>
                              </p:par>
                              <p:par>
                                <p:cTn id="29" presetID="35" presetClass="path" presetSubtype="0" accel="50000" decel="50000" fill="hold" nodeType="withEffect">
                                  <p:stCondLst>
                                    <p:cond delay="0"/>
                                  </p:stCondLst>
                                  <p:childTnLst>
                                    <p:animMotion origin="layout" path="M 3.88889E-6 -4.94683E-7 L -0.39132 0.0705 " pathEditMode="relative" rAng="0" ptsTypes="AA">
                                      <p:cBhvr>
                                        <p:cTn id="30" dur="500" fill="hold"/>
                                        <p:tgtEl>
                                          <p:spTgt spid="32"/>
                                        </p:tgtEl>
                                        <p:attrNameLst>
                                          <p:attrName>ppt_x</p:attrName>
                                          <p:attrName>ppt_y</p:attrName>
                                        </p:attrNameLst>
                                      </p:cBhvr>
                                      <p:rCtr x="-196" y="35"/>
                                    </p:animMotion>
                                  </p:childTnLst>
                                </p:cTn>
                              </p:par>
                              <p:par>
                                <p:cTn id="31" presetID="1" presetClass="exit" presetSubtype="0" fill="hold" nodeType="withEffect">
                                  <p:stCondLst>
                                    <p:cond delay="0"/>
                                  </p:stCondLst>
                                  <p:childTnLst>
                                    <p:set>
                                      <p:cBhvr>
                                        <p:cTn id="32" dur="1" fill="hold">
                                          <p:stCondLst>
                                            <p:cond delay="0"/>
                                          </p:stCondLst>
                                        </p:cTn>
                                        <p:tgtEl>
                                          <p:spTgt spid="46"/>
                                        </p:tgtEl>
                                        <p:attrNameLst>
                                          <p:attrName>style.visibility</p:attrName>
                                        </p:attrNameLst>
                                      </p:cBhvr>
                                      <p:to>
                                        <p:strVal val="hidden"/>
                                      </p:to>
                                    </p:se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4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39" grpId="1" animBg="1"/>
      <p:bldP spid="41" grpId="0" animBg="1"/>
      <p:bldP spid="42" grpId="0"/>
      <p:bldP spid="48" grpId="0"/>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Rectangle 11"/>
          <p:cNvSpPr>
            <a:spLocks noChangeArrowheads="1"/>
          </p:cNvSpPr>
          <p:nvPr/>
        </p:nvSpPr>
        <p:spPr bwMode="auto">
          <a:xfrm>
            <a:off x="304800" y="304800"/>
            <a:ext cx="8458200" cy="685800"/>
          </a:xfrm>
          <a:prstGeom prst="rect">
            <a:avLst/>
          </a:prstGeom>
          <a:noFill/>
          <a:ln w="9525">
            <a:noFill/>
            <a:miter lim="800000"/>
            <a:headEnd/>
            <a:tailEnd/>
          </a:ln>
        </p:spPr>
        <p:txBody>
          <a:bodyPr lIns="365760" anchor="ctr"/>
          <a:lstStyle/>
          <a:p>
            <a:r>
              <a:rPr lang="en-US" sz="2400">
                <a:solidFill>
                  <a:schemeClr val="tx2"/>
                </a:solidFill>
                <a:latin typeface="Constantia" pitchFamily="18" charset="0"/>
              </a:rPr>
              <a:t>Pain #1: Collecting Bibliographic Data</a:t>
            </a:r>
          </a:p>
        </p:txBody>
      </p:sp>
      <p:sp>
        <p:nvSpPr>
          <p:cNvPr id="6148" name="Right Arrow 12"/>
          <p:cNvSpPr>
            <a:spLocks noChangeArrowheads="1"/>
          </p:cNvSpPr>
          <p:nvPr/>
        </p:nvSpPr>
        <p:spPr bwMode="auto">
          <a:xfrm rot="-2335179">
            <a:off x="2030413" y="1724025"/>
            <a:ext cx="1066800" cy="533400"/>
          </a:xfrm>
          <a:prstGeom prst="rightArrow">
            <a:avLst>
              <a:gd name="adj1" fmla="val 50000"/>
              <a:gd name="adj2" fmla="val 50000"/>
            </a:avLst>
          </a:prstGeom>
          <a:solidFill>
            <a:srgbClr val="00B400"/>
          </a:solidFill>
          <a:ln w="9525" algn="ctr">
            <a:solidFill>
              <a:srgbClr val="000000"/>
            </a:solidFill>
            <a:round/>
            <a:headEnd/>
            <a:tailEnd/>
          </a:ln>
        </p:spPr>
        <p:txBody>
          <a:bodyPr/>
          <a:lstStyle/>
          <a:p>
            <a:endParaRPr lang="en-US">
              <a:latin typeface="Corbel" pitchFamily="34" charset="0"/>
            </a:endParaRPr>
          </a:p>
        </p:txBody>
      </p:sp>
      <p:grpSp>
        <p:nvGrpSpPr>
          <p:cNvPr id="2" name="Group 5"/>
          <p:cNvGrpSpPr>
            <a:grpSpLocks/>
          </p:cNvGrpSpPr>
          <p:nvPr/>
        </p:nvGrpSpPr>
        <p:grpSpPr bwMode="auto">
          <a:xfrm>
            <a:off x="533400" y="2794000"/>
            <a:ext cx="2149475" cy="558800"/>
            <a:chOff x="1810" y="578"/>
            <a:chExt cx="1354" cy="352"/>
          </a:xfrm>
        </p:grpSpPr>
        <p:pic>
          <p:nvPicPr>
            <p:cNvPr id="110612" name="Picture 6"/>
            <p:cNvPicPr>
              <a:picLocks noChangeAspect="1" noChangeArrowheads="1"/>
            </p:cNvPicPr>
            <p:nvPr/>
          </p:nvPicPr>
          <p:blipFill>
            <a:blip r:embed="rId3"/>
            <a:srcRect/>
            <a:stretch>
              <a:fillRect/>
            </a:stretch>
          </p:blipFill>
          <p:spPr bwMode="auto">
            <a:xfrm>
              <a:off x="1830" y="578"/>
              <a:ext cx="975" cy="233"/>
            </a:xfrm>
            <a:prstGeom prst="rect">
              <a:avLst/>
            </a:prstGeom>
            <a:noFill/>
            <a:ln w="9525">
              <a:noFill/>
              <a:miter lim="800000"/>
              <a:headEnd/>
              <a:tailEnd/>
            </a:ln>
          </p:spPr>
        </p:pic>
        <p:sp>
          <p:nvSpPr>
            <p:cNvPr id="110613" name="Rectangle 7"/>
            <p:cNvSpPr>
              <a:spLocks noChangeArrowheads="1"/>
            </p:cNvSpPr>
            <p:nvPr/>
          </p:nvSpPr>
          <p:spPr bwMode="auto">
            <a:xfrm>
              <a:off x="2113" y="814"/>
              <a:ext cx="1051" cy="99"/>
            </a:xfrm>
            <a:prstGeom prst="rect">
              <a:avLst/>
            </a:prstGeom>
            <a:noFill/>
            <a:ln w="19050">
              <a:solidFill>
                <a:schemeClr val="accent2"/>
              </a:solidFill>
              <a:miter lim="800000"/>
              <a:headEnd/>
              <a:tailEnd/>
            </a:ln>
          </p:spPr>
          <p:txBody>
            <a:bodyPr wrap="none" anchor="ctr"/>
            <a:lstStyle/>
            <a:p>
              <a:endParaRPr lang="en-US">
                <a:latin typeface="Corbel" pitchFamily="34" charset="0"/>
              </a:endParaRPr>
            </a:p>
          </p:txBody>
        </p:sp>
        <p:sp>
          <p:nvSpPr>
            <p:cNvPr id="110614" name="Text Box 8"/>
            <p:cNvSpPr txBox="1">
              <a:spLocks noChangeArrowheads="1"/>
            </p:cNvSpPr>
            <p:nvPr/>
          </p:nvSpPr>
          <p:spPr bwMode="auto">
            <a:xfrm>
              <a:off x="1810" y="795"/>
              <a:ext cx="421" cy="135"/>
            </a:xfrm>
            <a:prstGeom prst="rect">
              <a:avLst/>
            </a:prstGeom>
            <a:noFill/>
            <a:ln w="9525">
              <a:noFill/>
              <a:miter lim="800000"/>
              <a:headEnd/>
              <a:tailEnd/>
            </a:ln>
          </p:spPr>
          <p:txBody>
            <a:bodyPr>
              <a:spAutoFit/>
            </a:bodyPr>
            <a:lstStyle/>
            <a:p>
              <a:pPr>
                <a:spcBef>
                  <a:spcPct val="50000"/>
                </a:spcBef>
              </a:pPr>
              <a:r>
                <a:rPr lang="en-US" sz="800">
                  <a:latin typeface="Corbel" pitchFamily="34" charset="0"/>
                </a:rPr>
                <a:t>Search</a:t>
              </a:r>
            </a:p>
          </p:txBody>
        </p:sp>
      </p:grpSp>
      <p:sp>
        <p:nvSpPr>
          <p:cNvPr id="23" name="Text Box 13"/>
          <p:cNvSpPr txBox="1">
            <a:spLocks noChangeArrowheads="1"/>
          </p:cNvSpPr>
          <p:nvPr/>
        </p:nvSpPr>
        <p:spPr bwMode="auto">
          <a:xfrm>
            <a:off x="1100138" y="3124200"/>
            <a:ext cx="957262" cy="215900"/>
          </a:xfrm>
          <a:prstGeom prst="rect">
            <a:avLst/>
          </a:prstGeom>
          <a:noFill/>
          <a:ln w="9525">
            <a:noFill/>
            <a:miter lim="800000"/>
            <a:headEnd/>
            <a:tailEnd/>
          </a:ln>
        </p:spPr>
        <p:txBody>
          <a:bodyPr>
            <a:spAutoFit/>
          </a:bodyPr>
          <a:lstStyle/>
          <a:p>
            <a:pPr>
              <a:spcBef>
                <a:spcPct val="50000"/>
              </a:spcBef>
            </a:pPr>
            <a:r>
              <a:rPr lang="en-US" sz="800">
                <a:latin typeface="Corbel" pitchFamily="34" charset="0"/>
              </a:rPr>
              <a:t>Dengue</a:t>
            </a:r>
          </a:p>
        </p:txBody>
      </p:sp>
      <p:pic>
        <p:nvPicPr>
          <p:cNvPr id="24" name="Picture 9"/>
          <p:cNvPicPr>
            <a:picLocks noChangeAspect="1" noChangeArrowheads="1"/>
          </p:cNvPicPr>
          <p:nvPr/>
        </p:nvPicPr>
        <p:blipFill>
          <a:blip r:embed="rId4"/>
          <a:srcRect/>
          <a:stretch>
            <a:fillRect/>
          </a:stretch>
        </p:blipFill>
        <p:spPr bwMode="auto">
          <a:xfrm>
            <a:off x="3352800" y="1157288"/>
            <a:ext cx="2286000" cy="1814512"/>
          </a:xfrm>
          <a:prstGeom prst="rect">
            <a:avLst/>
          </a:prstGeom>
          <a:noFill/>
          <a:ln w="9525">
            <a:noFill/>
            <a:miter lim="800000"/>
            <a:headEnd/>
            <a:tailEnd/>
          </a:ln>
        </p:spPr>
      </p:pic>
      <p:sp>
        <p:nvSpPr>
          <p:cNvPr id="6152" name="Right Arrow 24"/>
          <p:cNvSpPr>
            <a:spLocks noChangeArrowheads="1"/>
          </p:cNvSpPr>
          <p:nvPr/>
        </p:nvSpPr>
        <p:spPr bwMode="auto">
          <a:xfrm rot="2870069">
            <a:off x="5889625" y="1984375"/>
            <a:ext cx="1066800" cy="533400"/>
          </a:xfrm>
          <a:prstGeom prst="rightArrow">
            <a:avLst>
              <a:gd name="adj1" fmla="val 50000"/>
              <a:gd name="adj2" fmla="val 50000"/>
            </a:avLst>
          </a:prstGeom>
          <a:solidFill>
            <a:srgbClr val="00B400"/>
          </a:solidFill>
          <a:ln w="9525" algn="ctr">
            <a:solidFill>
              <a:srgbClr val="000000"/>
            </a:solidFill>
            <a:round/>
            <a:headEnd/>
            <a:tailEnd/>
          </a:ln>
        </p:spPr>
        <p:txBody>
          <a:bodyPr/>
          <a:lstStyle/>
          <a:p>
            <a:endParaRPr lang="en-US">
              <a:latin typeface="Corbel" pitchFamily="34" charset="0"/>
            </a:endParaRPr>
          </a:p>
        </p:txBody>
      </p:sp>
      <p:sp>
        <p:nvSpPr>
          <p:cNvPr id="6153" name="Right Arrow 25"/>
          <p:cNvSpPr>
            <a:spLocks noChangeArrowheads="1"/>
          </p:cNvSpPr>
          <p:nvPr/>
        </p:nvSpPr>
        <p:spPr bwMode="auto">
          <a:xfrm rot="8013437">
            <a:off x="5360988" y="4418013"/>
            <a:ext cx="1066800" cy="533400"/>
          </a:xfrm>
          <a:prstGeom prst="rightArrow">
            <a:avLst>
              <a:gd name="adj1" fmla="val 50000"/>
              <a:gd name="adj2" fmla="val 50000"/>
            </a:avLst>
          </a:prstGeom>
          <a:solidFill>
            <a:srgbClr val="00B400"/>
          </a:solidFill>
          <a:ln w="9525" algn="ctr">
            <a:solidFill>
              <a:srgbClr val="000000"/>
            </a:solidFill>
            <a:round/>
            <a:headEnd/>
            <a:tailEnd/>
          </a:ln>
        </p:spPr>
        <p:txBody>
          <a:bodyPr/>
          <a:lstStyle/>
          <a:p>
            <a:endParaRPr lang="en-US">
              <a:latin typeface="Corbel" pitchFamily="34" charset="0"/>
            </a:endParaRPr>
          </a:p>
        </p:txBody>
      </p:sp>
      <p:sp>
        <p:nvSpPr>
          <p:cNvPr id="6154" name="Right Arrow 26"/>
          <p:cNvSpPr>
            <a:spLocks noChangeArrowheads="1"/>
          </p:cNvSpPr>
          <p:nvPr/>
        </p:nvSpPr>
        <p:spPr bwMode="auto">
          <a:xfrm rot="-8027561">
            <a:off x="1876425" y="4344988"/>
            <a:ext cx="1066800" cy="533400"/>
          </a:xfrm>
          <a:prstGeom prst="rightArrow">
            <a:avLst>
              <a:gd name="adj1" fmla="val 50000"/>
              <a:gd name="adj2" fmla="val 50000"/>
            </a:avLst>
          </a:prstGeom>
          <a:solidFill>
            <a:srgbClr val="00B400"/>
          </a:solidFill>
          <a:ln w="9525" algn="ctr">
            <a:solidFill>
              <a:srgbClr val="000000"/>
            </a:solidFill>
            <a:round/>
            <a:headEnd/>
            <a:tailEnd/>
          </a:ln>
        </p:spPr>
        <p:txBody>
          <a:bodyPr/>
          <a:lstStyle/>
          <a:p>
            <a:endParaRPr lang="en-US">
              <a:latin typeface="Corbel" pitchFamily="34" charset="0"/>
            </a:endParaRPr>
          </a:p>
        </p:txBody>
      </p:sp>
      <p:sp>
        <p:nvSpPr>
          <p:cNvPr id="29" name="Text Box 43"/>
          <p:cNvSpPr txBox="1">
            <a:spLocks noChangeArrowheads="1"/>
          </p:cNvSpPr>
          <p:nvPr/>
        </p:nvSpPr>
        <p:spPr bwMode="auto">
          <a:xfrm>
            <a:off x="533400" y="1676400"/>
            <a:ext cx="2046288" cy="307975"/>
          </a:xfrm>
          <a:prstGeom prst="rect">
            <a:avLst/>
          </a:prstGeom>
          <a:noFill/>
          <a:ln w="9525">
            <a:noFill/>
            <a:miter lim="800000"/>
            <a:headEnd/>
            <a:tailEnd/>
          </a:ln>
        </p:spPr>
        <p:txBody>
          <a:bodyPr>
            <a:spAutoFit/>
          </a:bodyPr>
          <a:lstStyle/>
          <a:p>
            <a:pPr>
              <a:spcBef>
                <a:spcPct val="50000"/>
              </a:spcBef>
            </a:pPr>
            <a:r>
              <a:rPr lang="en-US" sz="1400">
                <a:latin typeface="Corbel" pitchFamily="34" charset="0"/>
              </a:rPr>
              <a:t>1. Search in Pubmed</a:t>
            </a:r>
          </a:p>
        </p:txBody>
      </p:sp>
      <p:sp>
        <p:nvSpPr>
          <p:cNvPr id="30" name="Text Box 44"/>
          <p:cNvSpPr txBox="1">
            <a:spLocks noChangeArrowheads="1"/>
          </p:cNvSpPr>
          <p:nvPr/>
        </p:nvSpPr>
        <p:spPr bwMode="auto">
          <a:xfrm>
            <a:off x="6477000" y="1752600"/>
            <a:ext cx="2474913" cy="307975"/>
          </a:xfrm>
          <a:prstGeom prst="rect">
            <a:avLst/>
          </a:prstGeom>
          <a:noFill/>
          <a:ln w="9525">
            <a:noFill/>
            <a:miter lim="800000"/>
            <a:headEnd/>
            <a:tailEnd/>
          </a:ln>
        </p:spPr>
        <p:txBody>
          <a:bodyPr>
            <a:spAutoFit/>
          </a:bodyPr>
          <a:lstStyle/>
          <a:p>
            <a:pPr>
              <a:spcBef>
                <a:spcPct val="50000"/>
              </a:spcBef>
            </a:pPr>
            <a:r>
              <a:rPr lang="en-US" sz="1400">
                <a:latin typeface="Corbel" pitchFamily="34" charset="0"/>
              </a:rPr>
              <a:t>2. Go to Publisher’s Page</a:t>
            </a:r>
          </a:p>
        </p:txBody>
      </p:sp>
      <p:sp>
        <p:nvSpPr>
          <p:cNvPr id="31" name="Text Box 45"/>
          <p:cNvSpPr txBox="1">
            <a:spLocks noChangeArrowheads="1"/>
          </p:cNvSpPr>
          <p:nvPr/>
        </p:nvSpPr>
        <p:spPr bwMode="auto">
          <a:xfrm>
            <a:off x="5983288" y="4648200"/>
            <a:ext cx="2474912" cy="304800"/>
          </a:xfrm>
          <a:prstGeom prst="rect">
            <a:avLst/>
          </a:prstGeom>
          <a:noFill/>
          <a:ln w="9525">
            <a:noFill/>
            <a:miter lim="800000"/>
            <a:headEnd/>
            <a:tailEnd/>
          </a:ln>
        </p:spPr>
        <p:txBody>
          <a:bodyPr>
            <a:spAutoFit/>
          </a:bodyPr>
          <a:lstStyle/>
          <a:p>
            <a:pPr>
              <a:spcBef>
                <a:spcPct val="50000"/>
              </a:spcBef>
            </a:pPr>
            <a:r>
              <a:rPr lang="en-US" sz="1400">
                <a:latin typeface="Corbel" pitchFamily="34" charset="0"/>
              </a:rPr>
              <a:t>3. Download PDF</a:t>
            </a:r>
          </a:p>
        </p:txBody>
      </p:sp>
      <p:sp>
        <p:nvSpPr>
          <p:cNvPr id="33" name="Text Box 46"/>
          <p:cNvSpPr txBox="1">
            <a:spLocks noChangeArrowheads="1"/>
          </p:cNvSpPr>
          <p:nvPr/>
        </p:nvSpPr>
        <p:spPr bwMode="auto">
          <a:xfrm>
            <a:off x="420688" y="4800600"/>
            <a:ext cx="2093912" cy="307975"/>
          </a:xfrm>
          <a:prstGeom prst="rect">
            <a:avLst/>
          </a:prstGeom>
          <a:noFill/>
          <a:ln w="9525">
            <a:noFill/>
            <a:miter lim="800000"/>
            <a:headEnd/>
            <a:tailEnd/>
          </a:ln>
        </p:spPr>
        <p:txBody>
          <a:bodyPr>
            <a:spAutoFit/>
          </a:bodyPr>
          <a:lstStyle/>
          <a:p>
            <a:pPr>
              <a:spcBef>
                <a:spcPct val="50000"/>
              </a:spcBef>
            </a:pPr>
            <a:r>
              <a:rPr lang="en-US" sz="1400">
                <a:latin typeface="Corbel" pitchFamily="34" charset="0"/>
              </a:rPr>
              <a:t>4. Return to  Pubmed</a:t>
            </a:r>
          </a:p>
        </p:txBody>
      </p:sp>
      <p:cxnSp>
        <p:nvCxnSpPr>
          <p:cNvPr id="25" name="Straight Arrow Connector 24"/>
          <p:cNvCxnSpPr>
            <a:cxnSpLocks noChangeShapeType="1"/>
          </p:cNvCxnSpPr>
          <p:nvPr/>
        </p:nvCxnSpPr>
        <p:spPr bwMode="auto">
          <a:xfrm flipV="1">
            <a:off x="2438400" y="1981200"/>
            <a:ext cx="762000" cy="685800"/>
          </a:xfrm>
          <a:prstGeom prst="straightConnector1">
            <a:avLst/>
          </a:prstGeom>
          <a:noFill/>
          <a:ln w="57150" algn="ctr">
            <a:solidFill>
              <a:schemeClr val="accent1"/>
            </a:solidFill>
            <a:round/>
            <a:headEnd/>
            <a:tailEnd type="triangle" w="med" len="med"/>
          </a:ln>
        </p:spPr>
      </p:cxnSp>
      <p:cxnSp>
        <p:nvCxnSpPr>
          <p:cNvPr id="26" name="Straight Arrow Connector 25"/>
          <p:cNvCxnSpPr>
            <a:cxnSpLocks noChangeShapeType="1"/>
          </p:cNvCxnSpPr>
          <p:nvPr/>
        </p:nvCxnSpPr>
        <p:spPr bwMode="auto">
          <a:xfrm rot="16200000" flipV="1">
            <a:off x="2362200" y="3962400"/>
            <a:ext cx="609600" cy="609600"/>
          </a:xfrm>
          <a:prstGeom prst="straightConnector1">
            <a:avLst/>
          </a:prstGeom>
          <a:noFill/>
          <a:ln w="57150" algn="ctr">
            <a:solidFill>
              <a:schemeClr val="accent1"/>
            </a:solidFill>
            <a:round/>
            <a:headEnd/>
            <a:tailEnd type="triangle" w="med" len="med"/>
          </a:ln>
        </p:spPr>
      </p:cxnSp>
      <p:cxnSp>
        <p:nvCxnSpPr>
          <p:cNvPr id="27" name="Straight Arrow Connector 26"/>
          <p:cNvCxnSpPr>
            <a:cxnSpLocks noChangeShapeType="1"/>
          </p:cNvCxnSpPr>
          <p:nvPr/>
        </p:nvCxnSpPr>
        <p:spPr bwMode="auto">
          <a:xfrm rot="5400000">
            <a:off x="5410200" y="4038600"/>
            <a:ext cx="609600" cy="609600"/>
          </a:xfrm>
          <a:prstGeom prst="straightConnector1">
            <a:avLst/>
          </a:prstGeom>
          <a:noFill/>
          <a:ln w="57150" algn="ctr">
            <a:solidFill>
              <a:schemeClr val="accent1"/>
            </a:solidFill>
            <a:round/>
            <a:headEnd/>
            <a:tailEnd type="triangle" w="med" len="med"/>
          </a:ln>
        </p:spPr>
      </p:cxnSp>
      <p:cxnSp>
        <p:nvCxnSpPr>
          <p:cNvPr id="28" name="Straight Arrow Connector 27"/>
          <p:cNvCxnSpPr>
            <a:cxnSpLocks noChangeShapeType="1"/>
          </p:cNvCxnSpPr>
          <p:nvPr/>
        </p:nvCxnSpPr>
        <p:spPr bwMode="auto">
          <a:xfrm rot="16200000" flipH="1">
            <a:off x="5676900" y="2171700"/>
            <a:ext cx="685800" cy="609600"/>
          </a:xfrm>
          <a:prstGeom prst="straightConnector1">
            <a:avLst/>
          </a:prstGeom>
          <a:noFill/>
          <a:ln w="57150" algn="ctr">
            <a:solidFill>
              <a:schemeClr val="accent1"/>
            </a:solidFill>
            <a:round/>
            <a:headEnd/>
            <a:tailEnd type="triangle" w="med" len="med"/>
          </a:ln>
        </p:spPr>
      </p:cxnSp>
      <p:pic>
        <p:nvPicPr>
          <p:cNvPr id="34" name="Picture 8"/>
          <p:cNvPicPr>
            <a:picLocks noChangeAspect="1" noChangeArrowheads="1"/>
          </p:cNvPicPr>
          <p:nvPr/>
        </p:nvPicPr>
        <p:blipFill>
          <a:blip r:embed="rId5">
            <a:clrChange>
              <a:clrFrom>
                <a:srgbClr val="000000"/>
              </a:clrFrom>
              <a:clrTo>
                <a:srgbClr val="000000">
                  <a:alpha val="0"/>
                </a:srgbClr>
              </a:clrTo>
            </a:clrChange>
          </a:blip>
          <a:srcRect/>
          <a:stretch>
            <a:fillRect/>
          </a:stretch>
        </p:blipFill>
        <p:spPr bwMode="auto">
          <a:xfrm>
            <a:off x="3352800" y="4343400"/>
            <a:ext cx="1524000" cy="1524000"/>
          </a:xfrm>
          <a:prstGeom prst="rect">
            <a:avLst/>
          </a:prstGeom>
          <a:noFill/>
          <a:ln w="9525">
            <a:noFill/>
            <a:miter lim="800000"/>
            <a:headEnd/>
            <a:tailEnd/>
          </a:ln>
        </p:spPr>
      </p:pic>
      <p:pic>
        <p:nvPicPr>
          <p:cNvPr id="36" name="Picture 3"/>
          <p:cNvPicPr>
            <a:picLocks noChangeAspect="1" noChangeArrowheads="1"/>
          </p:cNvPicPr>
          <p:nvPr/>
        </p:nvPicPr>
        <p:blipFill>
          <a:blip r:embed="rId6"/>
          <a:srcRect/>
          <a:stretch>
            <a:fillRect/>
          </a:stretch>
        </p:blipFill>
        <p:spPr bwMode="auto">
          <a:xfrm>
            <a:off x="6324600" y="2971800"/>
            <a:ext cx="762000" cy="10096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2"/>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9" dur="500"/>
                                        <p:tgtEl>
                                          <p:spTgt spid="29"/>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6148"/>
                                        </p:tgtEl>
                                        <p:attrNameLst>
                                          <p:attrName>style.visibility</p:attrName>
                                        </p:attrNameLst>
                                      </p:cBhvr>
                                      <p:to>
                                        <p:strVal val="visible"/>
                                      </p:to>
                                    </p:set>
                                    <p:anim calcmode="lin" valueType="num">
                                      <p:cBhvr>
                                        <p:cTn id="12" dur="500" fill="hold"/>
                                        <p:tgtEl>
                                          <p:spTgt spid="6148"/>
                                        </p:tgtEl>
                                        <p:attrNameLst>
                                          <p:attrName>ppt_x</p:attrName>
                                        </p:attrNameLst>
                                      </p:cBhvr>
                                      <p:tavLst>
                                        <p:tav tm="0">
                                          <p:val>
                                            <p:strVal val="#ppt_x-.2"/>
                                          </p:val>
                                        </p:tav>
                                        <p:tav tm="100000">
                                          <p:val>
                                            <p:strVal val="#ppt_x"/>
                                          </p:val>
                                        </p:tav>
                                      </p:tavLst>
                                    </p:anim>
                                    <p:anim calcmode="lin" valueType="num">
                                      <p:cBhvr>
                                        <p:cTn id="13" dur="500" fill="hold"/>
                                        <p:tgtEl>
                                          <p:spTgt spid="6148"/>
                                        </p:tgtEl>
                                        <p:attrNameLst>
                                          <p:attrName>ppt_y</p:attrName>
                                        </p:attrNameLst>
                                      </p:cBhvr>
                                      <p:tavLst>
                                        <p:tav tm="0">
                                          <p:val>
                                            <p:strVal val="#ppt_y"/>
                                          </p:val>
                                        </p:tav>
                                        <p:tav tm="100000">
                                          <p:val>
                                            <p:strVal val="#ppt_y"/>
                                          </p:val>
                                        </p:tav>
                                      </p:tavLst>
                                    </p:anim>
                                    <p:animEffect transition="in" filter="wipe(right)" prLst="gradientSize: 0.1">
                                      <p:cBhvr>
                                        <p:cTn id="14" dur="500"/>
                                        <p:tgtEl>
                                          <p:spTgt spid="6148"/>
                                        </p:tgtEl>
                                      </p:cBhvr>
                                    </p:animEffect>
                                  </p:childTnLst>
                                </p:cTn>
                              </p:par>
                              <p:par>
                                <p:cTn id="15" presetID="29"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2"/>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9" dur="500"/>
                                        <p:tgtEl>
                                          <p:spTgt spid="2"/>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ppt_x</p:attrName>
                                        </p:attrNameLst>
                                      </p:cBhvr>
                                      <p:tavLst>
                                        <p:tav tm="0">
                                          <p:val>
                                            <p:strVal val="#ppt_x-.2"/>
                                          </p:val>
                                        </p:tav>
                                        <p:tav tm="100000">
                                          <p:val>
                                            <p:strVal val="#ppt_x"/>
                                          </p:val>
                                        </p:tav>
                                      </p:tavLst>
                                    </p:anim>
                                    <p:anim calcmode="lin" valueType="num">
                                      <p:cBhvr>
                                        <p:cTn id="23"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linds(horizontal)">
                                      <p:cBhvr>
                                        <p:cTn id="29" dur="500"/>
                                        <p:tgtEl>
                                          <p:spTgt spid="30"/>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6152"/>
                                        </p:tgtEl>
                                        <p:attrNameLst>
                                          <p:attrName>style.visibility</p:attrName>
                                        </p:attrNameLst>
                                      </p:cBhvr>
                                      <p:to>
                                        <p:strVal val="visible"/>
                                      </p:to>
                                    </p:set>
                                    <p:animEffect transition="in" filter="blinds(horizontal)">
                                      <p:cBhvr>
                                        <p:cTn id="32" dur="500"/>
                                        <p:tgtEl>
                                          <p:spTgt spid="6152"/>
                                        </p:tgtEl>
                                      </p:cBhvr>
                                    </p:animEffect>
                                  </p:childTnLst>
                                </p:cTn>
                              </p:par>
                              <p:par>
                                <p:cTn id="33" presetID="3" presetClass="entr" presetSubtype="1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linds(horizontal)">
                                      <p:cBhvr>
                                        <p:cTn id="35" dur="500"/>
                                        <p:tgtEl>
                                          <p:spTgt spid="24"/>
                                        </p:tgtEl>
                                      </p:cBhvr>
                                    </p:animEffect>
                                  </p:childTnLst>
                                </p:cTn>
                              </p:par>
                              <p:par>
                                <p:cTn id="36" presetID="22" presetClass="entr" presetSubtype="8" fill="hold"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left)">
                                      <p:cBhvr>
                                        <p:cTn id="38" dur="50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6153"/>
                                        </p:tgtEl>
                                        <p:attrNameLst>
                                          <p:attrName>style.visibility</p:attrName>
                                        </p:attrNameLst>
                                      </p:cBhvr>
                                      <p:to>
                                        <p:strVal val="visible"/>
                                      </p:to>
                                    </p:set>
                                    <p:animEffect transition="in" filter="blinds(horizontal)">
                                      <p:cBhvr>
                                        <p:cTn id="43" dur="500"/>
                                        <p:tgtEl>
                                          <p:spTgt spid="6153"/>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blinds(horizontal)">
                                      <p:cBhvr>
                                        <p:cTn id="46" dur="500"/>
                                        <p:tgtEl>
                                          <p:spTgt spid="31"/>
                                        </p:tgtEl>
                                      </p:cBhvr>
                                    </p:animEffect>
                                  </p:childTnLst>
                                </p:cTn>
                              </p:par>
                              <p:par>
                                <p:cTn id="47" presetID="22" presetClass="entr" presetSubtype="1"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up)">
                                      <p:cBhvr>
                                        <p:cTn id="49" dur="500"/>
                                        <p:tgtEl>
                                          <p:spTgt spid="34"/>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blinds(horizontal)">
                                      <p:cBhvr>
                                        <p:cTn id="54" dur="500"/>
                                        <p:tgtEl>
                                          <p:spTgt spid="33"/>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6154"/>
                                        </p:tgtEl>
                                        <p:attrNameLst>
                                          <p:attrName>style.visibility</p:attrName>
                                        </p:attrNameLst>
                                      </p:cBhvr>
                                      <p:to>
                                        <p:strVal val="visible"/>
                                      </p:to>
                                    </p:set>
                                    <p:animEffect transition="in" filter="blinds(horizontal)">
                                      <p:cBhvr>
                                        <p:cTn id="57" dur="500"/>
                                        <p:tgtEl>
                                          <p:spTgt spid="6154"/>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3"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strips(upRight)">
                                      <p:cBhvr>
                                        <p:cTn id="62" dur="500"/>
                                        <p:tgtEl>
                                          <p:spTgt spid="25"/>
                                        </p:tgtEl>
                                      </p:cBhvr>
                                    </p:animEffect>
                                  </p:childTnLst>
                                </p:cTn>
                              </p:par>
                            </p:childTnLst>
                          </p:cTn>
                        </p:par>
                        <p:par>
                          <p:cTn id="63" fill="hold">
                            <p:stCondLst>
                              <p:cond delay="500"/>
                            </p:stCondLst>
                            <p:childTnLst>
                              <p:par>
                                <p:cTn id="64" presetID="18" presetClass="entr" presetSubtype="12" fill="hold"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strips(downLeft)">
                                      <p:cBhvr>
                                        <p:cTn id="66" dur="500"/>
                                        <p:tgtEl>
                                          <p:spTgt spid="28"/>
                                        </p:tgtEl>
                                      </p:cBhvr>
                                    </p:animEffect>
                                  </p:childTnLst>
                                </p:cTn>
                              </p:par>
                            </p:childTnLst>
                          </p:cTn>
                        </p:par>
                        <p:par>
                          <p:cTn id="67" fill="hold">
                            <p:stCondLst>
                              <p:cond delay="1000"/>
                            </p:stCondLst>
                            <p:childTnLst>
                              <p:par>
                                <p:cTn id="68" presetID="18" presetClass="entr" presetSubtype="12" fill="hold"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strips(downLeft)">
                                      <p:cBhvr>
                                        <p:cTn id="70" dur="500"/>
                                        <p:tgtEl>
                                          <p:spTgt spid="27"/>
                                        </p:tgtEl>
                                      </p:cBhvr>
                                    </p:animEffect>
                                  </p:childTnLst>
                                </p:cTn>
                              </p:par>
                            </p:childTnLst>
                          </p:cTn>
                        </p:par>
                        <p:par>
                          <p:cTn id="71" fill="hold">
                            <p:stCondLst>
                              <p:cond delay="1500"/>
                            </p:stCondLst>
                            <p:childTnLst>
                              <p:par>
                                <p:cTn id="72" presetID="18" presetClass="entr" presetSubtype="9" fill="hold"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strips(upLeft)">
                                      <p:cBhvr>
                                        <p:cTn id="7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23" grpId="0"/>
      <p:bldP spid="6152" grpId="0" animBg="1"/>
      <p:bldP spid="6153" grpId="0" animBg="1"/>
      <p:bldP spid="6154" grpId="0" animBg="1"/>
      <p:bldP spid="29" grpId="0"/>
      <p:bldP spid="30" grpId="0"/>
      <p:bldP spid="31" grpId="0"/>
      <p:bldP spid="33" grpId="0"/>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1618" name="Picture 4"/>
          <p:cNvPicPr>
            <a:picLocks noChangeAspect="1" noChangeArrowheads="1"/>
          </p:cNvPicPr>
          <p:nvPr/>
        </p:nvPicPr>
        <p:blipFill>
          <a:blip r:embed="rId2"/>
          <a:srcRect/>
          <a:stretch>
            <a:fillRect/>
          </a:stretch>
        </p:blipFill>
        <p:spPr bwMode="auto">
          <a:xfrm>
            <a:off x="1219200" y="-76200"/>
            <a:ext cx="6156325" cy="6262688"/>
          </a:xfrm>
          <a:prstGeom prst="rect">
            <a:avLst/>
          </a:prstGeom>
          <a:noFill/>
          <a:ln w="9525">
            <a:noFill/>
            <a:miter lim="800000"/>
            <a:headEnd/>
            <a:tailEnd/>
          </a:ln>
        </p:spPr>
      </p:pic>
      <p:sp>
        <p:nvSpPr>
          <p:cNvPr id="111619" name="Text Box 5"/>
          <p:cNvSpPr txBox="1">
            <a:spLocks noChangeArrowheads="1"/>
          </p:cNvSpPr>
          <p:nvPr/>
        </p:nvSpPr>
        <p:spPr bwMode="auto">
          <a:xfrm>
            <a:off x="2590800" y="1570038"/>
            <a:ext cx="3810000" cy="1554162"/>
          </a:xfrm>
          <a:prstGeom prst="rect">
            <a:avLst/>
          </a:prstGeom>
          <a:noFill/>
          <a:ln w="9525">
            <a:noFill/>
            <a:miter lim="800000"/>
            <a:headEnd/>
            <a:tailEnd/>
          </a:ln>
        </p:spPr>
        <p:txBody>
          <a:bodyPr>
            <a:spAutoFit/>
          </a:bodyPr>
          <a:lstStyle/>
          <a:p>
            <a:pPr algn="ctr">
              <a:spcBef>
                <a:spcPct val="50000"/>
              </a:spcBef>
            </a:pPr>
            <a:r>
              <a:rPr lang="en-US" sz="3200"/>
              <a:t>Reference Journal Management </a:t>
            </a:r>
            <a:br>
              <a:rPr lang="en-US" sz="3200"/>
            </a:br>
            <a:r>
              <a:rPr lang="en-US" sz="3200"/>
              <a:t>Made Simple</a:t>
            </a:r>
          </a:p>
        </p:txBody>
      </p:sp>
      <p:sp>
        <p:nvSpPr>
          <p:cNvPr id="111620" name="Text Box 6"/>
          <p:cNvSpPr txBox="1">
            <a:spLocks noChangeArrowheads="1"/>
          </p:cNvSpPr>
          <p:nvPr/>
        </p:nvSpPr>
        <p:spPr bwMode="auto">
          <a:xfrm>
            <a:off x="2362200" y="4510088"/>
            <a:ext cx="4267200" cy="519112"/>
          </a:xfrm>
          <a:prstGeom prst="rect">
            <a:avLst/>
          </a:prstGeom>
          <a:noFill/>
          <a:ln w="9525">
            <a:noFill/>
            <a:miter lim="800000"/>
            <a:headEnd/>
            <a:tailEnd/>
          </a:ln>
        </p:spPr>
        <p:txBody>
          <a:bodyPr>
            <a:spAutoFit/>
          </a:bodyPr>
          <a:lstStyle/>
          <a:p>
            <a:pPr algn="r">
              <a:spcBef>
                <a:spcPct val="20000"/>
              </a:spcBef>
            </a:pPr>
            <a:r>
              <a:rPr lang="en-US" sz="2800"/>
              <a:t>The </a:t>
            </a:r>
            <a:r>
              <a:rPr lang="en-US" sz="2800">
                <a:solidFill>
                  <a:srgbClr val="006A00"/>
                </a:solidFill>
              </a:rPr>
              <a:t>Wiz</a:t>
            </a:r>
            <a:r>
              <a:rPr lang="en-US" sz="2800">
                <a:solidFill>
                  <a:srgbClr val="A90000"/>
                </a:solidFill>
              </a:rPr>
              <a:t>Folio</a:t>
            </a:r>
            <a:r>
              <a:rPr lang="en-US" sz="2800"/>
              <a:t> Show</a:t>
            </a:r>
          </a:p>
        </p:txBody>
      </p:sp>
      <p:grpSp>
        <p:nvGrpSpPr>
          <p:cNvPr id="2" name="Group 11"/>
          <p:cNvGrpSpPr>
            <a:grpSpLocks/>
          </p:cNvGrpSpPr>
          <p:nvPr/>
        </p:nvGrpSpPr>
        <p:grpSpPr bwMode="auto">
          <a:xfrm>
            <a:off x="1219200" y="-76200"/>
            <a:ext cx="6156325" cy="6262688"/>
            <a:chOff x="768" y="-48"/>
            <a:chExt cx="3878" cy="3945"/>
          </a:xfrm>
        </p:grpSpPr>
        <p:pic>
          <p:nvPicPr>
            <p:cNvPr id="111622" name="Picture 7"/>
            <p:cNvPicPr>
              <a:picLocks noChangeAspect="1" noChangeArrowheads="1"/>
            </p:cNvPicPr>
            <p:nvPr/>
          </p:nvPicPr>
          <p:blipFill>
            <a:blip r:embed="rId2"/>
            <a:srcRect/>
            <a:stretch>
              <a:fillRect/>
            </a:stretch>
          </p:blipFill>
          <p:spPr bwMode="auto">
            <a:xfrm>
              <a:off x="768" y="-48"/>
              <a:ext cx="3878" cy="3945"/>
            </a:xfrm>
            <a:prstGeom prst="rect">
              <a:avLst/>
            </a:prstGeom>
            <a:noFill/>
            <a:ln w="9525">
              <a:noFill/>
              <a:miter lim="800000"/>
              <a:headEnd/>
              <a:tailEnd/>
            </a:ln>
          </p:spPr>
        </p:pic>
        <p:sp>
          <p:nvSpPr>
            <p:cNvPr id="111623" name="AutoShape 8"/>
            <p:cNvSpPr>
              <a:spLocks noChangeArrowheads="1"/>
            </p:cNvSpPr>
            <p:nvPr/>
          </p:nvSpPr>
          <p:spPr bwMode="auto">
            <a:xfrm>
              <a:off x="1728" y="1200"/>
              <a:ext cx="2256" cy="672"/>
            </a:xfrm>
            <a:prstGeom prst="roundRect">
              <a:avLst>
                <a:gd name="adj" fmla="val 16667"/>
              </a:avLst>
            </a:prstGeom>
            <a:noFill/>
            <a:ln w="38100">
              <a:solidFill>
                <a:srgbClr val="006A00"/>
              </a:solidFill>
              <a:round/>
              <a:headEnd/>
              <a:tailEnd/>
            </a:ln>
          </p:spPr>
          <p:txBody>
            <a:bodyPr wrap="none" anchor="ctr"/>
            <a:lstStyle/>
            <a:p>
              <a:endParaRPr lang="en-SG"/>
            </a:p>
          </p:txBody>
        </p:sp>
        <p:sp>
          <p:nvSpPr>
            <p:cNvPr id="111624" name="Text Box 9"/>
            <p:cNvSpPr txBox="1">
              <a:spLocks noChangeArrowheads="1"/>
            </p:cNvSpPr>
            <p:nvPr/>
          </p:nvSpPr>
          <p:spPr bwMode="auto">
            <a:xfrm>
              <a:off x="1824" y="1200"/>
              <a:ext cx="2352" cy="634"/>
            </a:xfrm>
            <a:prstGeom prst="rect">
              <a:avLst/>
            </a:prstGeom>
            <a:noFill/>
            <a:ln w="9525">
              <a:noFill/>
              <a:miter lim="800000"/>
              <a:headEnd/>
              <a:tailEnd/>
            </a:ln>
          </p:spPr>
          <p:txBody>
            <a:bodyPr>
              <a:spAutoFit/>
            </a:bodyPr>
            <a:lstStyle/>
            <a:p>
              <a:pPr>
                <a:spcBef>
                  <a:spcPct val="50000"/>
                </a:spcBef>
              </a:pPr>
              <a:r>
                <a:rPr lang="en-US" sz="6000" b="1">
                  <a:solidFill>
                    <a:srgbClr val="006A00"/>
                  </a:solidFill>
                </a:rPr>
                <a:t>Wiz</a:t>
              </a:r>
              <a:r>
                <a:rPr lang="en-US" sz="6000" b="1">
                  <a:solidFill>
                    <a:srgbClr val="A90000"/>
                  </a:solidFill>
                </a:rPr>
                <a:t>Folio</a:t>
              </a:r>
            </a:p>
          </p:txBody>
        </p:sp>
        <p:sp>
          <p:nvSpPr>
            <p:cNvPr id="111625" name="Text Box 10"/>
            <p:cNvSpPr txBox="1">
              <a:spLocks noChangeArrowheads="1"/>
            </p:cNvSpPr>
            <p:nvPr/>
          </p:nvSpPr>
          <p:spPr bwMode="auto">
            <a:xfrm>
              <a:off x="1920" y="2064"/>
              <a:ext cx="1728" cy="288"/>
            </a:xfrm>
            <a:prstGeom prst="rect">
              <a:avLst/>
            </a:prstGeom>
            <a:noFill/>
            <a:ln w="9525">
              <a:noFill/>
              <a:miter lim="800000"/>
              <a:headEnd/>
              <a:tailEnd/>
            </a:ln>
          </p:spPr>
          <p:txBody>
            <a:bodyPr>
              <a:spAutoFit/>
            </a:bodyPr>
            <a:lstStyle/>
            <a:p>
              <a:pPr algn="ctr">
                <a:spcBef>
                  <a:spcPct val="50000"/>
                </a:spcBef>
              </a:pPr>
              <a:r>
                <a:rPr lang="en-US" sz="2400" b="1"/>
                <a:t>Presents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xit" presetSubtype="0" fill="hold" nodeType="clickEffect">
                                  <p:stCondLst>
                                    <p:cond delay="0"/>
                                  </p:stCondLst>
                                  <p:childTnLst>
                                    <p:animScale>
                                      <p:cBhvr>
                                        <p:cTn id="6" dur="1000" accel="50000">
                                          <p:stCondLst>
                                            <p:cond delay="0"/>
                                          </p:stCondLst>
                                        </p:cTn>
                                        <p:tgtEl>
                                          <p:spTgt spid="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7" dur="1000" accel="50000">
                                          <p:stCondLst>
                                            <p:cond delay="0"/>
                                          </p:stCondLst>
                                        </p:cTn>
                                        <p:tgtEl>
                                          <p:spTgt spid="2"/>
                                        </p:tgtEl>
                                        <p:attrNameLst>
                                          <p:attrName>ppt_x</p:attrName>
                                          <p:attrName>ppt_y</p:attrName>
                                        </p:attrNameLst>
                                      </p:cBhvr>
                                    </p:animMotion>
                                    <p:animEffect transition="out" filter="fade">
                                      <p:cBhvr>
                                        <p:cTn id="8" dur="1000"/>
                                        <p:tgtEl>
                                          <p:spTgt spid="2"/>
                                        </p:tgtEl>
                                      </p:cBhvr>
                                    </p:animEffect>
                                    <p:set>
                                      <p:cBhvr>
                                        <p:cTn id="9"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Line 4"/>
          <p:cNvSpPr>
            <a:spLocks noChangeShapeType="1"/>
          </p:cNvSpPr>
          <p:nvPr/>
        </p:nvSpPr>
        <p:spPr bwMode="auto">
          <a:xfrm flipH="1">
            <a:off x="1828800" y="776288"/>
            <a:ext cx="0" cy="4953000"/>
          </a:xfrm>
          <a:prstGeom prst="line">
            <a:avLst/>
          </a:prstGeom>
          <a:noFill/>
          <a:ln w="9525">
            <a:solidFill>
              <a:schemeClr val="tx1"/>
            </a:solidFill>
            <a:round/>
            <a:headEnd/>
            <a:tailEnd/>
          </a:ln>
        </p:spPr>
        <p:txBody>
          <a:bodyPr/>
          <a:lstStyle/>
          <a:p>
            <a:endParaRPr lang="en-US"/>
          </a:p>
        </p:txBody>
      </p:sp>
      <p:sp>
        <p:nvSpPr>
          <p:cNvPr id="112643" name="Text Box 5"/>
          <p:cNvSpPr txBox="1">
            <a:spLocks noChangeArrowheads="1"/>
          </p:cNvSpPr>
          <p:nvPr/>
        </p:nvSpPr>
        <p:spPr bwMode="auto">
          <a:xfrm>
            <a:off x="1219200" y="395288"/>
            <a:ext cx="1676400" cy="366712"/>
          </a:xfrm>
          <a:prstGeom prst="rect">
            <a:avLst/>
          </a:prstGeom>
          <a:noFill/>
          <a:ln w="9525">
            <a:noFill/>
            <a:miter lim="800000"/>
            <a:headEnd/>
            <a:tailEnd/>
          </a:ln>
        </p:spPr>
        <p:txBody>
          <a:bodyPr>
            <a:spAutoFit/>
          </a:bodyPr>
          <a:lstStyle/>
          <a:p>
            <a:pPr>
              <a:spcBef>
                <a:spcPct val="50000"/>
              </a:spcBef>
            </a:pPr>
            <a:r>
              <a:rPr lang="en-US" b="1"/>
              <a:t>Publications</a:t>
            </a:r>
          </a:p>
        </p:txBody>
      </p:sp>
      <p:sp>
        <p:nvSpPr>
          <p:cNvPr id="112644" name="Text Box 6"/>
          <p:cNvSpPr txBox="1">
            <a:spLocks noChangeArrowheads="1"/>
          </p:cNvSpPr>
          <p:nvPr/>
        </p:nvSpPr>
        <p:spPr bwMode="auto">
          <a:xfrm>
            <a:off x="6400800" y="5957888"/>
            <a:ext cx="838200" cy="366712"/>
          </a:xfrm>
          <a:prstGeom prst="rect">
            <a:avLst/>
          </a:prstGeom>
          <a:noFill/>
          <a:ln w="9525">
            <a:noFill/>
            <a:miter lim="800000"/>
            <a:headEnd/>
            <a:tailEnd/>
          </a:ln>
        </p:spPr>
        <p:txBody>
          <a:bodyPr>
            <a:spAutoFit/>
          </a:bodyPr>
          <a:lstStyle/>
          <a:p>
            <a:pPr>
              <a:spcBef>
                <a:spcPct val="50000"/>
              </a:spcBef>
            </a:pPr>
            <a:r>
              <a:rPr lang="en-US" b="1"/>
              <a:t>Year</a:t>
            </a:r>
          </a:p>
        </p:txBody>
      </p:sp>
      <p:sp>
        <p:nvSpPr>
          <p:cNvPr id="112645" name="Line 7"/>
          <p:cNvSpPr>
            <a:spLocks noChangeShapeType="1"/>
          </p:cNvSpPr>
          <p:nvPr/>
        </p:nvSpPr>
        <p:spPr bwMode="auto">
          <a:xfrm flipH="1">
            <a:off x="1828800" y="5729288"/>
            <a:ext cx="5105400" cy="0"/>
          </a:xfrm>
          <a:prstGeom prst="line">
            <a:avLst/>
          </a:prstGeom>
          <a:noFill/>
          <a:ln w="9525">
            <a:solidFill>
              <a:schemeClr val="tx1"/>
            </a:solidFill>
            <a:round/>
            <a:headEnd/>
            <a:tailEnd/>
          </a:ln>
        </p:spPr>
        <p:txBody>
          <a:bodyPr/>
          <a:lstStyle/>
          <a:p>
            <a:endParaRPr lang="en-US"/>
          </a:p>
        </p:txBody>
      </p:sp>
      <p:sp>
        <p:nvSpPr>
          <p:cNvPr id="5130" name="Freeform 10"/>
          <p:cNvSpPr>
            <a:spLocks/>
          </p:cNvSpPr>
          <p:nvPr/>
        </p:nvSpPr>
        <p:spPr bwMode="auto">
          <a:xfrm rot="-199926">
            <a:off x="1749425" y="2052638"/>
            <a:ext cx="5253038" cy="3500437"/>
          </a:xfrm>
          <a:custGeom>
            <a:avLst/>
            <a:gdLst>
              <a:gd name="T0" fmla="*/ 0 w 3216"/>
              <a:gd name="T1" fmla="*/ 2147483647 h 2064"/>
              <a:gd name="T2" fmla="*/ 2147483647 w 3216"/>
              <a:gd name="T3" fmla="*/ 2147483647 h 2064"/>
              <a:gd name="T4" fmla="*/ 2147483647 w 3216"/>
              <a:gd name="T5" fmla="*/ 0 h 2064"/>
              <a:gd name="T6" fmla="*/ 0 60000 65536"/>
              <a:gd name="T7" fmla="*/ 0 60000 65536"/>
              <a:gd name="T8" fmla="*/ 0 60000 65536"/>
              <a:gd name="T9" fmla="*/ 0 w 3216"/>
              <a:gd name="T10" fmla="*/ 0 h 2064"/>
              <a:gd name="T11" fmla="*/ 3216 w 3216"/>
              <a:gd name="T12" fmla="*/ 2064 h 2064"/>
            </a:gdLst>
            <a:ahLst/>
            <a:cxnLst>
              <a:cxn ang="T6">
                <a:pos x="T0" y="T1"/>
              </a:cxn>
              <a:cxn ang="T7">
                <a:pos x="T2" y="T3"/>
              </a:cxn>
              <a:cxn ang="T8">
                <a:pos x="T4" y="T5"/>
              </a:cxn>
            </a:cxnLst>
            <a:rect l="T9" t="T10" r="T11" b="T12"/>
            <a:pathLst>
              <a:path w="3216" h="2064">
                <a:moveTo>
                  <a:pt x="0" y="2064"/>
                </a:moveTo>
                <a:cubicBezTo>
                  <a:pt x="740" y="1876"/>
                  <a:pt x="1480" y="1688"/>
                  <a:pt x="2016" y="1344"/>
                </a:cubicBezTo>
                <a:cubicBezTo>
                  <a:pt x="2552" y="1000"/>
                  <a:pt x="3016" y="224"/>
                  <a:pt x="3216" y="0"/>
                </a:cubicBezTo>
              </a:path>
            </a:pathLst>
          </a:custGeom>
          <a:noFill/>
          <a:ln w="38100">
            <a:solidFill>
              <a:srgbClr val="FF3300"/>
            </a:solidFill>
            <a:round/>
            <a:headEnd/>
            <a:tailEnd/>
          </a:ln>
        </p:spPr>
        <p:txBody>
          <a:bodyPr/>
          <a:lstStyle/>
          <a:p>
            <a:endParaRPr lang="en-SG"/>
          </a:p>
        </p:txBody>
      </p:sp>
      <p:sp>
        <p:nvSpPr>
          <p:cNvPr id="112647" name="Oval 11"/>
          <p:cNvSpPr>
            <a:spLocks noChangeArrowheads="1"/>
          </p:cNvSpPr>
          <p:nvPr/>
        </p:nvSpPr>
        <p:spPr bwMode="auto">
          <a:xfrm>
            <a:off x="2020888" y="5659438"/>
            <a:ext cx="36512" cy="36512"/>
          </a:xfrm>
          <a:prstGeom prst="ellipse">
            <a:avLst/>
          </a:prstGeom>
          <a:solidFill>
            <a:schemeClr val="tx1"/>
          </a:solidFill>
          <a:ln w="9525">
            <a:solidFill>
              <a:schemeClr val="tx1"/>
            </a:solidFill>
            <a:round/>
            <a:headEnd/>
            <a:tailEnd/>
          </a:ln>
        </p:spPr>
        <p:txBody>
          <a:bodyPr wrap="none" anchor="ctr"/>
          <a:lstStyle/>
          <a:p>
            <a:endParaRPr lang="en-SG"/>
          </a:p>
        </p:txBody>
      </p:sp>
      <p:sp>
        <p:nvSpPr>
          <p:cNvPr id="112648" name="Oval 12"/>
          <p:cNvSpPr>
            <a:spLocks noChangeArrowheads="1"/>
          </p:cNvSpPr>
          <p:nvPr/>
        </p:nvSpPr>
        <p:spPr bwMode="auto">
          <a:xfrm>
            <a:off x="2373313" y="5526088"/>
            <a:ext cx="36512" cy="36512"/>
          </a:xfrm>
          <a:prstGeom prst="ellipse">
            <a:avLst/>
          </a:prstGeom>
          <a:solidFill>
            <a:schemeClr val="tx1"/>
          </a:solidFill>
          <a:ln w="9525">
            <a:solidFill>
              <a:schemeClr val="tx1"/>
            </a:solidFill>
            <a:round/>
            <a:headEnd/>
            <a:tailEnd/>
          </a:ln>
        </p:spPr>
        <p:txBody>
          <a:bodyPr wrap="none" anchor="ctr"/>
          <a:lstStyle/>
          <a:p>
            <a:endParaRPr lang="en-SG"/>
          </a:p>
        </p:txBody>
      </p:sp>
      <p:sp>
        <p:nvSpPr>
          <p:cNvPr id="112649" name="Oval 13"/>
          <p:cNvSpPr>
            <a:spLocks noChangeArrowheads="1"/>
          </p:cNvSpPr>
          <p:nvPr/>
        </p:nvSpPr>
        <p:spPr bwMode="auto">
          <a:xfrm>
            <a:off x="2209800" y="5602288"/>
            <a:ext cx="36513" cy="36512"/>
          </a:xfrm>
          <a:prstGeom prst="ellipse">
            <a:avLst/>
          </a:prstGeom>
          <a:solidFill>
            <a:schemeClr val="tx1"/>
          </a:solidFill>
          <a:ln w="9525">
            <a:solidFill>
              <a:schemeClr val="tx1"/>
            </a:solidFill>
            <a:round/>
            <a:headEnd/>
            <a:tailEnd/>
          </a:ln>
        </p:spPr>
        <p:txBody>
          <a:bodyPr wrap="none" anchor="ctr"/>
          <a:lstStyle/>
          <a:p>
            <a:endParaRPr lang="en-SG"/>
          </a:p>
        </p:txBody>
      </p:sp>
      <p:sp>
        <p:nvSpPr>
          <p:cNvPr id="112650" name="Oval 14"/>
          <p:cNvSpPr>
            <a:spLocks noChangeArrowheads="1"/>
          </p:cNvSpPr>
          <p:nvPr/>
        </p:nvSpPr>
        <p:spPr bwMode="auto">
          <a:xfrm>
            <a:off x="2528888" y="5410200"/>
            <a:ext cx="36512" cy="36513"/>
          </a:xfrm>
          <a:prstGeom prst="ellipse">
            <a:avLst/>
          </a:prstGeom>
          <a:solidFill>
            <a:schemeClr val="tx1"/>
          </a:solidFill>
          <a:ln w="9525">
            <a:solidFill>
              <a:schemeClr val="tx1"/>
            </a:solidFill>
            <a:round/>
            <a:headEnd/>
            <a:tailEnd/>
          </a:ln>
        </p:spPr>
        <p:txBody>
          <a:bodyPr wrap="none" anchor="ctr"/>
          <a:lstStyle/>
          <a:p>
            <a:endParaRPr lang="en-SG"/>
          </a:p>
        </p:txBody>
      </p:sp>
      <p:sp>
        <p:nvSpPr>
          <p:cNvPr id="112651" name="Oval 15"/>
          <p:cNvSpPr>
            <a:spLocks noChangeArrowheads="1"/>
          </p:cNvSpPr>
          <p:nvPr/>
        </p:nvSpPr>
        <p:spPr bwMode="auto">
          <a:xfrm>
            <a:off x="2771775" y="5410200"/>
            <a:ext cx="36513" cy="36513"/>
          </a:xfrm>
          <a:prstGeom prst="ellipse">
            <a:avLst/>
          </a:prstGeom>
          <a:solidFill>
            <a:schemeClr val="tx1"/>
          </a:solidFill>
          <a:ln w="9525">
            <a:solidFill>
              <a:schemeClr val="tx1"/>
            </a:solidFill>
            <a:round/>
            <a:headEnd/>
            <a:tailEnd/>
          </a:ln>
        </p:spPr>
        <p:txBody>
          <a:bodyPr wrap="none" anchor="ctr"/>
          <a:lstStyle/>
          <a:p>
            <a:endParaRPr lang="en-SG"/>
          </a:p>
        </p:txBody>
      </p:sp>
      <p:sp>
        <p:nvSpPr>
          <p:cNvPr id="112652" name="Oval 16"/>
          <p:cNvSpPr>
            <a:spLocks noChangeArrowheads="1"/>
          </p:cNvSpPr>
          <p:nvPr/>
        </p:nvSpPr>
        <p:spPr bwMode="auto">
          <a:xfrm>
            <a:off x="2971800" y="5221288"/>
            <a:ext cx="36513" cy="36512"/>
          </a:xfrm>
          <a:prstGeom prst="ellipse">
            <a:avLst/>
          </a:prstGeom>
          <a:solidFill>
            <a:schemeClr val="tx1"/>
          </a:solidFill>
          <a:ln w="9525">
            <a:solidFill>
              <a:schemeClr val="tx1"/>
            </a:solidFill>
            <a:round/>
            <a:headEnd/>
            <a:tailEnd/>
          </a:ln>
        </p:spPr>
        <p:txBody>
          <a:bodyPr wrap="none" anchor="ctr"/>
          <a:lstStyle/>
          <a:p>
            <a:endParaRPr lang="en-SG"/>
          </a:p>
        </p:txBody>
      </p:sp>
      <p:sp>
        <p:nvSpPr>
          <p:cNvPr id="112653" name="Oval 17"/>
          <p:cNvSpPr>
            <a:spLocks noChangeArrowheads="1"/>
          </p:cNvSpPr>
          <p:nvPr/>
        </p:nvSpPr>
        <p:spPr bwMode="auto">
          <a:xfrm>
            <a:off x="3216275" y="5162550"/>
            <a:ext cx="36513" cy="36513"/>
          </a:xfrm>
          <a:prstGeom prst="ellipse">
            <a:avLst/>
          </a:prstGeom>
          <a:solidFill>
            <a:schemeClr val="tx1"/>
          </a:solidFill>
          <a:ln w="9525">
            <a:solidFill>
              <a:schemeClr val="tx1"/>
            </a:solidFill>
            <a:round/>
            <a:headEnd/>
            <a:tailEnd/>
          </a:ln>
        </p:spPr>
        <p:txBody>
          <a:bodyPr wrap="none" anchor="ctr"/>
          <a:lstStyle/>
          <a:p>
            <a:endParaRPr lang="en-SG"/>
          </a:p>
        </p:txBody>
      </p:sp>
      <p:sp>
        <p:nvSpPr>
          <p:cNvPr id="112654" name="Oval 18"/>
          <p:cNvSpPr>
            <a:spLocks noChangeArrowheads="1"/>
          </p:cNvSpPr>
          <p:nvPr/>
        </p:nvSpPr>
        <p:spPr bwMode="auto">
          <a:xfrm>
            <a:off x="3468688" y="5105400"/>
            <a:ext cx="36512" cy="36513"/>
          </a:xfrm>
          <a:prstGeom prst="ellipse">
            <a:avLst/>
          </a:prstGeom>
          <a:solidFill>
            <a:schemeClr val="tx1"/>
          </a:solidFill>
          <a:ln w="9525">
            <a:solidFill>
              <a:schemeClr val="tx1"/>
            </a:solidFill>
            <a:round/>
            <a:headEnd/>
            <a:tailEnd/>
          </a:ln>
        </p:spPr>
        <p:txBody>
          <a:bodyPr wrap="none" anchor="ctr"/>
          <a:lstStyle/>
          <a:p>
            <a:endParaRPr lang="en-SG"/>
          </a:p>
        </p:txBody>
      </p:sp>
      <p:sp>
        <p:nvSpPr>
          <p:cNvPr id="112655" name="Oval 19"/>
          <p:cNvSpPr>
            <a:spLocks noChangeArrowheads="1"/>
          </p:cNvSpPr>
          <p:nvPr/>
        </p:nvSpPr>
        <p:spPr bwMode="auto">
          <a:xfrm>
            <a:off x="3705225" y="5000625"/>
            <a:ext cx="36513" cy="36513"/>
          </a:xfrm>
          <a:prstGeom prst="ellipse">
            <a:avLst/>
          </a:prstGeom>
          <a:solidFill>
            <a:schemeClr val="tx1"/>
          </a:solidFill>
          <a:ln w="9525">
            <a:solidFill>
              <a:schemeClr val="tx1"/>
            </a:solidFill>
            <a:round/>
            <a:headEnd/>
            <a:tailEnd/>
          </a:ln>
        </p:spPr>
        <p:txBody>
          <a:bodyPr wrap="none" anchor="ctr"/>
          <a:lstStyle/>
          <a:p>
            <a:endParaRPr lang="en-SG"/>
          </a:p>
        </p:txBody>
      </p:sp>
      <p:sp>
        <p:nvSpPr>
          <p:cNvPr id="112656" name="Oval 20"/>
          <p:cNvSpPr>
            <a:spLocks noChangeArrowheads="1"/>
          </p:cNvSpPr>
          <p:nvPr/>
        </p:nvSpPr>
        <p:spPr bwMode="auto">
          <a:xfrm>
            <a:off x="4010025" y="4876800"/>
            <a:ext cx="36513" cy="36513"/>
          </a:xfrm>
          <a:prstGeom prst="ellipse">
            <a:avLst/>
          </a:prstGeom>
          <a:solidFill>
            <a:schemeClr val="tx1"/>
          </a:solidFill>
          <a:ln w="9525">
            <a:solidFill>
              <a:schemeClr val="tx1"/>
            </a:solidFill>
            <a:round/>
            <a:headEnd/>
            <a:tailEnd/>
          </a:ln>
        </p:spPr>
        <p:txBody>
          <a:bodyPr wrap="none" anchor="ctr"/>
          <a:lstStyle/>
          <a:p>
            <a:endParaRPr lang="en-SG"/>
          </a:p>
        </p:txBody>
      </p:sp>
      <p:sp>
        <p:nvSpPr>
          <p:cNvPr id="112657" name="Oval 21"/>
          <p:cNvSpPr>
            <a:spLocks noChangeArrowheads="1"/>
          </p:cNvSpPr>
          <p:nvPr/>
        </p:nvSpPr>
        <p:spPr bwMode="auto">
          <a:xfrm>
            <a:off x="4391025" y="4764088"/>
            <a:ext cx="36513" cy="36512"/>
          </a:xfrm>
          <a:prstGeom prst="ellipse">
            <a:avLst/>
          </a:prstGeom>
          <a:solidFill>
            <a:schemeClr val="tx1"/>
          </a:solidFill>
          <a:ln w="9525">
            <a:solidFill>
              <a:schemeClr val="tx1"/>
            </a:solidFill>
            <a:round/>
            <a:headEnd/>
            <a:tailEnd/>
          </a:ln>
        </p:spPr>
        <p:txBody>
          <a:bodyPr wrap="none" anchor="ctr"/>
          <a:lstStyle/>
          <a:p>
            <a:endParaRPr lang="en-SG"/>
          </a:p>
        </p:txBody>
      </p:sp>
      <p:sp>
        <p:nvSpPr>
          <p:cNvPr id="112658" name="Oval 22"/>
          <p:cNvSpPr>
            <a:spLocks noChangeArrowheads="1"/>
          </p:cNvSpPr>
          <p:nvPr/>
        </p:nvSpPr>
        <p:spPr bwMode="auto">
          <a:xfrm>
            <a:off x="4614863" y="4462463"/>
            <a:ext cx="36512" cy="36512"/>
          </a:xfrm>
          <a:prstGeom prst="ellipse">
            <a:avLst/>
          </a:prstGeom>
          <a:solidFill>
            <a:schemeClr val="tx1"/>
          </a:solidFill>
          <a:ln w="9525">
            <a:solidFill>
              <a:schemeClr val="tx1"/>
            </a:solidFill>
            <a:round/>
            <a:headEnd/>
            <a:tailEnd/>
          </a:ln>
        </p:spPr>
        <p:txBody>
          <a:bodyPr wrap="none" anchor="ctr"/>
          <a:lstStyle/>
          <a:p>
            <a:endParaRPr lang="en-SG"/>
          </a:p>
        </p:txBody>
      </p:sp>
      <p:sp>
        <p:nvSpPr>
          <p:cNvPr id="112659" name="Oval 23"/>
          <p:cNvSpPr>
            <a:spLocks noChangeArrowheads="1"/>
          </p:cNvSpPr>
          <p:nvPr/>
        </p:nvSpPr>
        <p:spPr bwMode="auto">
          <a:xfrm>
            <a:off x="4992688" y="4343400"/>
            <a:ext cx="36512" cy="36513"/>
          </a:xfrm>
          <a:prstGeom prst="ellipse">
            <a:avLst/>
          </a:prstGeom>
          <a:solidFill>
            <a:schemeClr val="tx1"/>
          </a:solidFill>
          <a:ln w="9525">
            <a:solidFill>
              <a:schemeClr val="tx1"/>
            </a:solidFill>
            <a:round/>
            <a:headEnd/>
            <a:tailEnd/>
          </a:ln>
        </p:spPr>
        <p:txBody>
          <a:bodyPr wrap="none" anchor="ctr"/>
          <a:lstStyle/>
          <a:p>
            <a:endParaRPr lang="en-SG"/>
          </a:p>
        </p:txBody>
      </p:sp>
      <p:sp>
        <p:nvSpPr>
          <p:cNvPr id="112660" name="Oval 24"/>
          <p:cNvSpPr>
            <a:spLocks noChangeArrowheads="1"/>
          </p:cNvSpPr>
          <p:nvPr/>
        </p:nvSpPr>
        <p:spPr bwMode="auto">
          <a:xfrm>
            <a:off x="5297488" y="4168775"/>
            <a:ext cx="36512" cy="36513"/>
          </a:xfrm>
          <a:prstGeom prst="ellipse">
            <a:avLst/>
          </a:prstGeom>
          <a:solidFill>
            <a:schemeClr val="tx1"/>
          </a:solidFill>
          <a:ln w="9525">
            <a:solidFill>
              <a:schemeClr val="tx1"/>
            </a:solidFill>
            <a:round/>
            <a:headEnd/>
            <a:tailEnd/>
          </a:ln>
        </p:spPr>
        <p:txBody>
          <a:bodyPr wrap="none" anchor="ctr"/>
          <a:lstStyle/>
          <a:p>
            <a:endParaRPr lang="en-SG"/>
          </a:p>
        </p:txBody>
      </p:sp>
      <p:sp>
        <p:nvSpPr>
          <p:cNvPr id="112661" name="Oval 25"/>
          <p:cNvSpPr>
            <a:spLocks noChangeArrowheads="1"/>
          </p:cNvSpPr>
          <p:nvPr/>
        </p:nvSpPr>
        <p:spPr bwMode="auto">
          <a:xfrm>
            <a:off x="5449888" y="3810000"/>
            <a:ext cx="36512" cy="36513"/>
          </a:xfrm>
          <a:prstGeom prst="ellipse">
            <a:avLst/>
          </a:prstGeom>
          <a:solidFill>
            <a:schemeClr val="tx1"/>
          </a:solidFill>
          <a:ln w="9525">
            <a:solidFill>
              <a:schemeClr val="tx1"/>
            </a:solidFill>
            <a:round/>
            <a:headEnd/>
            <a:tailEnd/>
          </a:ln>
        </p:spPr>
        <p:txBody>
          <a:bodyPr wrap="none" anchor="ctr"/>
          <a:lstStyle/>
          <a:p>
            <a:endParaRPr lang="en-SG"/>
          </a:p>
        </p:txBody>
      </p:sp>
      <p:sp>
        <p:nvSpPr>
          <p:cNvPr id="112662" name="Oval 26"/>
          <p:cNvSpPr>
            <a:spLocks noChangeArrowheads="1"/>
          </p:cNvSpPr>
          <p:nvPr/>
        </p:nvSpPr>
        <p:spPr bwMode="auto">
          <a:xfrm>
            <a:off x="5754688" y="3733800"/>
            <a:ext cx="36512" cy="36513"/>
          </a:xfrm>
          <a:prstGeom prst="ellipse">
            <a:avLst/>
          </a:prstGeom>
          <a:solidFill>
            <a:schemeClr val="tx1"/>
          </a:solidFill>
          <a:ln w="9525">
            <a:solidFill>
              <a:schemeClr val="tx1"/>
            </a:solidFill>
            <a:round/>
            <a:headEnd/>
            <a:tailEnd/>
          </a:ln>
        </p:spPr>
        <p:txBody>
          <a:bodyPr wrap="none" anchor="ctr"/>
          <a:lstStyle/>
          <a:p>
            <a:endParaRPr lang="en-SG"/>
          </a:p>
        </p:txBody>
      </p:sp>
      <p:sp>
        <p:nvSpPr>
          <p:cNvPr id="112663" name="Oval 27"/>
          <p:cNvSpPr>
            <a:spLocks noChangeArrowheads="1"/>
          </p:cNvSpPr>
          <p:nvPr/>
        </p:nvSpPr>
        <p:spPr bwMode="auto">
          <a:xfrm>
            <a:off x="6000750" y="3468688"/>
            <a:ext cx="36513" cy="36512"/>
          </a:xfrm>
          <a:prstGeom prst="ellipse">
            <a:avLst/>
          </a:prstGeom>
          <a:solidFill>
            <a:schemeClr val="tx1"/>
          </a:solidFill>
          <a:ln w="9525">
            <a:solidFill>
              <a:schemeClr val="tx1"/>
            </a:solidFill>
            <a:round/>
            <a:headEnd/>
            <a:tailEnd/>
          </a:ln>
        </p:spPr>
        <p:txBody>
          <a:bodyPr wrap="none" anchor="ctr"/>
          <a:lstStyle/>
          <a:p>
            <a:endParaRPr lang="en-SG"/>
          </a:p>
        </p:txBody>
      </p:sp>
      <p:sp>
        <p:nvSpPr>
          <p:cNvPr id="112664" name="Oval 28"/>
          <p:cNvSpPr>
            <a:spLocks noChangeArrowheads="1"/>
          </p:cNvSpPr>
          <p:nvPr/>
        </p:nvSpPr>
        <p:spPr bwMode="auto">
          <a:xfrm>
            <a:off x="6196013" y="2667000"/>
            <a:ext cx="36512" cy="36513"/>
          </a:xfrm>
          <a:prstGeom prst="ellipse">
            <a:avLst/>
          </a:prstGeom>
          <a:solidFill>
            <a:schemeClr val="tx1"/>
          </a:solidFill>
          <a:ln w="9525">
            <a:solidFill>
              <a:schemeClr val="tx1"/>
            </a:solidFill>
            <a:round/>
            <a:headEnd/>
            <a:tailEnd/>
          </a:ln>
        </p:spPr>
        <p:txBody>
          <a:bodyPr wrap="none" anchor="ctr"/>
          <a:lstStyle/>
          <a:p>
            <a:endParaRPr lang="en-SG"/>
          </a:p>
        </p:txBody>
      </p:sp>
      <p:sp>
        <p:nvSpPr>
          <p:cNvPr id="112665" name="Oval 29"/>
          <p:cNvSpPr>
            <a:spLocks noChangeArrowheads="1"/>
          </p:cNvSpPr>
          <p:nvPr/>
        </p:nvSpPr>
        <p:spPr bwMode="auto">
          <a:xfrm>
            <a:off x="6516688" y="2438400"/>
            <a:ext cx="36512" cy="36513"/>
          </a:xfrm>
          <a:prstGeom prst="ellipse">
            <a:avLst/>
          </a:prstGeom>
          <a:solidFill>
            <a:schemeClr val="tx1"/>
          </a:solidFill>
          <a:ln w="9525">
            <a:solidFill>
              <a:schemeClr val="tx1"/>
            </a:solidFill>
            <a:round/>
            <a:headEnd/>
            <a:tailEnd/>
          </a:ln>
        </p:spPr>
        <p:txBody>
          <a:bodyPr wrap="none" anchor="ctr"/>
          <a:lstStyle/>
          <a:p>
            <a:endParaRPr lang="en-SG"/>
          </a:p>
        </p:txBody>
      </p:sp>
      <p:sp>
        <p:nvSpPr>
          <p:cNvPr id="112666" name="Oval 30"/>
          <p:cNvSpPr>
            <a:spLocks noChangeArrowheads="1"/>
          </p:cNvSpPr>
          <p:nvPr/>
        </p:nvSpPr>
        <p:spPr bwMode="auto">
          <a:xfrm>
            <a:off x="6745288" y="1905000"/>
            <a:ext cx="36512" cy="36513"/>
          </a:xfrm>
          <a:prstGeom prst="ellipse">
            <a:avLst/>
          </a:prstGeom>
          <a:solidFill>
            <a:schemeClr val="tx1"/>
          </a:solidFill>
          <a:ln w="9525">
            <a:solidFill>
              <a:schemeClr val="tx1"/>
            </a:solidFill>
            <a:round/>
            <a:headEnd/>
            <a:tailEnd/>
          </a:ln>
        </p:spPr>
        <p:txBody>
          <a:bodyPr wrap="none" anchor="ctr"/>
          <a:lstStyle/>
          <a:p>
            <a:endParaRPr lang="en-S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30"/>
                                        </p:tgtEl>
                                        <p:attrNameLst>
                                          <p:attrName>style.visibility</p:attrName>
                                        </p:attrNameLst>
                                      </p:cBhvr>
                                      <p:to>
                                        <p:strVal val="visible"/>
                                      </p:to>
                                    </p:set>
                                    <p:animEffect transition="in" filter="wipe(down)">
                                      <p:cBhvr>
                                        <p:cTn id="7" dur="20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6" name="Picture 6"/>
          <p:cNvPicPr>
            <a:picLocks noChangeAspect="1" noChangeArrowheads="1"/>
          </p:cNvPicPr>
          <p:nvPr/>
        </p:nvPicPr>
        <p:blipFill>
          <a:blip r:embed="rId3"/>
          <a:srcRect/>
          <a:stretch>
            <a:fillRect/>
          </a:stretch>
        </p:blipFill>
        <p:spPr bwMode="auto">
          <a:xfrm>
            <a:off x="5486400" y="3505200"/>
            <a:ext cx="1828800" cy="1828800"/>
          </a:xfrm>
          <a:prstGeom prst="rect">
            <a:avLst/>
          </a:prstGeom>
          <a:noFill/>
          <a:ln w="9525">
            <a:noFill/>
            <a:miter lim="800000"/>
            <a:headEnd/>
            <a:tailEnd/>
          </a:ln>
        </p:spPr>
      </p:pic>
      <p:sp>
        <p:nvSpPr>
          <p:cNvPr id="10248" name="AutoShape 8"/>
          <p:cNvSpPr>
            <a:spLocks noChangeArrowheads="1"/>
          </p:cNvSpPr>
          <p:nvPr/>
        </p:nvSpPr>
        <p:spPr bwMode="auto">
          <a:xfrm rot="8616778">
            <a:off x="2362200" y="1600200"/>
            <a:ext cx="2286000" cy="304800"/>
          </a:xfrm>
          <a:prstGeom prst="leftArrow">
            <a:avLst>
              <a:gd name="adj1" fmla="val 34028"/>
              <a:gd name="adj2" fmla="val 254514"/>
            </a:avLst>
          </a:prstGeom>
          <a:solidFill>
            <a:srgbClr val="008000"/>
          </a:solidFill>
          <a:ln w="9525">
            <a:solidFill>
              <a:schemeClr val="tx1"/>
            </a:solidFill>
            <a:miter lim="800000"/>
            <a:headEnd/>
            <a:tailEnd/>
          </a:ln>
        </p:spPr>
        <p:txBody>
          <a:bodyPr wrap="none" anchor="ctr"/>
          <a:lstStyle/>
          <a:p>
            <a:endParaRPr lang="en-SG"/>
          </a:p>
        </p:txBody>
      </p:sp>
      <p:sp>
        <p:nvSpPr>
          <p:cNvPr id="10255" name="Text Box 15"/>
          <p:cNvSpPr txBox="1">
            <a:spLocks noChangeArrowheads="1"/>
          </p:cNvSpPr>
          <p:nvPr/>
        </p:nvSpPr>
        <p:spPr bwMode="auto">
          <a:xfrm>
            <a:off x="4648200" y="381000"/>
            <a:ext cx="4343400" cy="1200150"/>
          </a:xfrm>
          <a:prstGeom prst="rect">
            <a:avLst/>
          </a:prstGeom>
          <a:noFill/>
          <a:ln w="9525">
            <a:solidFill>
              <a:schemeClr val="tx1"/>
            </a:solidFill>
            <a:miter lim="800000"/>
            <a:headEnd/>
            <a:tailEnd/>
          </a:ln>
        </p:spPr>
        <p:txBody>
          <a:bodyPr>
            <a:spAutoFit/>
          </a:bodyPr>
          <a:lstStyle/>
          <a:p>
            <a:pPr>
              <a:spcBef>
                <a:spcPct val="50000"/>
              </a:spcBef>
            </a:pPr>
            <a:r>
              <a:rPr lang="en-US"/>
              <a:t>Title: Hemorrhagic Fever</a:t>
            </a:r>
            <a:br>
              <a:rPr lang="en-US"/>
            </a:br>
            <a:r>
              <a:rPr lang="en-US"/>
              <a:t>Author: KM Larrick</a:t>
            </a:r>
            <a:br>
              <a:rPr lang="en-US"/>
            </a:br>
            <a:r>
              <a:rPr lang="en-US"/>
              <a:t>Journal of Biochemistry, 10(6) p111-115, 2008</a:t>
            </a:r>
          </a:p>
        </p:txBody>
      </p:sp>
      <p:pic>
        <p:nvPicPr>
          <p:cNvPr id="113669" name="Picture 16" descr="MCj04339420000[1]"/>
          <p:cNvPicPr>
            <a:picLocks noChangeArrowheads="1"/>
          </p:cNvPicPr>
          <p:nvPr/>
        </p:nvPicPr>
        <p:blipFill>
          <a:blip r:embed="rId4"/>
          <a:srcRect/>
          <a:stretch>
            <a:fillRect/>
          </a:stretch>
        </p:blipFill>
        <p:spPr bwMode="auto">
          <a:xfrm>
            <a:off x="533400" y="2209800"/>
            <a:ext cx="1719263" cy="1714500"/>
          </a:xfrm>
          <a:prstGeom prst="rect">
            <a:avLst/>
          </a:prstGeom>
          <a:noFill/>
          <a:ln w="9525">
            <a:noFill/>
            <a:miter lim="800000"/>
            <a:headEnd/>
            <a:tailEnd/>
          </a:ln>
        </p:spPr>
      </p:pic>
      <p:sp>
        <p:nvSpPr>
          <p:cNvPr id="10257" name="AutoShape 17"/>
          <p:cNvSpPr>
            <a:spLocks noChangeArrowheads="1"/>
          </p:cNvSpPr>
          <p:nvPr/>
        </p:nvSpPr>
        <p:spPr bwMode="auto">
          <a:xfrm rot="-9129382">
            <a:off x="2362200" y="3352800"/>
            <a:ext cx="2286000" cy="304800"/>
          </a:xfrm>
          <a:prstGeom prst="leftArrow">
            <a:avLst>
              <a:gd name="adj1" fmla="val 34028"/>
              <a:gd name="adj2" fmla="val 254514"/>
            </a:avLst>
          </a:prstGeom>
          <a:solidFill>
            <a:srgbClr val="008000"/>
          </a:solidFill>
          <a:ln w="9525">
            <a:solidFill>
              <a:schemeClr val="tx1"/>
            </a:solidFill>
            <a:miter lim="800000"/>
            <a:headEnd/>
            <a:tailEnd/>
          </a:ln>
        </p:spPr>
        <p:txBody>
          <a:bodyPr wrap="none" anchor="ctr"/>
          <a:lstStyle/>
          <a:p>
            <a:endParaRPr lang="en-SG"/>
          </a:p>
        </p:txBody>
      </p:sp>
      <p:sp>
        <p:nvSpPr>
          <p:cNvPr id="10258" name="Line 18"/>
          <p:cNvSpPr>
            <a:spLocks noChangeShapeType="1"/>
          </p:cNvSpPr>
          <p:nvPr/>
        </p:nvSpPr>
        <p:spPr bwMode="auto">
          <a:xfrm>
            <a:off x="4572000" y="2362200"/>
            <a:ext cx="4419600" cy="0"/>
          </a:xfrm>
          <a:prstGeom prst="line">
            <a:avLst/>
          </a:prstGeom>
          <a:noFill/>
          <a:ln w="57150">
            <a:solidFill>
              <a:schemeClr val="tx1"/>
            </a:solidFill>
            <a:prstDash val="dash"/>
            <a:round/>
            <a:headEnd/>
            <a:tailEnd/>
          </a:ln>
        </p:spPr>
        <p:txBody>
          <a:bodyPr/>
          <a:lstStyle/>
          <a:p>
            <a:endParaRPr lang="en-US"/>
          </a:p>
        </p:txBody>
      </p:sp>
      <p:pic>
        <p:nvPicPr>
          <p:cNvPr id="10247" name="Picture 7"/>
          <p:cNvPicPr>
            <a:picLocks noChangeAspect="1" noChangeArrowheads="1"/>
          </p:cNvPicPr>
          <p:nvPr/>
        </p:nvPicPr>
        <p:blipFill>
          <a:blip r:embed="rId5"/>
          <a:srcRect/>
          <a:stretch>
            <a:fillRect/>
          </a:stretch>
        </p:blipFill>
        <p:spPr bwMode="auto">
          <a:xfrm>
            <a:off x="7162800" y="2663825"/>
            <a:ext cx="1731963" cy="4194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55"/>
                                        </p:tgtEl>
                                        <p:attrNameLst>
                                          <p:attrName>style.visibility</p:attrName>
                                        </p:attrNameLst>
                                      </p:cBhvr>
                                      <p:to>
                                        <p:strVal val="visible"/>
                                      </p:to>
                                    </p:set>
                                    <p:animEffect transition="in" filter="wipe(down)">
                                      <p:cBhvr>
                                        <p:cTn id="7" dur="500"/>
                                        <p:tgtEl>
                                          <p:spTgt spid="1025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46"/>
                                        </p:tgtEl>
                                        <p:attrNameLst>
                                          <p:attrName>style.visibility</p:attrName>
                                        </p:attrNameLst>
                                      </p:cBhvr>
                                      <p:to>
                                        <p:strVal val="visible"/>
                                      </p:to>
                                    </p:set>
                                    <p:anim calcmode="lin" valueType="num">
                                      <p:cBhvr additive="base">
                                        <p:cTn id="12" dur="500" fill="hold"/>
                                        <p:tgtEl>
                                          <p:spTgt spid="10246"/>
                                        </p:tgtEl>
                                        <p:attrNameLst>
                                          <p:attrName>ppt_x</p:attrName>
                                        </p:attrNameLst>
                                      </p:cBhvr>
                                      <p:tavLst>
                                        <p:tav tm="0">
                                          <p:val>
                                            <p:strVal val="#ppt_x"/>
                                          </p:val>
                                        </p:tav>
                                        <p:tav tm="100000">
                                          <p:val>
                                            <p:strVal val="#ppt_x"/>
                                          </p:val>
                                        </p:tav>
                                      </p:tavLst>
                                    </p:anim>
                                    <p:anim calcmode="lin" valueType="num">
                                      <p:cBhvr additive="base">
                                        <p:cTn id="13"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248"/>
                                        </p:tgtEl>
                                        <p:attrNameLst>
                                          <p:attrName>style.visibility</p:attrName>
                                        </p:attrNameLst>
                                      </p:cBhvr>
                                      <p:to>
                                        <p:strVal val="visible"/>
                                      </p:to>
                                    </p:set>
                                    <p:animEffect transition="in" filter="wipe(left)">
                                      <p:cBhvr>
                                        <p:cTn id="18" dur="500"/>
                                        <p:tgtEl>
                                          <p:spTgt spid="1024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257"/>
                                        </p:tgtEl>
                                        <p:attrNameLst>
                                          <p:attrName>style.visibility</p:attrName>
                                        </p:attrNameLst>
                                      </p:cBhvr>
                                      <p:to>
                                        <p:strVal val="visible"/>
                                      </p:to>
                                    </p:set>
                                    <p:animEffect transition="in" filter="wipe(left)">
                                      <p:cBhvr>
                                        <p:cTn id="23" dur="500"/>
                                        <p:tgtEl>
                                          <p:spTgt spid="1025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258"/>
                                        </p:tgtEl>
                                        <p:attrNameLst>
                                          <p:attrName>style.visibility</p:attrName>
                                        </p:attrNameLst>
                                      </p:cBhvr>
                                      <p:to>
                                        <p:strVal val="visible"/>
                                      </p:to>
                                    </p:set>
                                    <p:animEffect transition="in" filter="wipe(left)">
                                      <p:cBhvr>
                                        <p:cTn id="28" dur="500"/>
                                        <p:tgtEl>
                                          <p:spTgt spid="1025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247"/>
                                        </p:tgtEl>
                                        <p:attrNameLst>
                                          <p:attrName>style.visibility</p:attrName>
                                        </p:attrNameLst>
                                      </p:cBhvr>
                                      <p:to>
                                        <p:strVal val="visible"/>
                                      </p:to>
                                    </p:set>
                                  </p:childTnLst>
                                </p:cTn>
                              </p:par>
                            </p:childTnLst>
                          </p:cTn>
                        </p:par>
                        <p:par>
                          <p:cTn id="33" fill="hold">
                            <p:stCondLst>
                              <p:cond delay="0"/>
                            </p:stCondLst>
                            <p:childTnLst>
                              <p:par>
                                <p:cTn id="34" presetID="32" presetClass="emph" presetSubtype="0" fill="hold" nodeType="afterEffect">
                                  <p:stCondLst>
                                    <p:cond delay="0"/>
                                  </p:stCondLst>
                                  <p:childTnLst>
                                    <p:animClr clrSpc="rgb" dir="cw">
                                      <p:cBhvr override="childStyle">
                                        <p:cTn id="35" dur="200" fill="hold"/>
                                        <p:tgtEl>
                                          <p:spTgt spid="10247"/>
                                        </p:tgtEl>
                                        <p:attrNameLst>
                                          <p:attrName>style.color</p:attrName>
                                        </p:attrNameLst>
                                      </p:cBhvr>
                                      <p:to>
                                        <a:schemeClr val="bg1"/>
                                      </p:to>
                                    </p:animClr>
                                    <p:animClr clrSpc="rgb" dir="cw">
                                      <p:cBhvr>
                                        <p:cTn id="36" dur="200" fill="hold"/>
                                        <p:tgtEl>
                                          <p:spTgt spid="10247"/>
                                        </p:tgtEl>
                                        <p:attrNameLst>
                                          <p:attrName>fillcolor</p:attrName>
                                        </p:attrNameLst>
                                      </p:cBhvr>
                                      <p:to>
                                        <a:schemeClr val="bg1"/>
                                      </p:to>
                                    </p:animClr>
                                    <p:set>
                                      <p:cBhvr>
                                        <p:cTn id="37" dur="200" fill="hold"/>
                                        <p:tgtEl>
                                          <p:spTgt spid="10247"/>
                                        </p:tgtEl>
                                        <p:attrNameLst>
                                          <p:attrName>fill.type</p:attrName>
                                        </p:attrNameLst>
                                      </p:cBhvr>
                                      <p:to>
                                        <p:strVal val="solid"/>
                                      </p:to>
                                    </p:set>
                                    <p:set>
                                      <p:cBhvr>
                                        <p:cTn id="38" dur="200" fill="hold"/>
                                        <p:tgtEl>
                                          <p:spTgt spid="10247"/>
                                        </p:tgtEl>
                                        <p:attrNameLst>
                                          <p:attrName>fill.on</p:attrName>
                                        </p:attrNameLst>
                                      </p:cBhvr>
                                      <p:to>
                                        <p:strVal val="true"/>
                                      </p:to>
                                    </p:set>
                                    <p:animRot by="120000">
                                      <p:cBhvr>
                                        <p:cTn id="39" dur="200" fill="hold">
                                          <p:stCondLst>
                                            <p:cond delay="0"/>
                                          </p:stCondLst>
                                        </p:cTn>
                                        <p:tgtEl>
                                          <p:spTgt spid="10247"/>
                                        </p:tgtEl>
                                        <p:attrNameLst>
                                          <p:attrName>r</p:attrName>
                                        </p:attrNameLst>
                                      </p:cBhvr>
                                    </p:animRot>
                                    <p:animRot by="-240000">
                                      <p:cBhvr>
                                        <p:cTn id="40" dur="400" fill="hold">
                                          <p:stCondLst>
                                            <p:cond delay="400"/>
                                          </p:stCondLst>
                                        </p:cTn>
                                        <p:tgtEl>
                                          <p:spTgt spid="10247"/>
                                        </p:tgtEl>
                                        <p:attrNameLst>
                                          <p:attrName>r</p:attrName>
                                        </p:attrNameLst>
                                      </p:cBhvr>
                                    </p:animRot>
                                    <p:animRot by="240000">
                                      <p:cBhvr>
                                        <p:cTn id="41" dur="400" fill="hold">
                                          <p:stCondLst>
                                            <p:cond delay="800"/>
                                          </p:stCondLst>
                                        </p:cTn>
                                        <p:tgtEl>
                                          <p:spTgt spid="10247"/>
                                        </p:tgtEl>
                                        <p:attrNameLst>
                                          <p:attrName>r</p:attrName>
                                        </p:attrNameLst>
                                      </p:cBhvr>
                                    </p:animRot>
                                    <p:animRot by="-240000">
                                      <p:cBhvr>
                                        <p:cTn id="42" dur="400" fill="hold">
                                          <p:stCondLst>
                                            <p:cond delay="1200"/>
                                          </p:stCondLst>
                                        </p:cTn>
                                        <p:tgtEl>
                                          <p:spTgt spid="10247"/>
                                        </p:tgtEl>
                                        <p:attrNameLst>
                                          <p:attrName>r</p:attrName>
                                        </p:attrNameLst>
                                      </p:cBhvr>
                                    </p:animRot>
                                    <p:animRot by="120000">
                                      <p:cBhvr>
                                        <p:cTn id="43" dur="400" fill="hold">
                                          <p:stCondLst>
                                            <p:cond delay="1600"/>
                                          </p:stCondLst>
                                        </p:cTn>
                                        <p:tgtEl>
                                          <p:spTgt spid="102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animBg="1"/>
      <p:bldP spid="10255" grpId="0" animBg="1"/>
      <p:bldP spid="10257" grpId="0" animBg="1"/>
      <p:bldP spid="1025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81000" y="127000"/>
            <a:ext cx="3810000" cy="635000"/>
          </a:xfrm>
        </p:spPr>
        <p:txBody>
          <a:bodyPr/>
          <a:lstStyle/>
          <a:p>
            <a:pPr eaLnBrk="1" fontAlgn="auto" hangingPunct="1">
              <a:spcAft>
                <a:spcPts val="0"/>
              </a:spcAft>
              <a:defRPr/>
            </a:pPr>
            <a:r>
              <a:rPr lang="en-US" sz="2800" dirty="0" smtClean="0">
                <a:solidFill>
                  <a:schemeClr val="tx2">
                    <a:satMod val="200000"/>
                  </a:schemeClr>
                </a:solidFill>
                <a:latin typeface="Constantia" pitchFamily="18" charset="0"/>
              </a:rPr>
              <a:t>Managing MP3 Files</a:t>
            </a:r>
            <a:endParaRPr lang="en-US" sz="2800" dirty="0">
              <a:solidFill>
                <a:schemeClr val="tx2">
                  <a:satMod val="200000"/>
                </a:schemeClr>
              </a:solidFill>
              <a:latin typeface="Constantia" pitchFamily="18" charset="0"/>
            </a:endParaRPr>
          </a:p>
        </p:txBody>
      </p:sp>
      <p:pic>
        <p:nvPicPr>
          <p:cNvPr id="67588" name="Picture 4"/>
          <p:cNvPicPr>
            <a:picLocks noChangeAspect="1" noChangeArrowheads="1"/>
          </p:cNvPicPr>
          <p:nvPr/>
        </p:nvPicPr>
        <p:blipFill>
          <a:blip r:embed="rId3"/>
          <a:srcRect/>
          <a:stretch>
            <a:fillRect/>
          </a:stretch>
        </p:blipFill>
        <p:spPr bwMode="auto">
          <a:xfrm>
            <a:off x="5903913" y="1447800"/>
            <a:ext cx="3240087" cy="2282825"/>
          </a:xfrm>
          <a:prstGeom prst="rect">
            <a:avLst/>
          </a:prstGeom>
          <a:noFill/>
          <a:ln w="9525">
            <a:noFill/>
            <a:miter lim="800000"/>
            <a:headEnd/>
            <a:tailEnd/>
          </a:ln>
        </p:spPr>
      </p:pic>
      <p:sp>
        <p:nvSpPr>
          <p:cNvPr id="41988" name="Text Box 21"/>
          <p:cNvSpPr txBox="1">
            <a:spLocks noChangeArrowheads="1"/>
          </p:cNvSpPr>
          <p:nvPr/>
        </p:nvSpPr>
        <p:spPr bwMode="auto">
          <a:xfrm>
            <a:off x="5965825" y="2036763"/>
            <a:ext cx="3178175" cy="1647825"/>
          </a:xfrm>
          <a:prstGeom prst="rect">
            <a:avLst/>
          </a:prstGeom>
          <a:noFill/>
          <a:ln w="9525">
            <a:noFill/>
            <a:miter lim="800000"/>
            <a:headEnd/>
            <a:tailEnd/>
          </a:ln>
        </p:spPr>
        <p:txBody>
          <a:bodyPr>
            <a:spAutoFit/>
          </a:bodyPr>
          <a:lstStyle/>
          <a:p>
            <a:pPr>
              <a:spcBef>
                <a:spcPct val="50000"/>
              </a:spcBef>
            </a:pPr>
            <a:r>
              <a:rPr lang="en-US" sz="1200" b="1">
                <a:solidFill>
                  <a:schemeClr val="bg1"/>
                </a:solidFill>
                <a:latin typeface="Corbel" pitchFamily="34" charset="0"/>
              </a:rPr>
              <a:t>Hash	Title	              Length</a:t>
            </a:r>
          </a:p>
          <a:p>
            <a:pPr>
              <a:spcBef>
                <a:spcPct val="50000"/>
              </a:spcBef>
            </a:pPr>
            <a:r>
              <a:rPr lang="en-US" sz="1200">
                <a:solidFill>
                  <a:schemeClr val="bg1"/>
                </a:solidFill>
                <a:latin typeface="Corbel" pitchFamily="34" charset="0"/>
              </a:rPr>
              <a:t>45E365	Take on Me	              3:25:00</a:t>
            </a:r>
          </a:p>
          <a:p>
            <a:pPr>
              <a:spcBef>
                <a:spcPct val="50000"/>
              </a:spcBef>
            </a:pPr>
            <a:r>
              <a:rPr lang="en-US" sz="1200">
                <a:solidFill>
                  <a:schemeClr val="bg1"/>
                </a:solidFill>
                <a:latin typeface="Corbel" pitchFamily="34" charset="0"/>
              </a:rPr>
              <a:t>56GG81	Sergeant Pepper         4:00:10</a:t>
            </a:r>
          </a:p>
          <a:p>
            <a:pPr>
              <a:spcBef>
                <a:spcPct val="50000"/>
              </a:spcBef>
            </a:pPr>
            <a:r>
              <a:rPr lang="en-US" sz="1200">
                <a:solidFill>
                  <a:schemeClr val="bg1"/>
                </a:solidFill>
                <a:latin typeface="Corbel" pitchFamily="34" charset="0"/>
              </a:rPr>
              <a:t>23SD19	Summer Rain              4:11:12</a:t>
            </a:r>
          </a:p>
          <a:p>
            <a:pPr>
              <a:spcBef>
                <a:spcPct val="50000"/>
              </a:spcBef>
            </a:pPr>
            <a:r>
              <a:rPr lang="en-US" sz="1200">
                <a:solidFill>
                  <a:schemeClr val="bg1"/>
                </a:solidFill>
                <a:latin typeface="Corbel" pitchFamily="34" charset="0"/>
              </a:rPr>
              <a:t>56SN45	Love Takes Time        3:12:13</a:t>
            </a:r>
          </a:p>
          <a:p>
            <a:pPr>
              <a:spcBef>
                <a:spcPct val="50000"/>
              </a:spcBef>
            </a:pPr>
            <a:r>
              <a:rPr lang="en-US" sz="1200">
                <a:solidFill>
                  <a:schemeClr val="bg1"/>
                </a:solidFill>
                <a:latin typeface="Corbel" pitchFamily="34" charset="0"/>
              </a:rPr>
              <a:t>09BS23	Super Trooper            3:45:12</a:t>
            </a:r>
          </a:p>
        </p:txBody>
      </p:sp>
      <p:pic>
        <p:nvPicPr>
          <p:cNvPr id="67606" name="Picture 22"/>
          <p:cNvPicPr>
            <a:picLocks noChangeAspect="1" noChangeArrowheads="1"/>
          </p:cNvPicPr>
          <p:nvPr/>
        </p:nvPicPr>
        <p:blipFill>
          <a:blip r:embed="rId4"/>
          <a:srcRect/>
          <a:stretch>
            <a:fillRect/>
          </a:stretch>
        </p:blipFill>
        <p:spPr bwMode="auto">
          <a:xfrm>
            <a:off x="0" y="1219200"/>
            <a:ext cx="822325" cy="822325"/>
          </a:xfrm>
          <a:prstGeom prst="rect">
            <a:avLst/>
          </a:prstGeom>
          <a:noFill/>
          <a:ln w="9525">
            <a:noFill/>
            <a:miter lim="800000"/>
            <a:headEnd/>
            <a:tailEnd/>
          </a:ln>
        </p:spPr>
      </p:pic>
      <p:pic>
        <p:nvPicPr>
          <p:cNvPr id="67610" name="Picture 26" descr="MCj04339420000[1]"/>
          <p:cNvPicPr>
            <a:picLocks noChangeAspect="1" noChangeArrowheads="1"/>
          </p:cNvPicPr>
          <p:nvPr/>
        </p:nvPicPr>
        <p:blipFill>
          <a:blip r:embed="rId5"/>
          <a:srcRect/>
          <a:stretch>
            <a:fillRect/>
          </a:stretch>
        </p:blipFill>
        <p:spPr bwMode="auto">
          <a:xfrm>
            <a:off x="152400" y="2590800"/>
            <a:ext cx="1250950" cy="1254125"/>
          </a:xfrm>
          <a:prstGeom prst="rect">
            <a:avLst/>
          </a:prstGeom>
          <a:noFill/>
          <a:ln w="9525">
            <a:noFill/>
            <a:miter lim="800000"/>
            <a:headEnd/>
            <a:tailEnd/>
          </a:ln>
        </p:spPr>
      </p:pic>
      <p:grpSp>
        <p:nvGrpSpPr>
          <p:cNvPr id="2" name="Group 27"/>
          <p:cNvGrpSpPr>
            <a:grpSpLocks/>
          </p:cNvGrpSpPr>
          <p:nvPr/>
        </p:nvGrpSpPr>
        <p:grpSpPr bwMode="auto">
          <a:xfrm>
            <a:off x="1600200" y="914400"/>
            <a:ext cx="2209800" cy="2057400"/>
            <a:chOff x="632" y="518"/>
            <a:chExt cx="1096" cy="1096"/>
          </a:xfrm>
        </p:grpSpPr>
        <p:pic>
          <p:nvPicPr>
            <p:cNvPr id="42016" name="Picture 28"/>
            <p:cNvPicPr>
              <a:picLocks noChangeAspect="1" noChangeArrowheads="1"/>
            </p:cNvPicPr>
            <p:nvPr/>
          </p:nvPicPr>
          <p:blipFill>
            <a:blip r:embed="rId6"/>
            <a:srcRect/>
            <a:stretch>
              <a:fillRect/>
            </a:stretch>
          </p:blipFill>
          <p:spPr bwMode="auto">
            <a:xfrm>
              <a:off x="632" y="518"/>
              <a:ext cx="1096" cy="1096"/>
            </a:xfrm>
            <a:prstGeom prst="rect">
              <a:avLst/>
            </a:prstGeom>
            <a:noFill/>
            <a:ln w="9525">
              <a:noFill/>
              <a:miter lim="800000"/>
              <a:headEnd/>
              <a:tailEnd/>
            </a:ln>
          </p:spPr>
        </p:pic>
        <p:sp>
          <p:nvSpPr>
            <p:cNvPr id="42017" name="Rectangle 29"/>
            <p:cNvSpPr>
              <a:spLocks noChangeArrowheads="1"/>
            </p:cNvSpPr>
            <p:nvPr/>
          </p:nvSpPr>
          <p:spPr bwMode="auto">
            <a:xfrm>
              <a:off x="1006" y="585"/>
              <a:ext cx="384" cy="320"/>
            </a:xfrm>
            <a:prstGeom prst="rect">
              <a:avLst/>
            </a:prstGeom>
            <a:gradFill rotWithShape="1">
              <a:gsLst>
                <a:gs pos="0">
                  <a:srgbClr val="99CCFF"/>
                </a:gs>
                <a:gs pos="100000">
                  <a:srgbClr val="D5EAFF"/>
                </a:gs>
              </a:gsLst>
              <a:lin ang="5400000" scaled="1"/>
            </a:gradFill>
            <a:ln w="9525">
              <a:solidFill>
                <a:schemeClr val="bg2"/>
              </a:solidFill>
              <a:miter lim="800000"/>
              <a:headEnd/>
              <a:tailEnd/>
            </a:ln>
          </p:spPr>
          <p:txBody>
            <a:bodyPr wrap="none" anchor="ctr"/>
            <a:lstStyle/>
            <a:p>
              <a:endParaRPr lang="en-US">
                <a:latin typeface="Corbel" pitchFamily="34" charset="0"/>
              </a:endParaRPr>
            </a:p>
          </p:txBody>
        </p:sp>
      </p:grpSp>
      <p:sp>
        <p:nvSpPr>
          <p:cNvPr id="67614" name="Text Box 30"/>
          <p:cNvSpPr txBox="1">
            <a:spLocks noChangeArrowheads="1"/>
          </p:cNvSpPr>
          <p:nvPr/>
        </p:nvSpPr>
        <p:spPr bwMode="auto">
          <a:xfrm>
            <a:off x="2286000" y="1066800"/>
            <a:ext cx="914400" cy="396875"/>
          </a:xfrm>
          <a:prstGeom prst="rect">
            <a:avLst/>
          </a:prstGeom>
          <a:noFill/>
          <a:ln w="9525">
            <a:noFill/>
            <a:miter lim="800000"/>
            <a:headEnd/>
            <a:tailEnd/>
          </a:ln>
        </p:spPr>
        <p:txBody>
          <a:bodyPr>
            <a:spAutoFit/>
          </a:bodyPr>
          <a:lstStyle/>
          <a:p>
            <a:pPr algn="ctr">
              <a:spcBef>
                <a:spcPct val="50000"/>
              </a:spcBef>
            </a:pPr>
            <a:r>
              <a:rPr lang="en-US" sz="1000" b="1">
                <a:solidFill>
                  <a:schemeClr val="bg1"/>
                </a:solidFill>
                <a:latin typeface="Corbel" pitchFamily="34" charset="0"/>
              </a:rPr>
              <a:t>No </a:t>
            </a:r>
            <a:br>
              <a:rPr lang="en-US" sz="1000" b="1">
                <a:solidFill>
                  <a:schemeClr val="bg1"/>
                </a:solidFill>
                <a:latin typeface="Corbel" pitchFamily="34" charset="0"/>
              </a:rPr>
            </a:br>
            <a:r>
              <a:rPr lang="en-US" sz="1000" b="1">
                <a:solidFill>
                  <a:schemeClr val="bg1"/>
                </a:solidFill>
                <a:latin typeface="Corbel" pitchFamily="34" charset="0"/>
              </a:rPr>
              <a:t>Metadata</a:t>
            </a:r>
          </a:p>
        </p:txBody>
      </p:sp>
      <p:sp>
        <p:nvSpPr>
          <p:cNvPr id="67615" name="AutoShape 31"/>
          <p:cNvSpPr>
            <a:spLocks noChangeArrowheads="1"/>
          </p:cNvSpPr>
          <p:nvPr/>
        </p:nvSpPr>
        <p:spPr bwMode="auto">
          <a:xfrm rot="-9327216">
            <a:off x="3211513" y="2236788"/>
            <a:ext cx="2762250" cy="290512"/>
          </a:xfrm>
          <a:prstGeom prst="leftArrow">
            <a:avLst>
              <a:gd name="adj1" fmla="val 50000"/>
              <a:gd name="adj2" fmla="val 237705"/>
            </a:avLst>
          </a:prstGeom>
          <a:gradFill rotWithShape="1">
            <a:gsLst>
              <a:gs pos="0">
                <a:srgbClr val="009900"/>
              </a:gs>
              <a:gs pos="100000">
                <a:srgbClr val="007400"/>
              </a:gs>
            </a:gsLst>
            <a:lin ang="0" scaled="1"/>
          </a:gradFill>
          <a:ln w="9525">
            <a:solidFill>
              <a:schemeClr val="tx1"/>
            </a:solidFill>
            <a:miter lim="800000"/>
            <a:headEnd/>
            <a:tailEnd/>
          </a:ln>
        </p:spPr>
        <p:txBody>
          <a:bodyPr wrap="none" anchor="ctr"/>
          <a:lstStyle/>
          <a:p>
            <a:endParaRPr lang="en-US">
              <a:latin typeface="Corbel" pitchFamily="34" charset="0"/>
            </a:endParaRPr>
          </a:p>
        </p:txBody>
      </p:sp>
      <p:sp>
        <p:nvSpPr>
          <p:cNvPr id="67616" name="Text Box 32"/>
          <p:cNvSpPr txBox="1">
            <a:spLocks noChangeArrowheads="1"/>
          </p:cNvSpPr>
          <p:nvPr/>
        </p:nvSpPr>
        <p:spPr bwMode="auto">
          <a:xfrm>
            <a:off x="4191000" y="1524000"/>
            <a:ext cx="2293938" cy="366713"/>
          </a:xfrm>
          <a:prstGeom prst="rect">
            <a:avLst/>
          </a:prstGeom>
          <a:noFill/>
          <a:ln w="9525">
            <a:noFill/>
            <a:miter lim="800000"/>
            <a:headEnd/>
            <a:tailEnd/>
          </a:ln>
        </p:spPr>
        <p:txBody>
          <a:bodyPr>
            <a:spAutoFit/>
          </a:bodyPr>
          <a:lstStyle/>
          <a:p>
            <a:pPr>
              <a:spcBef>
                <a:spcPct val="50000"/>
              </a:spcBef>
            </a:pPr>
            <a:r>
              <a:rPr lang="en-US" b="1">
                <a:latin typeface="Corbel" pitchFamily="34" charset="0"/>
              </a:rPr>
              <a:t>2. Hash</a:t>
            </a:r>
          </a:p>
        </p:txBody>
      </p:sp>
      <p:sp>
        <p:nvSpPr>
          <p:cNvPr id="67618" name="Text Box 34"/>
          <p:cNvSpPr txBox="1">
            <a:spLocks noChangeArrowheads="1"/>
          </p:cNvSpPr>
          <p:nvPr/>
        </p:nvSpPr>
        <p:spPr bwMode="auto">
          <a:xfrm>
            <a:off x="3657600" y="3276600"/>
            <a:ext cx="1466850" cy="366713"/>
          </a:xfrm>
          <a:prstGeom prst="rect">
            <a:avLst/>
          </a:prstGeom>
          <a:noFill/>
          <a:ln w="9525">
            <a:noFill/>
            <a:miter lim="800000"/>
            <a:headEnd/>
            <a:tailEnd/>
          </a:ln>
        </p:spPr>
        <p:txBody>
          <a:bodyPr>
            <a:spAutoFit/>
          </a:bodyPr>
          <a:lstStyle/>
          <a:p>
            <a:pPr>
              <a:spcBef>
                <a:spcPct val="50000"/>
              </a:spcBef>
            </a:pPr>
            <a:r>
              <a:rPr lang="en-US" b="1">
                <a:latin typeface="Corbel" pitchFamily="34" charset="0"/>
              </a:rPr>
              <a:t>3. Metadata</a:t>
            </a:r>
          </a:p>
        </p:txBody>
      </p:sp>
      <p:sp>
        <p:nvSpPr>
          <p:cNvPr id="67619" name="AutoShape 35"/>
          <p:cNvSpPr>
            <a:spLocks noChangeArrowheads="1"/>
          </p:cNvSpPr>
          <p:nvPr/>
        </p:nvSpPr>
        <p:spPr bwMode="auto">
          <a:xfrm rot="-10185775">
            <a:off x="911225" y="1687513"/>
            <a:ext cx="995363" cy="207962"/>
          </a:xfrm>
          <a:prstGeom prst="leftArrow">
            <a:avLst>
              <a:gd name="adj1" fmla="val 50000"/>
              <a:gd name="adj2" fmla="val 150679"/>
            </a:avLst>
          </a:prstGeom>
          <a:gradFill rotWithShape="1">
            <a:gsLst>
              <a:gs pos="0">
                <a:srgbClr val="FF0000"/>
              </a:gs>
              <a:gs pos="100000">
                <a:srgbClr val="FF9E9E"/>
              </a:gs>
            </a:gsLst>
            <a:lin ang="0" scaled="1"/>
          </a:gradFill>
          <a:ln w="9525">
            <a:solidFill>
              <a:schemeClr val="tx1"/>
            </a:solidFill>
            <a:miter lim="800000"/>
            <a:headEnd/>
            <a:tailEnd/>
          </a:ln>
        </p:spPr>
        <p:txBody>
          <a:bodyPr wrap="none" anchor="ctr"/>
          <a:lstStyle/>
          <a:p>
            <a:endParaRPr lang="en-US">
              <a:latin typeface="Corbel" pitchFamily="34" charset="0"/>
            </a:endParaRPr>
          </a:p>
        </p:txBody>
      </p:sp>
      <p:sp>
        <p:nvSpPr>
          <p:cNvPr id="67620" name="Text Box 36"/>
          <p:cNvSpPr txBox="1">
            <a:spLocks noChangeArrowheads="1"/>
          </p:cNvSpPr>
          <p:nvPr/>
        </p:nvSpPr>
        <p:spPr bwMode="auto">
          <a:xfrm>
            <a:off x="838200" y="1143000"/>
            <a:ext cx="1089025" cy="366713"/>
          </a:xfrm>
          <a:prstGeom prst="rect">
            <a:avLst/>
          </a:prstGeom>
          <a:noFill/>
          <a:ln w="9525">
            <a:noFill/>
            <a:miter lim="800000"/>
            <a:headEnd/>
            <a:tailEnd/>
          </a:ln>
        </p:spPr>
        <p:txBody>
          <a:bodyPr>
            <a:spAutoFit/>
          </a:bodyPr>
          <a:lstStyle/>
          <a:p>
            <a:pPr>
              <a:spcBef>
                <a:spcPct val="50000"/>
              </a:spcBef>
            </a:pPr>
            <a:r>
              <a:rPr lang="en-US" b="1">
                <a:latin typeface="Corbel" pitchFamily="34" charset="0"/>
              </a:rPr>
              <a:t>1. Rip</a:t>
            </a:r>
          </a:p>
        </p:txBody>
      </p:sp>
      <p:sp>
        <p:nvSpPr>
          <p:cNvPr id="67621" name="AutoShape 37"/>
          <p:cNvSpPr>
            <a:spLocks noChangeArrowheads="1"/>
          </p:cNvSpPr>
          <p:nvPr/>
        </p:nvSpPr>
        <p:spPr bwMode="auto">
          <a:xfrm rot="5400000" flipV="1">
            <a:off x="1793081" y="3083719"/>
            <a:ext cx="1395413" cy="866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034" y="5399"/>
                  <a:pt x="9278" y="5562"/>
                  <a:pt x="8580" y="5877"/>
                </a:cubicBezTo>
                <a:lnTo>
                  <a:pt x="6361" y="954"/>
                </a:lnTo>
                <a:cubicBezTo>
                  <a:pt x="7756" y="325"/>
                  <a:pt x="926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E78686"/>
              </a:gs>
              <a:gs pos="100000">
                <a:srgbClr val="CC0000"/>
              </a:gs>
            </a:gsLst>
            <a:lin ang="0" scaled="1"/>
          </a:gradFill>
          <a:ln w="9525">
            <a:solidFill>
              <a:schemeClr val="tx1"/>
            </a:solidFill>
            <a:miter lim="800000"/>
            <a:headEnd/>
            <a:tailEnd/>
          </a:ln>
        </p:spPr>
        <p:txBody>
          <a:bodyPr wrap="none" anchor="ctr"/>
          <a:lstStyle/>
          <a:p>
            <a:endParaRPr lang="en-US">
              <a:latin typeface="Corbel" pitchFamily="34" charset="0"/>
            </a:endParaRPr>
          </a:p>
        </p:txBody>
      </p:sp>
      <p:sp>
        <p:nvSpPr>
          <p:cNvPr id="67622" name="Text Box 38"/>
          <p:cNvSpPr txBox="1">
            <a:spLocks noChangeArrowheads="1"/>
          </p:cNvSpPr>
          <p:nvPr/>
        </p:nvSpPr>
        <p:spPr bwMode="auto">
          <a:xfrm>
            <a:off x="228600" y="3962400"/>
            <a:ext cx="1976438" cy="366713"/>
          </a:xfrm>
          <a:prstGeom prst="rect">
            <a:avLst/>
          </a:prstGeom>
          <a:noFill/>
          <a:ln w="9525">
            <a:noFill/>
            <a:miter lim="800000"/>
            <a:headEnd/>
            <a:tailEnd/>
          </a:ln>
        </p:spPr>
        <p:txBody>
          <a:bodyPr>
            <a:spAutoFit/>
          </a:bodyPr>
          <a:lstStyle/>
          <a:p>
            <a:pPr>
              <a:spcBef>
                <a:spcPct val="50000"/>
              </a:spcBef>
            </a:pPr>
            <a:r>
              <a:rPr lang="en-US" b="1">
                <a:latin typeface="Corbel" pitchFamily="34" charset="0"/>
              </a:rPr>
              <a:t>4. Transfer MP3</a:t>
            </a:r>
          </a:p>
        </p:txBody>
      </p:sp>
      <p:pic>
        <p:nvPicPr>
          <p:cNvPr id="67623" name="Picture 39" descr="MCj04348740000[1]"/>
          <p:cNvPicPr>
            <a:picLocks noChangeAspect="1" noChangeArrowheads="1"/>
          </p:cNvPicPr>
          <p:nvPr/>
        </p:nvPicPr>
        <p:blipFill>
          <a:blip r:embed="rId7"/>
          <a:srcRect/>
          <a:stretch>
            <a:fillRect/>
          </a:stretch>
        </p:blipFill>
        <p:spPr bwMode="auto">
          <a:xfrm>
            <a:off x="2667000" y="4191000"/>
            <a:ext cx="1357313" cy="1357313"/>
          </a:xfrm>
          <a:prstGeom prst="rect">
            <a:avLst/>
          </a:prstGeom>
          <a:noFill/>
          <a:ln w="9525">
            <a:noFill/>
            <a:miter lim="800000"/>
            <a:headEnd/>
            <a:tailEnd/>
          </a:ln>
        </p:spPr>
      </p:pic>
      <p:sp>
        <p:nvSpPr>
          <p:cNvPr id="67624" name="Text Box 40"/>
          <p:cNvSpPr txBox="1">
            <a:spLocks noChangeArrowheads="1"/>
          </p:cNvSpPr>
          <p:nvPr/>
        </p:nvSpPr>
        <p:spPr bwMode="auto">
          <a:xfrm>
            <a:off x="2286000" y="1066800"/>
            <a:ext cx="914400" cy="400050"/>
          </a:xfrm>
          <a:prstGeom prst="rect">
            <a:avLst/>
          </a:prstGeom>
          <a:noFill/>
          <a:ln w="9525">
            <a:noFill/>
            <a:miter lim="800000"/>
            <a:headEnd/>
            <a:tailEnd/>
          </a:ln>
        </p:spPr>
        <p:txBody>
          <a:bodyPr>
            <a:spAutoFit/>
          </a:bodyPr>
          <a:lstStyle/>
          <a:p>
            <a:pPr algn="ctr">
              <a:spcBef>
                <a:spcPct val="50000"/>
              </a:spcBef>
            </a:pPr>
            <a:r>
              <a:rPr lang="en-US" sz="1000" b="1">
                <a:solidFill>
                  <a:schemeClr val="bg1"/>
                </a:solidFill>
                <a:latin typeface="Corbel" pitchFamily="34" charset="0"/>
              </a:rPr>
              <a:t>Abba – Super</a:t>
            </a:r>
            <a:br>
              <a:rPr lang="en-US" sz="1000" b="1">
                <a:solidFill>
                  <a:schemeClr val="bg1"/>
                </a:solidFill>
                <a:latin typeface="Corbel" pitchFamily="34" charset="0"/>
              </a:rPr>
            </a:br>
            <a:r>
              <a:rPr lang="en-US" sz="1000" b="1">
                <a:solidFill>
                  <a:schemeClr val="bg1"/>
                </a:solidFill>
                <a:latin typeface="Corbel" pitchFamily="34" charset="0"/>
              </a:rPr>
              <a:t>Trooper</a:t>
            </a:r>
          </a:p>
        </p:txBody>
      </p:sp>
      <p:grpSp>
        <p:nvGrpSpPr>
          <p:cNvPr id="3" name="Group 41"/>
          <p:cNvGrpSpPr>
            <a:grpSpLocks/>
          </p:cNvGrpSpPr>
          <p:nvPr/>
        </p:nvGrpSpPr>
        <p:grpSpPr bwMode="auto">
          <a:xfrm>
            <a:off x="1600200" y="914400"/>
            <a:ext cx="2133600" cy="1981200"/>
            <a:chOff x="632" y="518"/>
            <a:chExt cx="1096" cy="1096"/>
          </a:xfrm>
        </p:grpSpPr>
        <p:pic>
          <p:nvPicPr>
            <p:cNvPr id="42014" name="Picture 42"/>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32" y="518"/>
              <a:ext cx="1096" cy="1096"/>
            </a:xfrm>
            <a:prstGeom prst="rect">
              <a:avLst/>
            </a:prstGeom>
            <a:noFill/>
            <a:ln w="9525">
              <a:noFill/>
              <a:miter lim="800000"/>
              <a:headEnd/>
              <a:tailEnd/>
            </a:ln>
          </p:spPr>
        </p:pic>
        <p:sp>
          <p:nvSpPr>
            <p:cNvPr id="42015" name="Rectangle 43"/>
            <p:cNvSpPr>
              <a:spLocks noChangeArrowheads="1"/>
            </p:cNvSpPr>
            <p:nvPr/>
          </p:nvSpPr>
          <p:spPr bwMode="auto">
            <a:xfrm>
              <a:off x="1006" y="585"/>
              <a:ext cx="384" cy="320"/>
            </a:xfrm>
            <a:prstGeom prst="rect">
              <a:avLst/>
            </a:prstGeom>
            <a:gradFill rotWithShape="1">
              <a:gsLst>
                <a:gs pos="0">
                  <a:srgbClr val="99CCFF"/>
                </a:gs>
                <a:gs pos="100000">
                  <a:srgbClr val="D5EAFF"/>
                </a:gs>
              </a:gsLst>
              <a:lin ang="5400000" scaled="1"/>
            </a:gradFill>
            <a:ln w="9525">
              <a:solidFill>
                <a:schemeClr val="bg2"/>
              </a:solidFill>
              <a:miter lim="800000"/>
              <a:headEnd/>
              <a:tailEnd/>
            </a:ln>
          </p:spPr>
          <p:txBody>
            <a:bodyPr wrap="none" anchor="ctr"/>
            <a:lstStyle/>
            <a:p>
              <a:endParaRPr lang="en-US">
                <a:latin typeface="Corbel" pitchFamily="34" charset="0"/>
              </a:endParaRPr>
            </a:p>
          </p:txBody>
        </p:sp>
      </p:grpSp>
      <p:sp>
        <p:nvSpPr>
          <p:cNvPr id="67628" name="Text Box 44"/>
          <p:cNvSpPr txBox="1">
            <a:spLocks noChangeArrowheads="1"/>
          </p:cNvSpPr>
          <p:nvPr/>
        </p:nvSpPr>
        <p:spPr bwMode="auto">
          <a:xfrm>
            <a:off x="5257800" y="4648200"/>
            <a:ext cx="914400" cy="400050"/>
          </a:xfrm>
          <a:prstGeom prst="rect">
            <a:avLst/>
          </a:prstGeom>
          <a:noFill/>
          <a:ln w="9525">
            <a:noFill/>
            <a:miter lim="800000"/>
            <a:headEnd/>
            <a:tailEnd/>
          </a:ln>
        </p:spPr>
        <p:txBody>
          <a:bodyPr>
            <a:spAutoFit/>
          </a:bodyPr>
          <a:lstStyle/>
          <a:p>
            <a:pPr algn="ctr">
              <a:spcBef>
                <a:spcPct val="50000"/>
              </a:spcBef>
            </a:pPr>
            <a:r>
              <a:rPr lang="en-US" sz="1000" b="1">
                <a:solidFill>
                  <a:schemeClr val="bg1"/>
                </a:solidFill>
                <a:latin typeface="Corbel" pitchFamily="34" charset="0"/>
              </a:rPr>
              <a:t>Abba – Super</a:t>
            </a:r>
            <a:br>
              <a:rPr lang="en-US" sz="1000" b="1">
                <a:solidFill>
                  <a:schemeClr val="bg1"/>
                </a:solidFill>
                <a:latin typeface="Corbel" pitchFamily="34" charset="0"/>
              </a:rPr>
            </a:br>
            <a:r>
              <a:rPr lang="en-US" sz="1000" b="1">
                <a:solidFill>
                  <a:schemeClr val="bg1"/>
                </a:solidFill>
                <a:latin typeface="Corbel" pitchFamily="34" charset="0"/>
              </a:rPr>
              <a:t>Trooper</a:t>
            </a:r>
          </a:p>
        </p:txBody>
      </p:sp>
      <p:sp>
        <p:nvSpPr>
          <p:cNvPr id="67630" name="Text Box 46"/>
          <p:cNvSpPr txBox="1">
            <a:spLocks noChangeArrowheads="1"/>
          </p:cNvSpPr>
          <p:nvPr/>
        </p:nvSpPr>
        <p:spPr bwMode="auto">
          <a:xfrm>
            <a:off x="2286000" y="1600200"/>
            <a:ext cx="914400" cy="304800"/>
          </a:xfrm>
          <a:prstGeom prst="rect">
            <a:avLst/>
          </a:prstGeom>
          <a:noFill/>
          <a:ln w="9525">
            <a:noFill/>
            <a:miter lim="800000"/>
            <a:headEnd/>
            <a:tailEnd/>
          </a:ln>
        </p:spPr>
        <p:txBody>
          <a:bodyPr>
            <a:spAutoFit/>
          </a:bodyPr>
          <a:lstStyle/>
          <a:p>
            <a:pPr algn="ctr">
              <a:spcBef>
                <a:spcPct val="50000"/>
              </a:spcBef>
            </a:pPr>
            <a:r>
              <a:rPr lang="en-US" sz="1400" b="1">
                <a:solidFill>
                  <a:schemeClr val="bg1"/>
                </a:solidFill>
                <a:latin typeface="Corbel" pitchFamily="34" charset="0"/>
              </a:rPr>
              <a:t>MP3</a:t>
            </a:r>
          </a:p>
        </p:txBody>
      </p:sp>
      <p:sp>
        <p:nvSpPr>
          <p:cNvPr id="67632" name="Text Box 48"/>
          <p:cNvSpPr txBox="1">
            <a:spLocks noChangeArrowheads="1"/>
          </p:cNvSpPr>
          <p:nvPr/>
        </p:nvSpPr>
        <p:spPr bwMode="auto">
          <a:xfrm>
            <a:off x="5905500" y="3408363"/>
            <a:ext cx="3238500" cy="274637"/>
          </a:xfrm>
          <a:prstGeom prst="rect">
            <a:avLst/>
          </a:prstGeom>
          <a:solidFill>
            <a:srgbClr val="CC0000"/>
          </a:solidFill>
          <a:ln w="9525">
            <a:noFill/>
            <a:miter lim="800000"/>
            <a:headEnd/>
            <a:tailEnd/>
          </a:ln>
        </p:spPr>
        <p:txBody>
          <a:bodyPr>
            <a:spAutoFit/>
          </a:bodyPr>
          <a:lstStyle/>
          <a:p>
            <a:pPr>
              <a:spcBef>
                <a:spcPct val="50000"/>
              </a:spcBef>
            </a:pPr>
            <a:r>
              <a:rPr lang="en-US" sz="1200" b="1">
                <a:solidFill>
                  <a:schemeClr val="bg1"/>
                </a:solidFill>
                <a:latin typeface="Corbel" pitchFamily="34" charset="0"/>
              </a:rPr>
              <a:t>09BS23	Super Trooper            3:45:12</a:t>
            </a:r>
          </a:p>
        </p:txBody>
      </p:sp>
      <p:sp>
        <p:nvSpPr>
          <p:cNvPr id="67634" name="Text Box 50"/>
          <p:cNvSpPr txBox="1">
            <a:spLocks noChangeArrowheads="1"/>
          </p:cNvSpPr>
          <p:nvPr/>
        </p:nvSpPr>
        <p:spPr bwMode="auto">
          <a:xfrm rot="1371512">
            <a:off x="3273425" y="2371725"/>
            <a:ext cx="3236913" cy="244475"/>
          </a:xfrm>
          <a:prstGeom prst="rect">
            <a:avLst/>
          </a:prstGeom>
          <a:noFill/>
          <a:ln w="9525">
            <a:noFill/>
            <a:miter lim="800000"/>
            <a:headEnd/>
            <a:tailEnd/>
          </a:ln>
        </p:spPr>
        <p:txBody>
          <a:bodyPr>
            <a:spAutoFit/>
          </a:bodyPr>
          <a:lstStyle/>
          <a:p>
            <a:pPr>
              <a:spcBef>
                <a:spcPct val="50000"/>
              </a:spcBef>
            </a:pPr>
            <a:r>
              <a:rPr lang="en-US" sz="1000" b="1">
                <a:solidFill>
                  <a:srgbClr val="FFFF00"/>
                </a:solidFill>
                <a:latin typeface="Corbel" pitchFamily="34" charset="0"/>
              </a:rPr>
              <a:t>HASH Abba’s Hits Song Length 3:45:12</a:t>
            </a:r>
          </a:p>
        </p:txBody>
      </p:sp>
      <p:grpSp>
        <p:nvGrpSpPr>
          <p:cNvPr id="4" name="Group 59"/>
          <p:cNvGrpSpPr>
            <a:grpSpLocks/>
          </p:cNvGrpSpPr>
          <p:nvPr/>
        </p:nvGrpSpPr>
        <p:grpSpPr bwMode="auto">
          <a:xfrm rot="1641117">
            <a:off x="3233738" y="3048000"/>
            <a:ext cx="3395662" cy="309563"/>
            <a:chOff x="1936" y="2699"/>
            <a:chExt cx="2139" cy="195"/>
          </a:xfrm>
        </p:grpSpPr>
        <p:sp>
          <p:nvSpPr>
            <p:cNvPr id="42012" name="AutoShape 33"/>
            <p:cNvSpPr>
              <a:spLocks noChangeArrowheads="1"/>
            </p:cNvSpPr>
            <p:nvPr/>
          </p:nvSpPr>
          <p:spPr bwMode="auto">
            <a:xfrm rot="-267718">
              <a:off x="1936" y="2724"/>
              <a:ext cx="1629" cy="170"/>
            </a:xfrm>
            <a:prstGeom prst="leftArrow">
              <a:avLst>
                <a:gd name="adj1" fmla="val 50000"/>
                <a:gd name="adj2" fmla="val 239559"/>
              </a:avLst>
            </a:prstGeom>
            <a:gradFill rotWithShape="1">
              <a:gsLst>
                <a:gs pos="0">
                  <a:srgbClr val="CC0000"/>
                </a:gs>
                <a:gs pos="100000">
                  <a:srgbClr val="D83D3D"/>
                </a:gs>
              </a:gsLst>
              <a:lin ang="0" scaled="1"/>
            </a:gradFill>
            <a:ln w="9525">
              <a:solidFill>
                <a:schemeClr val="tx1"/>
              </a:solidFill>
              <a:miter lim="800000"/>
              <a:headEnd/>
              <a:tailEnd/>
            </a:ln>
          </p:spPr>
          <p:txBody>
            <a:bodyPr wrap="none" anchor="ctr"/>
            <a:lstStyle/>
            <a:p>
              <a:endParaRPr lang="en-US">
                <a:latin typeface="Corbel" pitchFamily="34" charset="0"/>
              </a:endParaRPr>
            </a:p>
          </p:txBody>
        </p:sp>
        <p:sp>
          <p:nvSpPr>
            <p:cNvPr id="42013" name="Text Box 52"/>
            <p:cNvSpPr txBox="1">
              <a:spLocks noChangeArrowheads="1"/>
            </p:cNvSpPr>
            <p:nvPr/>
          </p:nvSpPr>
          <p:spPr bwMode="auto">
            <a:xfrm rot="-230273">
              <a:off x="2036" y="2699"/>
              <a:ext cx="2039" cy="154"/>
            </a:xfrm>
            <a:prstGeom prst="rect">
              <a:avLst/>
            </a:prstGeom>
            <a:noFill/>
            <a:ln w="9525">
              <a:noFill/>
              <a:miter lim="800000"/>
              <a:headEnd/>
              <a:tailEnd/>
            </a:ln>
          </p:spPr>
          <p:txBody>
            <a:bodyPr>
              <a:spAutoFit/>
            </a:bodyPr>
            <a:lstStyle/>
            <a:p>
              <a:pPr>
                <a:spcBef>
                  <a:spcPct val="50000"/>
                </a:spcBef>
              </a:pPr>
              <a:r>
                <a:rPr lang="en-US" sz="1000" b="1">
                  <a:solidFill>
                    <a:srgbClr val="FFFF00"/>
                  </a:solidFill>
                  <a:latin typeface="Corbel" pitchFamily="34" charset="0"/>
                </a:rPr>
                <a:t>Metadata 09BS23 Abba SuperTrooper</a:t>
              </a:r>
            </a:p>
          </p:txBody>
        </p:sp>
      </p:grpSp>
      <p:sp>
        <p:nvSpPr>
          <p:cNvPr id="67640" name="Line 56"/>
          <p:cNvSpPr>
            <a:spLocks noChangeShapeType="1"/>
          </p:cNvSpPr>
          <p:nvPr/>
        </p:nvSpPr>
        <p:spPr bwMode="auto">
          <a:xfrm flipV="1">
            <a:off x="4267200" y="4572000"/>
            <a:ext cx="838200" cy="152400"/>
          </a:xfrm>
          <a:prstGeom prst="line">
            <a:avLst/>
          </a:prstGeom>
          <a:noFill/>
          <a:ln w="9525">
            <a:solidFill>
              <a:schemeClr val="tx1"/>
            </a:solidFill>
            <a:round/>
            <a:headEnd/>
            <a:tailEnd/>
          </a:ln>
        </p:spPr>
        <p:txBody>
          <a:bodyPr/>
          <a:lstStyle/>
          <a:p>
            <a:endParaRPr lang="en-US"/>
          </a:p>
        </p:txBody>
      </p:sp>
      <p:sp>
        <p:nvSpPr>
          <p:cNvPr id="67641" name="Line 57"/>
          <p:cNvSpPr>
            <a:spLocks noChangeShapeType="1"/>
          </p:cNvSpPr>
          <p:nvPr/>
        </p:nvSpPr>
        <p:spPr bwMode="auto">
          <a:xfrm>
            <a:off x="4267200" y="5029200"/>
            <a:ext cx="838200" cy="609600"/>
          </a:xfrm>
          <a:prstGeom prst="line">
            <a:avLst/>
          </a:prstGeom>
          <a:noFill/>
          <a:ln w="9525">
            <a:solidFill>
              <a:schemeClr val="tx1"/>
            </a:solidFill>
            <a:round/>
            <a:headEnd/>
            <a:tailEnd/>
          </a:ln>
        </p:spPr>
        <p:txBody>
          <a:bodyPr/>
          <a:lstStyle/>
          <a:p>
            <a:endParaRPr lang="en-US"/>
          </a:p>
        </p:txBody>
      </p:sp>
      <p:sp>
        <p:nvSpPr>
          <p:cNvPr id="67647" name="AutoShape 63"/>
          <p:cNvSpPr>
            <a:spLocks noChangeArrowheads="1"/>
          </p:cNvSpPr>
          <p:nvPr/>
        </p:nvSpPr>
        <p:spPr bwMode="auto">
          <a:xfrm rot="1359577">
            <a:off x="3309938" y="2911475"/>
            <a:ext cx="2586037" cy="269875"/>
          </a:xfrm>
          <a:prstGeom prst="leftArrow">
            <a:avLst>
              <a:gd name="adj1" fmla="val 50000"/>
              <a:gd name="adj2" fmla="val 239559"/>
            </a:avLst>
          </a:prstGeom>
          <a:gradFill rotWithShape="1">
            <a:gsLst>
              <a:gs pos="0">
                <a:srgbClr val="CC0000"/>
              </a:gs>
              <a:gs pos="100000">
                <a:srgbClr val="D83D3D"/>
              </a:gs>
            </a:gsLst>
            <a:lin ang="0" scaled="1"/>
          </a:gradFill>
          <a:ln w="9525">
            <a:solidFill>
              <a:schemeClr val="tx1"/>
            </a:solidFill>
            <a:miter lim="800000"/>
            <a:headEnd/>
            <a:tailEnd/>
          </a:ln>
        </p:spPr>
        <p:txBody>
          <a:bodyPr wrap="none" anchor="ctr"/>
          <a:lstStyle/>
          <a:p>
            <a:endParaRPr lang="en-US">
              <a:latin typeface="Corbel" pitchFamily="34" charset="0"/>
            </a:endParaRPr>
          </a:p>
        </p:txBody>
      </p:sp>
      <p:sp>
        <p:nvSpPr>
          <p:cNvPr id="42011" name="TextBox 32"/>
          <p:cNvSpPr txBox="1">
            <a:spLocks noChangeArrowheads="1"/>
          </p:cNvSpPr>
          <p:nvPr/>
        </p:nvSpPr>
        <p:spPr bwMode="auto">
          <a:xfrm>
            <a:off x="6400800" y="847725"/>
            <a:ext cx="2438400" cy="646113"/>
          </a:xfrm>
          <a:prstGeom prst="rect">
            <a:avLst/>
          </a:prstGeom>
          <a:noFill/>
          <a:ln w="9525">
            <a:noFill/>
            <a:miter lim="800000"/>
            <a:headEnd/>
            <a:tailEnd/>
          </a:ln>
        </p:spPr>
        <p:txBody>
          <a:bodyPr>
            <a:spAutoFit/>
          </a:bodyPr>
          <a:lstStyle/>
          <a:p>
            <a:pPr algn="ctr"/>
            <a:r>
              <a:rPr lang="en-US"/>
              <a:t>Music Metadata</a:t>
            </a:r>
          </a:p>
          <a:p>
            <a:pPr algn="ctr"/>
            <a:r>
              <a:rPr lang="en-US"/>
              <a:t>Database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75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60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6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76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76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7620"/>
                                        </p:tgtEl>
                                        <p:attrNameLst>
                                          <p:attrName>style.visibility</p:attrName>
                                        </p:attrNameLst>
                                      </p:cBhvr>
                                      <p:to>
                                        <p:strVal val="visible"/>
                                      </p:to>
                                    </p:set>
                                    <p:animEffect transition="in" filter="wipe(left)">
                                      <p:cBhvr>
                                        <p:cTn id="21" dur="500"/>
                                        <p:tgtEl>
                                          <p:spTgt spid="67620"/>
                                        </p:tgtEl>
                                      </p:cBhvr>
                                    </p:animEffect>
                                  </p:childTnLst>
                                </p:cTn>
                              </p:par>
                              <p:par>
                                <p:cTn id="22" presetID="1" presetClass="entr" presetSubtype="0" fill="hold" nodeType="withEffect">
                                  <p:stCondLst>
                                    <p:cond delay="0"/>
                                  </p:stCondLst>
                                  <p:childTnLst>
                                    <p:set>
                                      <p:cBhvr>
                                        <p:cTn id="23" dur="1" fill="hold">
                                          <p:stCondLst>
                                            <p:cond delay="0"/>
                                          </p:stCondLst>
                                        </p:cTn>
                                        <p:tgtEl>
                                          <p:spTgt spid="6761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7615"/>
                                        </p:tgtEl>
                                        <p:attrNameLst>
                                          <p:attrName>style.visibility</p:attrName>
                                        </p:attrNameLst>
                                      </p:cBhvr>
                                      <p:to>
                                        <p:strVal val="visible"/>
                                      </p:to>
                                    </p:set>
                                    <p:animEffect transition="in" filter="wipe(left)">
                                      <p:cBhvr>
                                        <p:cTn id="28" dur="500"/>
                                        <p:tgtEl>
                                          <p:spTgt spid="67615"/>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67616"/>
                                        </p:tgtEl>
                                        <p:attrNameLst>
                                          <p:attrName>style.visibility</p:attrName>
                                        </p:attrNameLst>
                                      </p:cBhvr>
                                      <p:to>
                                        <p:strVal val="visible"/>
                                      </p:to>
                                    </p:set>
                                  </p:childTnLst>
                                </p:cTn>
                              </p:par>
                              <p:par>
                                <p:cTn id="31" presetID="27" presetClass="entr" presetSubtype="0" fill="hold" grpId="0" nodeType="withEffect">
                                  <p:stCondLst>
                                    <p:cond delay="0"/>
                                  </p:stCondLst>
                                  <p:iterate type="lt">
                                    <p:tmPct val="50000"/>
                                  </p:iterate>
                                  <p:childTnLst>
                                    <p:set>
                                      <p:cBhvr>
                                        <p:cTn id="32" dur="1" fill="hold">
                                          <p:stCondLst>
                                            <p:cond delay="0"/>
                                          </p:stCondLst>
                                        </p:cTn>
                                        <p:tgtEl>
                                          <p:spTgt spid="67634"/>
                                        </p:tgtEl>
                                        <p:attrNameLst>
                                          <p:attrName>style.visibility</p:attrName>
                                        </p:attrNameLst>
                                      </p:cBhvr>
                                      <p:to>
                                        <p:strVal val="visible"/>
                                      </p:to>
                                    </p:set>
                                    <p:anim calcmode="discrete" valueType="clr">
                                      <p:cBhvr override="childStyle">
                                        <p:cTn id="33" dur="80"/>
                                        <p:tgtEl>
                                          <p:spTgt spid="67634"/>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67634"/>
                                        </p:tgtEl>
                                        <p:attrNameLst>
                                          <p:attrName>fillcolor</p:attrName>
                                        </p:attrNameLst>
                                      </p:cBhvr>
                                      <p:tavLst>
                                        <p:tav tm="0">
                                          <p:val>
                                            <p:clrVal>
                                              <a:schemeClr val="accent2"/>
                                            </p:clrVal>
                                          </p:val>
                                        </p:tav>
                                        <p:tav tm="50000">
                                          <p:val>
                                            <p:clrVal>
                                              <a:schemeClr val="hlink"/>
                                            </p:clrVal>
                                          </p:val>
                                        </p:tav>
                                      </p:tavLst>
                                    </p:anim>
                                    <p:set>
                                      <p:cBhvr>
                                        <p:cTn id="35" dur="80"/>
                                        <p:tgtEl>
                                          <p:spTgt spid="67634"/>
                                        </p:tgtEl>
                                        <p:attrNameLst>
                                          <p:attrName>fill.type</p:attrName>
                                        </p:attrNameLst>
                                      </p:cBhvr>
                                      <p:to>
                                        <p:strVal val="solid"/>
                                      </p:to>
                                    </p:set>
                                  </p:childTnLst>
                                </p:cTn>
                              </p:par>
                            </p:childTnLst>
                          </p:cTn>
                        </p:par>
                        <p:par>
                          <p:cTn id="36" fill="hold">
                            <p:stCondLst>
                              <p:cond delay="1280"/>
                            </p:stCondLst>
                            <p:childTnLst>
                              <p:par>
                                <p:cTn id="37" presetID="27" presetClass="exit" presetSubtype="0" fill="hold" grpId="1" nodeType="afterEffect">
                                  <p:stCondLst>
                                    <p:cond delay="0"/>
                                  </p:stCondLst>
                                  <p:iterate type="lt">
                                    <p:tmPct val="50000"/>
                                  </p:iterate>
                                  <p:childTnLst>
                                    <p:anim calcmode="discrete" valueType="clr">
                                      <p:cBhvr override="childStyle">
                                        <p:cTn id="38" dur="80"/>
                                        <p:tgtEl>
                                          <p:spTgt spid="67634"/>
                                        </p:tgtEl>
                                        <p:attrNameLst>
                                          <p:attrName>style.color</p:attrName>
                                        </p:attrNameLst>
                                      </p:cBhvr>
                                      <p:tavLst>
                                        <p:tav tm="0">
                                          <p:val>
                                            <p:clrVal>
                                              <a:schemeClr val="hlink"/>
                                            </p:clrVal>
                                          </p:val>
                                        </p:tav>
                                        <p:tav tm="50000">
                                          <p:val>
                                            <p:clrVal>
                                              <a:schemeClr val="accent2"/>
                                            </p:clrVal>
                                          </p:val>
                                        </p:tav>
                                      </p:tavLst>
                                    </p:anim>
                                    <p:anim calcmode="discrete" valueType="clr">
                                      <p:cBhvr>
                                        <p:cTn id="39" dur="80"/>
                                        <p:tgtEl>
                                          <p:spTgt spid="67634"/>
                                        </p:tgtEl>
                                        <p:attrNameLst>
                                          <p:attrName>fillcolor</p:attrName>
                                        </p:attrNameLst>
                                      </p:cBhvr>
                                      <p:tavLst>
                                        <p:tav tm="0">
                                          <p:val>
                                            <p:clrVal>
                                              <a:schemeClr val="hlink"/>
                                            </p:clrVal>
                                          </p:val>
                                        </p:tav>
                                        <p:tav tm="50000">
                                          <p:val>
                                            <p:clrVal>
                                              <a:schemeClr val="accent2"/>
                                            </p:clrVal>
                                          </p:val>
                                        </p:tav>
                                      </p:tavLst>
                                    </p:anim>
                                    <p:set>
                                      <p:cBhvr>
                                        <p:cTn id="40" dur="80"/>
                                        <p:tgtEl>
                                          <p:spTgt spid="67634"/>
                                        </p:tgtEl>
                                        <p:attrNameLst>
                                          <p:attrName>fill.type</p:attrName>
                                        </p:attrNameLst>
                                      </p:cBhvr>
                                      <p:to>
                                        <p:strVal val="solid"/>
                                      </p:to>
                                    </p:set>
                                    <p:set>
                                      <p:cBhvr>
                                        <p:cTn id="41" dur="1" fill="hold">
                                          <p:stCondLst>
                                            <p:cond delay="79"/>
                                          </p:stCondLst>
                                        </p:cTn>
                                        <p:tgtEl>
                                          <p:spTgt spid="67634"/>
                                        </p:tgtEl>
                                        <p:attrNameLst>
                                          <p:attrName>style.visibility</p:attrName>
                                        </p:attrNameLst>
                                      </p:cBhvr>
                                      <p:to>
                                        <p:strVal val="hidden"/>
                                      </p:to>
                                    </p:set>
                                  </p:childTnLst>
                                </p:cTn>
                              </p:par>
                              <p:par>
                                <p:cTn id="42" presetID="22" presetClass="entr" presetSubtype="1" fill="hold" grpId="0" nodeType="withEffect">
                                  <p:stCondLst>
                                    <p:cond delay="0"/>
                                  </p:stCondLst>
                                  <p:childTnLst>
                                    <p:set>
                                      <p:cBhvr>
                                        <p:cTn id="43" dur="1" fill="hold">
                                          <p:stCondLst>
                                            <p:cond delay="0"/>
                                          </p:stCondLst>
                                        </p:cTn>
                                        <p:tgtEl>
                                          <p:spTgt spid="67632"/>
                                        </p:tgtEl>
                                        <p:attrNameLst>
                                          <p:attrName>style.visibility</p:attrName>
                                        </p:attrNameLst>
                                      </p:cBhvr>
                                      <p:to>
                                        <p:strVal val="visible"/>
                                      </p:to>
                                    </p:set>
                                    <p:animEffect transition="in" filter="wipe(up)">
                                      <p:cBhvr>
                                        <p:cTn id="44" dur="500"/>
                                        <p:tgtEl>
                                          <p:spTgt spid="67632"/>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7618"/>
                                        </p:tgtEl>
                                        <p:attrNameLst>
                                          <p:attrName>style.visibility</p:attrName>
                                        </p:attrNameLst>
                                      </p:cBhvr>
                                      <p:to>
                                        <p:strVal val="visible"/>
                                      </p:to>
                                    </p:set>
                                  </p:childTnLst>
                                </p:cTn>
                              </p:par>
                              <p:par>
                                <p:cTn id="49" presetID="22" presetClass="entr" presetSubtype="2" fill="hold"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right)">
                                      <p:cBhvr>
                                        <p:cTn id="51" dur="1000"/>
                                        <p:tgtEl>
                                          <p:spTgt spid="4"/>
                                        </p:tgtEl>
                                      </p:cBhvr>
                                    </p:animEffect>
                                  </p:childTnLst>
                                </p:cTn>
                              </p:par>
                              <p:par>
                                <p:cTn id="52" presetID="1" presetClass="exit" presetSubtype="0" fill="hold" grpId="0" nodeType="withEffect">
                                  <p:stCondLst>
                                    <p:cond delay="0"/>
                                  </p:stCondLst>
                                  <p:childTnLst>
                                    <p:set>
                                      <p:cBhvr>
                                        <p:cTn id="53" dur="1" fill="hold">
                                          <p:stCondLst>
                                            <p:cond delay="0"/>
                                          </p:stCondLst>
                                        </p:cTn>
                                        <p:tgtEl>
                                          <p:spTgt spid="67614"/>
                                        </p:tgtEl>
                                        <p:attrNameLst>
                                          <p:attrName>style.visibility</p:attrName>
                                        </p:attrNameLst>
                                      </p:cBhvr>
                                      <p:to>
                                        <p:strVal val="hidden"/>
                                      </p:to>
                                    </p:set>
                                  </p:childTnLst>
                                </p:cTn>
                              </p:par>
                            </p:childTnLst>
                          </p:cTn>
                        </p:par>
                        <p:par>
                          <p:cTn id="54" fill="hold">
                            <p:stCondLst>
                              <p:cond delay="1000"/>
                            </p:stCondLst>
                            <p:childTnLst>
                              <p:par>
                                <p:cTn id="55" presetID="27" presetClass="entr" presetSubtype="0" fill="hold" grpId="0" nodeType="afterEffect">
                                  <p:stCondLst>
                                    <p:cond delay="0"/>
                                  </p:stCondLst>
                                  <p:iterate type="lt">
                                    <p:tmPct val="50000"/>
                                  </p:iterate>
                                  <p:childTnLst>
                                    <p:set>
                                      <p:cBhvr>
                                        <p:cTn id="56" dur="1" fill="hold">
                                          <p:stCondLst>
                                            <p:cond delay="0"/>
                                          </p:stCondLst>
                                        </p:cTn>
                                        <p:tgtEl>
                                          <p:spTgt spid="67624"/>
                                        </p:tgtEl>
                                        <p:attrNameLst>
                                          <p:attrName>style.visibility</p:attrName>
                                        </p:attrNameLst>
                                      </p:cBhvr>
                                      <p:to>
                                        <p:strVal val="visible"/>
                                      </p:to>
                                    </p:set>
                                    <p:anim calcmode="discrete" valueType="clr">
                                      <p:cBhvr override="childStyle">
                                        <p:cTn id="57" dur="80"/>
                                        <p:tgtEl>
                                          <p:spTgt spid="67624"/>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67624"/>
                                        </p:tgtEl>
                                        <p:attrNameLst>
                                          <p:attrName>fillcolor</p:attrName>
                                        </p:attrNameLst>
                                      </p:cBhvr>
                                      <p:tavLst>
                                        <p:tav tm="0">
                                          <p:val>
                                            <p:clrVal>
                                              <a:schemeClr val="accent2"/>
                                            </p:clrVal>
                                          </p:val>
                                        </p:tav>
                                        <p:tav tm="50000">
                                          <p:val>
                                            <p:clrVal>
                                              <a:schemeClr val="hlink"/>
                                            </p:clrVal>
                                          </p:val>
                                        </p:tav>
                                      </p:tavLst>
                                    </p:anim>
                                    <p:set>
                                      <p:cBhvr>
                                        <p:cTn id="59" dur="80"/>
                                        <p:tgtEl>
                                          <p:spTgt spid="67624"/>
                                        </p:tgtEl>
                                        <p:attrNameLst>
                                          <p:attrName>fill.type</p:attrName>
                                        </p:attrNameLst>
                                      </p:cBhvr>
                                      <p:to>
                                        <p:strVal val="solid"/>
                                      </p:to>
                                    </p:set>
                                  </p:childTnLst>
                                </p:cTn>
                              </p:par>
                              <p:par>
                                <p:cTn id="60" presetID="22" presetClass="entr" presetSubtype="2" fill="hold" grpId="0" nodeType="withEffect">
                                  <p:stCondLst>
                                    <p:cond delay="0"/>
                                  </p:stCondLst>
                                  <p:childTnLst>
                                    <p:set>
                                      <p:cBhvr>
                                        <p:cTn id="61" dur="1" fill="hold">
                                          <p:stCondLst>
                                            <p:cond delay="0"/>
                                          </p:stCondLst>
                                        </p:cTn>
                                        <p:tgtEl>
                                          <p:spTgt spid="67647"/>
                                        </p:tgtEl>
                                        <p:attrNameLst>
                                          <p:attrName>style.visibility</p:attrName>
                                        </p:attrNameLst>
                                      </p:cBhvr>
                                      <p:to>
                                        <p:strVal val="visible"/>
                                      </p:to>
                                    </p:set>
                                    <p:animEffect transition="in" filter="wipe(right)">
                                      <p:cBhvr>
                                        <p:cTn id="62" dur="2000"/>
                                        <p:tgtEl>
                                          <p:spTgt spid="67647"/>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7622"/>
                                        </p:tgtEl>
                                        <p:attrNameLst>
                                          <p:attrName>style.visibility</p:attrName>
                                        </p:attrNameLst>
                                      </p:cBhvr>
                                      <p:to>
                                        <p:strVal val="visible"/>
                                      </p:to>
                                    </p:set>
                                  </p:childTnLst>
                                </p:cTn>
                              </p:par>
                              <p:par>
                                <p:cTn id="67" presetID="22" presetClass="entr" presetSubtype="1" fill="hold" grpId="0" nodeType="withEffect">
                                  <p:stCondLst>
                                    <p:cond delay="0"/>
                                  </p:stCondLst>
                                  <p:childTnLst>
                                    <p:set>
                                      <p:cBhvr>
                                        <p:cTn id="68" dur="1" fill="hold">
                                          <p:stCondLst>
                                            <p:cond delay="0"/>
                                          </p:stCondLst>
                                        </p:cTn>
                                        <p:tgtEl>
                                          <p:spTgt spid="67621"/>
                                        </p:tgtEl>
                                        <p:attrNameLst>
                                          <p:attrName>style.visibility</p:attrName>
                                        </p:attrNameLst>
                                      </p:cBhvr>
                                      <p:to>
                                        <p:strVal val="visible"/>
                                      </p:to>
                                    </p:set>
                                    <p:animEffect transition="in" filter="wipe(up)">
                                      <p:cBhvr>
                                        <p:cTn id="69" dur="500"/>
                                        <p:tgtEl>
                                          <p:spTgt spid="67621"/>
                                        </p:tgtEl>
                                      </p:cBhvr>
                                    </p:animEffect>
                                  </p:childTnLst>
                                </p:cTn>
                              </p:par>
                              <p:par>
                                <p:cTn id="70" presetID="1" presetClass="entr" presetSubtype="0" fill="hold" nodeType="withEffect">
                                  <p:stCondLst>
                                    <p:cond delay="0"/>
                                  </p:stCondLst>
                                  <p:childTnLst>
                                    <p:set>
                                      <p:cBhvr>
                                        <p:cTn id="71" dur="1" fill="hold">
                                          <p:stCondLst>
                                            <p:cond delay="0"/>
                                          </p:stCondLst>
                                        </p:cTn>
                                        <p:tgtEl>
                                          <p:spTgt spid="3"/>
                                        </p:tgtEl>
                                        <p:attrNameLst>
                                          <p:attrName>style.visibility</p:attrName>
                                        </p:attrNameLst>
                                      </p:cBhvr>
                                      <p:to>
                                        <p:strVal val="visible"/>
                                      </p:to>
                                    </p:set>
                                  </p:childTnLst>
                                </p:cTn>
                              </p:par>
                            </p:childTnLst>
                          </p:cTn>
                        </p:par>
                        <p:par>
                          <p:cTn id="72" fill="hold">
                            <p:stCondLst>
                              <p:cond delay="500"/>
                            </p:stCondLst>
                            <p:childTnLst>
                              <p:par>
                                <p:cTn id="73" presetID="6" presetClass="emph" presetSubtype="0" fill="hold" nodeType="afterEffect">
                                  <p:stCondLst>
                                    <p:cond delay="0"/>
                                  </p:stCondLst>
                                  <p:childTnLst>
                                    <p:animScale>
                                      <p:cBhvr>
                                        <p:cTn id="74" dur="1000" fill="hold"/>
                                        <p:tgtEl>
                                          <p:spTgt spid="3"/>
                                        </p:tgtEl>
                                      </p:cBhvr>
                                      <p:by x="50000" y="50000"/>
                                    </p:animScale>
                                  </p:childTnLst>
                                </p:cTn>
                              </p:par>
                            </p:childTnLst>
                          </p:cTn>
                        </p:par>
                        <p:par>
                          <p:cTn id="75" fill="hold">
                            <p:stCondLst>
                              <p:cond delay="1500"/>
                            </p:stCondLst>
                            <p:childTnLst>
                              <p:par>
                                <p:cTn id="76" presetID="1" presetClass="entr" presetSubtype="0" fill="hold" nodeType="afterEffect">
                                  <p:stCondLst>
                                    <p:cond delay="0"/>
                                  </p:stCondLst>
                                  <p:childTnLst>
                                    <p:set>
                                      <p:cBhvr>
                                        <p:cTn id="77" dur="1" fill="hold">
                                          <p:stCondLst>
                                            <p:cond delay="0"/>
                                          </p:stCondLst>
                                        </p:cTn>
                                        <p:tgtEl>
                                          <p:spTgt spid="67623"/>
                                        </p:tgtEl>
                                        <p:attrNameLst>
                                          <p:attrName>style.visibility</p:attrName>
                                        </p:attrNameLst>
                                      </p:cBhvr>
                                      <p:to>
                                        <p:strVal val="visible"/>
                                      </p:to>
                                    </p:set>
                                  </p:childTnLst>
                                </p:cTn>
                              </p:par>
                              <p:par>
                                <p:cTn id="78" presetID="0" presetClass="path" presetSubtype="0" accel="50000" decel="50000" fill="hold" nodeType="withEffect">
                                  <p:stCondLst>
                                    <p:cond delay="0"/>
                                  </p:stCondLst>
                                  <p:childTnLst>
                                    <p:animMotion origin="layout" path="M 0.02031 0.01111 C 0.0184 0.19583 0.01666 0.38148 0.02187 0.48565 C 0.02743 0.59028 0.04166 0.60949 0.05382 0.63773 C 0.06597 0.66666 0.07968 0.65694 0.09514 0.65694 C 0.11076 0.65694 0.10816 0.66111 0.14705 0.63773 C 0.18576 0.61435 0.29826 0.53727 0.32882 0.51736 " pathEditMode="relative" rAng="0" ptsTypes="aaaaaA">
                                      <p:cBhvr>
                                        <p:cTn id="79" dur="2000" fill="hold"/>
                                        <p:tgtEl>
                                          <p:spTgt spid="3"/>
                                        </p:tgtEl>
                                        <p:attrNameLst>
                                          <p:attrName>ppt_x</p:attrName>
                                          <p:attrName>ppt_y</p:attrName>
                                        </p:attrNameLst>
                                      </p:cBhvr>
                                      <p:rCtr x="152" y="328"/>
                                    </p:animMotion>
                                  </p:childTnLst>
                                </p:cTn>
                              </p:par>
                            </p:childTnLst>
                          </p:cTn>
                        </p:par>
                        <p:par>
                          <p:cTn id="80" fill="hold">
                            <p:stCondLst>
                              <p:cond delay="3500"/>
                            </p:stCondLst>
                            <p:childTnLst>
                              <p:par>
                                <p:cTn id="81" presetID="6" presetClass="emph" presetSubtype="0" fill="hold" nodeType="afterEffect">
                                  <p:stCondLst>
                                    <p:cond delay="0"/>
                                  </p:stCondLst>
                                  <p:childTnLst>
                                    <p:animScale>
                                      <p:cBhvr>
                                        <p:cTn id="82" dur="1000" fill="hold"/>
                                        <p:tgtEl>
                                          <p:spTgt spid="3"/>
                                        </p:tgtEl>
                                      </p:cBhvr>
                                      <p:by x="200000" y="200000"/>
                                    </p:animScale>
                                  </p:childTnLst>
                                </p:cTn>
                              </p:par>
                            </p:childTnLst>
                          </p:cTn>
                        </p:par>
                        <p:par>
                          <p:cTn id="83" fill="hold">
                            <p:stCondLst>
                              <p:cond delay="4500"/>
                            </p:stCondLst>
                            <p:childTnLst>
                              <p:par>
                                <p:cTn id="84" presetID="1" presetClass="entr" presetSubtype="0" fill="hold" grpId="0" nodeType="afterEffect">
                                  <p:stCondLst>
                                    <p:cond delay="0"/>
                                  </p:stCondLst>
                                  <p:childTnLst>
                                    <p:set>
                                      <p:cBhvr>
                                        <p:cTn id="85" dur="1" fill="hold">
                                          <p:stCondLst>
                                            <p:cond delay="0"/>
                                          </p:stCondLst>
                                        </p:cTn>
                                        <p:tgtEl>
                                          <p:spTgt spid="67628"/>
                                        </p:tgtEl>
                                        <p:attrNameLst>
                                          <p:attrName>style.visibility</p:attrName>
                                        </p:attrNameLst>
                                      </p:cBhvr>
                                      <p:to>
                                        <p:strVal val="visible"/>
                                      </p:to>
                                    </p:set>
                                  </p:childTnLst>
                                </p:cTn>
                              </p:par>
                              <p:par>
                                <p:cTn id="86" presetID="22" presetClass="entr" presetSubtype="8" fill="hold" grpId="0" nodeType="withEffect">
                                  <p:stCondLst>
                                    <p:cond delay="0"/>
                                  </p:stCondLst>
                                  <p:childTnLst>
                                    <p:set>
                                      <p:cBhvr>
                                        <p:cTn id="87" dur="1" fill="hold">
                                          <p:stCondLst>
                                            <p:cond delay="0"/>
                                          </p:stCondLst>
                                        </p:cTn>
                                        <p:tgtEl>
                                          <p:spTgt spid="67641"/>
                                        </p:tgtEl>
                                        <p:attrNameLst>
                                          <p:attrName>style.visibility</p:attrName>
                                        </p:attrNameLst>
                                      </p:cBhvr>
                                      <p:to>
                                        <p:strVal val="visible"/>
                                      </p:to>
                                    </p:set>
                                    <p:animEffect transition="in" filter="wipe(left)">
                                      <p:cBhvr>
                                        <p:cTn id="88" dur="500"/>
                                        <p:tgtEl>
                                          <p:spTgt spid="67641"/>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67640"/>
                                        </p:tgtEl>
                                        <p:attrNameLst>
                                          <p:attrName>style.visibility</p:attrName>
                                        </p:attrNameLst>
                                      </p:cBhvr>
                                      <p:to>
                                        <p:strVal val="visible"/>
                                      </p:to>
                                    </p:set>
                                    <p:animEffect transition="in" filter="wipe(left)">
                                      <p:cBhvr>
                                        <p:cTn id="91" dur="500"/>
                                        <p:tgtEl>
                                          <p:spTgt spid="67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14" grpId="0"/>
      <p:bldP spid="67615" grpId="0" animBg="1"/>
      <p:bldP spid="67616" grpId="0"/>
      <p:bldP spid="67618" grpId="0"/>
      <p:bldP spid="67621" grpId="0" animBg="1"/>
      <p:bldP spid="67622" grpId="0"/>
      <p:bldP spid="67624" grpId="0"/>
      <p:bldP spid="67628" grpId="0"/>
      <p:bldP spid="67632" grpId="0" animBg="1"/>
      <p:bldP spid="67634" grpId="0"/>
      <p:bldP spid="67634" grpId="1"/>
      <p:bldP spid="67640" grpId="0" animBg="1"/>
      <p:bldP spid="67641" grpId="0" animBg="1"/>
      <p:bldP spid="67647"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25" name="Rectangle 17"/>
          <p:cNvSpPr>
            <a:spLocks noChangeArrowheads="1"/>
          </p:cNvSpPr>
          <p:nvPr/>
        </p:nvSpPr>
        <p:spPr bwMode="auto">
          <a:xfrm>
            <a:off x="5029200" y="1676400"/>
            <a:ext cx="3733800" cy="4191000"/>
          </a:xfrm>
          <a:prstGeom prst="rect">
            <a:avLst/>
          </a:prstGeom>
          <a:solidFill>
            <a:schemeClr val="bg1"/>
          </a:solidFill>
          <a:ln w="22225">
            <a:solidFill>
              <a:srgbClr val="969696"/>
            </a:solidFill>
            <a:miter lim="800000"/>
            <a:headEnd/>
            <a:tailEnd/>
          </a:ln>
        </p:spPr>
        <p:txBody>
          <a:bodyPr wrap="none" anchor="ctr"/>
          <a:lstStyle/>
          <a:p>
            <a:endParaRPr lang="en-SG"/>
          </a:p>
        </p:txBody>
      </p:sp>
      <p:sp>
        <p:nvSpPr>
          <p:cNvPr id="17416" name="AutoShape 8"/>
          <p:cNvSpPr>
            <a:spLocks noChangeArrowheads="1"/>
          </p:cNvSpPr>
          <p:nvPr/>
        </p:nvSpPr>
        <p:spPr bwMode="auto">
          <a:xfrm>
            <a:off x="5543550" y="395288"/>
            <a:ext cx="2362200" cy="609600"/>
          </a:xfrm>
          <a:prstGeom prst="roundRect">
            <a:avLst>
              <a:gd name="adj" fmla="val 16667"/>
            </a:avLst>
          </a:prstGeom>
          <a:solidFill>
            <a:schemeClr val="bg1"/>
          </a:solidFill>
          <a:ln w="38100">
            <a:solidFill>
              <a:srgbClr val="006A00"/>
            </a:solidFill>
            <a:round/>
            <a:headEnd/>
            <a:tailEnd/>
          </a:ln>
        </p:spPr>
        <p:txBody>
          <a:bodyPr wrap="none" anchor="ctr"/>
          <a:lstStyle/>
          <a:p>
            <a:endParaRPr lang="en-SG"/>
          </a:p>
        </p:txBody>
      </p:sp>
      <p:sp>
        <p:nvSpPr>
          <p:cNvPr id="17417" name="Text Box 9"/>
          <p:cNvSpPr txBox="1">
            <a:spLocks noChangeArrowheads="1"/>
          </p:cNvSpPr>
          <p:nvPr/>
        </p:nvSpPr>
        <p:spPr bwMode="auto">
          <a:xfrm>
            <a:off x="5638800" y="381000"/>
            <a:ext cx="2209800" cy="641350"/>
          </a:xfrm>
          <a:prstGeom prst="rect">
            <a:avLst/>
          </a:prstGeom>
          <a:noFill/>
          <a:ln w="9525">
            <a:noFill/>
            <a:miter lim="800000"/>
            <a:headEnd/>
            <a:tailEnd/>
          </a:ln>
        </p:spPr>
        <p:txBody>
          <a:bodyPr>
            <a:spAutoFit/>
          </a:bodyPr>
          <a:lstStyle/>
          <a:p>
            <a:pPr>
              <a:spcBef>
                <a:spcPct val="50000"/>
              </a:spcBef>
            </a:pPr>
            <a:r>
              <a:rPr lang="en-US" sz="3600" b="1">
                <a:solidFill>
                  <a:srgbClr val="006A00"/>
                </a:solidFill>
              </a:rPr>
              <a:t>New Way</a:t>
            </a:r>
            <a:endParaRPr lang="en-US" sz="3600" b="1">
              <a:solidFill>
                <a:srgbClr val="A90000"/>
              </a:solidFill>
            </a:endParaRPr>
          </a:p>
        </p:txBody>
      </p:sp>
      <p:sp>
        <p:nvSpPr>
          <p:cNvPr id="17418" name="AutoShape 10"/>
          <p:cNvSpPr>
            <a:spLocks noChangeArrowheads="1"/>
          </p:cNvSpPr>
          <p:nvPr/>
        </p:nvSpPr>
        <p:spPr bwMode="auto">
          <a:xfrm>
            <a:off x="685800" y="381000"/>
            <a:ext cx="2819400" cy="609600"/>
          </a:xfrm>
          <a:prstGeom prst="roundRect">
            <a:avLst>
              <a:gd name="adj" fmla="val 16667"/>
            </a:avLst>
          </a:prstGeom>
          <a:solidFill>
            <a:schemeClr val="bg1"/>
          </a:solidFill>
          <a:ln w="38100">
            <a:solidFill>
              <a:schemeClr val="tx1"/>
            </a:solidFill>
            <a:round/>
            <a:headEnd/>
            <a:tailEnd/>
          </a:ln>
        </p:spPr>
        <p:txBody>
          <a:bodyPr wrap="none" anchor="ctr"/>
          <a:lstStyle/>
          <a:p>
            <a:pPr algn="ctr"/>
            <a:endParaRPr lang="en-US"/>
          </a:p>
        </p:txBody>
      </p:sp>
      <p:sp>
        <p:nvSpPr>
          <p:cNvPr id="17419" name="Text Box 11"/>
          <p:cNvSpPr txBox="1">
            <a:spLocks noChangeArrowheads="1"/>
          </p:cNvSpPr>
          <p:nvPr/>
        </p:nvSpPr>
        <p:spPr bwMode="auto">
          <a:xfrm>
            <a:off x="990600" y="381000"/>
            <a:ext cx="2667000" cy="641350"/>
          </a:xfrm>
          <a:prstGeom prst="rect">
            <a:avLst/>
          </a:prstGeom>
          <a:noFill/>
          <a:ln w="9525">
            <a:noFill/>
            <a:miter lim="800000"/>
            <a:headEnd/>
            <a:tailEnd/>
          </a:ln>
        </p:spPr>
        <p:txBody>
          <a:bodyPr>
            <a:spAutoFit/>
          </a:bodyPr>
          <a:lstStyle/>
          <a:p>
            <a:pPr>
              <a:spcBef>
                <a:spcPct val="50000"/>
              </a:spcBef>
            </a:pPr>
            <a:r>
              <a:rPr lang="en-US" sz="3600" b="1" i="1"/>
              <a:t>Old Way</a:t>
            </a:r>
          </a:p>
        </p:txBody>
      </p:sp>
      <p:pic>
        <p:nvPicPr>
          <p:cNvPr id="17420" name="Picture 12"/>
          <p:cNvPicPr>
            <a:picLocks noChangeAspect="1" noChangeArrowheads="1"/>
          </p:cNvPicPr>
          <p:nvPr/>
        </p:nvPicPr>
        <p:blipFill>
          <a:blip r:embed="rId3"/>
          <a:srcRect/>
          <a:stretch>
            <a:fillRect/>
          </a:stretch>
        </p:blipFill>
        <p:spPr bwMode="auto">
          <a:xfrm>
            <a:off x="1219200" y="3733800"/>
            <a:ext cx="1447800" cy="1447800"/>
          </a:xfrm>
          <a:prstGeom prst="rect">
            <a:avLst/>
          </a:prstGeom>
          <a:noFill/>
          <a:ln w="9525">
            <a:noFill/>
            <a:miter lim="800000"/>
            <a:headEnd/>
            <a:tailEnd/>
          </a:ln>
        </p:spPr>
      </p:pic>
      <p:sp>
        <p:nvSpPr>
          <p:cNvPr id="17421" name="Text Box 13"/>
          <p:cNvSpPr txBox="1">
            <a:spLocks noChangeArrowheads="1"/>
          </p:cNvSpPr>
          <p:nvPr/>
        </p:nvSpPr>
        <p:spPr bwMode="auto">
          <a:xfrm>
            <a:off x="228600" y="2057400"/>
            <a:ext cx="3581400" cy="649288"/>
          </a:xfrm>
          <a:prstGeom prst="rect">
            <a:avLst/>
          </a:prstGeom>
          <a:noFill/>
          <a:ln w="9525">
            <a:solidFill>
              <a:schemeClr val="tx1"/>
            </a:solidFill>
            <a:miter lim="800000"/>
            <a:headEnd/>
            <a:tailEnd/>
          </a:ln>
        </p:spPr>
        <p:txBody>
          <a:bodyPr>
            <a:spAutoFit/>
          </a:bodyPr>
          <a:lstStyle/>
          <a:p>
            <a:pPr>
              <a:spcBef>
                <a:spcPct val="50000"/>
              </a:spcBef>
            </a:pPr>
            <a:r>
              <a:rPr lang="en-US" sz="1200"/>
              <a:t>Title: Hemorrhagic Fever</a:t>
            </a:r>
            <a:br>
              <a:rPr lang="en-US" sz="1200"/>
            </a:br>
            <a:r>
              <a:rPr lang="en-US" sz="1200"/>
              <a:t>Author: KM Larrick</a:t>
            </a:r>
            <a:br>
              <a:rPr lang="en-US" sz="1200"/>
            </a:br>
            <a:r>
              <a:rPr lang="en-US" sz="1200"/>
              <a:t>Journal of Biochemistry, 10(6) p111-115, 2008</a:t>
            </a:r>
          </a:p>
        </p:txBody>
      </p:sp>
      <p:sp>
        <p:nvSpPr>
          <p:cNvPr id="17422" name="Line 14"/>
          <p:cNvSpPr>
            <a:spLocks noChangeShapeType="1"/>
          </p:cNvSpPr>
          <p:nvPr/>
        </p:nvSpPr>
        <p:spPr bwMode="auto">
          <a:xfrm>
            <a:off x="228600" y="3352800"/>
            <a:ext cx="3810000" cy="0"/>
          </a:xfrm>
          <a:prstGeom prst="line">
            <a:avLst/>
          </a:prstGeom>
          <a:noFill/>
          <a:ln w="57150">
            <a:solidFill>
              <a:schemeClr val="tx1"/>
            </a:solidFill>
            <a:prstDash val="dash"/>
            <a:round/>
            <a:headEnd/>
            <a:tailEnd/>
          </a:ln>
        </p:spPr>
        <p:txBody>
          <a:bodyPr/>
          <a:lstStyle/>
          <a:p>
            <a:endParaRPr lang="en-US"/>
          </a:p>
        </p:txBody>
      </p:sp>
      <p:pic>
        <p:nvPicPr>
          <p:cNvPr id="17423" name="Picture 15"/>
          <p:cNvPicPr>
            <a:picLocks noChangeAspect="1" noChangeArrowheads="1"/>
          </p:cNvPicPr>
          <p:nvPr/>
        </p:nvPicPr>
        <p:blipFill>
          <a:blip r:embed="rId3"/>
          <a:srcRect/>
          <a:stretch>
            <a:fillRect/>
          </a:stretch>
        </p:blipFill>
        <p:spPr bwMode="auto">
          <a:xfrm>
            <a:off x="6248400" y="3657600"/>
            <a:ext cx="1447800" cy="1447800"/>
          </a:xfrm>
          <a:prstGeom prst="rect">
            <a:avLst/>
          </a:prstGeom>
          <a:noFill/>
          <a:ln w="9525">
            <a:noFill/>
            <a:miter lim="800000"/>
            <a:headEnd/>
            <a:tailEnd/>
          </a:ln>
        </p:spPr>
      </p:pic>
      <p:sp>
        <p:nvSpPr>
          <p:cNvPr id="17424" name="Text Box 16"/>
          <p:cNvSpPr txBox="1">
            <a:spLocks noChangeArrowheads="1"/>
          </p:cNvSpPr>
          <p:nvPr/>
        </p:nvSpPr>
        <p:spPr bwMode="auto">
          <a:xfrm>
            <a:off x="5181600" y="2057400"/>
            <a:ext cx="3429000" cy="649288"/>
          </a:xfrm>
          <a:prstGeom prst="rect">
            <a:avLst/>
          </a:prstGeom>
          <a:noFill/>
          <a:ln w="9525">
            <a:solidFill>
              <a:schemeClr val="tx1"/>
            </a:solidFill>
            <a:miter lim="800000"/>
            <a:headEnd/>
            <a:tailEnd/>
          </a:ln>
        </p:spPr>
        <p:txBody>
          <a:bodyPr>
            <a:spAutoFit/>
          </a:bodyPr>
          <a:lstStyle/>
          <a:p>
            <a:pPr>
              <a:spcBef>
                <a:spcPct val="50000"/>
              </a:spcBef>
            </a:pPr>
            <a:r>
              <a:rPr lang="en-US" sz="1200"/>
              <a:t>Title: Hemorrhagic Fever</a:t>
            </a:r>
            <a:br>
              <a:rPr lang="en-US" sz="1200"/>
            </a:br>
            <a:r>
              <a:rPr lang="en-US" sz="1200"/>
              <a:t>Author: KM Larrick</a:t>
            </a:r>
            <a:br>
              <a:rPr lang="en-US" sz="1200"/>
            </a:br>
            <a:r>
              <a:rPr lang="en-US" sz="1200"/>
              <a:t>Journal of Biochemistry, 10(6) p111-115, 2008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8"/>
                                        </p:tgtEl>
                                        <p:attrNameLst>
                                          <p:attrName>style.visibility</p:attrName>
                                        </p:attrNameLst>
                                      </p:cBhvr>
                                      <p:to>
                                        <p:strVal val="visible"/>
                                      </p:to>
                                    </p:set>
                                    <p:anim calcmode="lin" valueType="num">
                                      <p:cBhvr additive="base">
                                        <p:cTn id="7" dur="500" fill="hold"/>
                                        <p:tgtEl>
                                          <p:spTgt spid="17418"/>
                                        </p:tgtEl>
                                        <p:attrNameLst>
                                          <p:attrName>ppt_x</p:attrName>
                                        </p:attrNameLst>
                                      </p:cBhvr>
                                      <p:tavLst>
                                        <p:tav tm="0">
                                          <p:val>
                                            <p:strVal val="#ppt_x"/>
                                          </p:val>
                                        </p:tav>
                                        <p:tav tm="100000">
                                          <p:val>
                                            <p:strVal val="#ppt_x"/>
                                          </p:val>
                                        </p:tav>
                                      </p:tavLst>
                                    </p:anim>
                                    <p:anim calcmode="lin" valueType="num">
                                      <p:cBhvr additive="base">
                                        <p:cTn id="8" dur="500" fill="hold"/>
                                        <p:tgtEl>
                                          <p:spTgt spid="174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419"/>
                                        </p:tgtEl>
                                        <p:attrNameLst>
                                          <p:attrName>style.visibility</p:attrName>
                                        </p:attrNameLst>
                                      </p:cBhvr>
                                      <p:to>
                                        <p:strVal val="visible"/>
                                      </p:to>
                                    </p:set>
                                    <p:anim calcmode="lin" valueType="num">
                                      <p:cBhvr additive="base">
                                        <p:cTn id="11" dur="500" fill="hold"/>
                                        <p:tgtEl>
                                          <p:spTgt spid="17419"/>
                                        </p:tgtEl>
                                        <p:attrNameLst>
                                          <p:attrName>ppt_x</p:attrName>
                                        </p:attrNameLst>
                                      </p:cBhvr>
                                      <p:tavLst>
                                        <p:tav tm="0">
                                          <p:val>
                                            <p:strVal val="#ppt_x"/>
                                          </p:val>
                                        </p:tav>
                                        <p:tav tm="100000">
                                          <p:val>
                                            <p:strVal val="#ppt_x"/>
                                          </p:val>
                                        </p:tav>
                                      </p:tavLst>
                                    </p:anim>
                                    <p:anim calcmode="lin" valueType="num">
                                      <p:cBhvr additive="base">
                                        <p:cTn id="12" dur="500" fill="hold"/>
                                        <p:tgtEl>
                                          <p:spTgt spid="174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420"/>
                                        </p:tgtEl>
                                        <p:attrNameLst>
                                          <p:attrName>style.visibility</p:attrName>
                                        </p:attrNameLst>
                                      </p:cBhvr>
                                      <p:to>
                                        <p:strVal val="visible"/>
                                      </p:to>
                                    </p:set>
                                    <p:anim calcmode="lin" valueType="num">
                                      <p:cBhvr additive="base">
                                        <p:cTn id="15" dur="500" fill="hold"/>
                                        <p:tgtEl>
                                          <p:spTgt spid="17420"/>
                                        </p:tgtEl>
                                        <p:attrNameLst>
                                          <p:attrName>ppt_x</p:attrName>
                                        </p:attrNameLst>
                                      </p:cBhvr>
                                      <p:tavLst>
                                        <p:tav tm="0">
                                          <p:val>
                                            <p:strVal val="#ppt_x"/>
                                          </p:val>
                                        </p:tav>
                                        <p:tav tm="100000">
                                          <p:val>
                                            <p:strVal val="#ppt_x"/>
                                          </p:val>
                                        </p:tav>
                                      </p:tavLst>
                                    </p:anim>
                                    <p:anim calcmode="lin" valueType="num">
                                      <p:cBhvr additive="base">
                                        <p:cTn id="16" dur="500" fill="hold"/>
                                        <p:tgtEl>
                                          <p:spTgt spid="174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421"/>
                                        </p:tgtEl>
                                        <p:attrNameLst>
                                          <p:attrName>style.visibility</p:attrName>
                                        </p:attrNameLst>
                                      </p:cBhvr>
                                      <p:to>
                                        <p:strVal val="visible"/>
                                      </p:to>
                                    </p:set>
                                    <p:anim calcmode="lin" valueType="num">
                                      <p:cBhvr additive="base">
                                        <p:cTn id="19" dur="500" fill="hold"/>
                                        <p:tgtEl>
                                          <p:spTgt spid="17421"/>
                                        </p:tgtEl>
                                        <p:attrNameLst>
                                          <p:attrName>ppt_x</p:attrName>
                                        </p:attrNameLst>
                                      </p:cBhvr>
                                      <p:tavLst>
                                        <p:tav tm="0">
                                          <p:val>
                                            <p:strVal val="#ppt_x"/>
                                          </p:val>
                                        </p:tav>
                                        <p:tav tm="100000">
                                          <p:val>
                                            <p:strVal val="#ppt_x"/>
                                          </p:val>
                                        </p:tav>
                                      </p:tavLst>
                                    </p:anim>
                                    <p:anim calcmode="lin" valueType="num">
                                      <p:cBhvr additive="base">
                                        <p:cTn id="20" dur="500" fill="hold"/>
                                        <p:tgtEl>
                                          <p:spTgt spid="174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422"/>
                                        </p:tgtEl>
                                        <p:attrNameLst>
                                          <p:attrName>style.visibility</p:attrName>
                                        </p:attrNameLst>
                                      </p:cBhvr>
                                      <p:to>
                                        <p:strVal val="visible"/>
                                      </p:to>
                                    </p:set>
                                    <p:anim calcmode="lin" valueType="num">
                                      <p:cBhvr additive="base">
                                        <p:cTn id="23" dur="500" fill="hold"/>
                                        <p:tgtEl>
                                          <p:spTgt spid="17422"/>
                                        </p:tgtEl>
                                        <p:attrNameLst>
                                          <p:attrName>ppt_x</p:attrName>
                                        </p:attrNameLst>
                                      </p:cBhvr>
                                      <p:tavLst>
                                        <p:tav tm="0">
                                          <p:val>
                                            <p:strVal val="#ppt_x"/>
                                          </p:val>
                                        </p:tav>
                                        <p:tav tm="100000">
                                          <p:val>
                                            <p:strVal val="#ppt_x"/>
                                          </p:val>
                                        </p:tav>
                                      </p:tavLst>
                                    </p:anim>
                                    <p:anim calcmode="lin" valueType="num">
                                      <p:cBhvr additive="base">
                                        <p:cTn id="24" dur="500" fill="hold"/>
                                        <p:tgtEl>
                                          <p:spTgt spid="1742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425"/>
                                        </p:tgtEl>
                                        <p:attrNameLst>
                                          <p:attrName>style.visibility</p:attrName>
                                        </p:attrNameLst>
                                      </p:cBhvr>
                                      <p:to>
                                        <p:strVal val="visible"/>
                                      </p:to>
                                    </p:set>
                                    <p:anim calcmode="lin" valueType="num">
                                      <p:cBhvr additive="base">
                                        <p:cTn id="29" dur="500" fill="hold"/>
                                        <p:tgtEl>
                                          <p:spTgt spid="17425"/>
                                        </p:tgtEl>
                                        <p:attrNameLst>
                                          <p:attrName>ppt_x</p:attrName>
                                        </p:attrNameLst>
                                      </p:cBhvr>
                                      <p:tavLst>
                                        <p:tav tm="0">
                                          <p:val>
                                            <p:strVal val="#ppt_x"/>
                                          </p:val>
                                        </p:tav>
                                        <p:tav tm="100000">
                                          <p:val>
                                            <p:strVal val="#ppt_x"/>
                                          </p:val>
                                        </p:tav>
                                      </p:tavLst>
                                    </p:anim>
                                    <p:anim calcmode="lin" valueType="num">
                                      <p:cBhvr additive="base">
                                        <p:cTn id="30" dur="500" fill="hold"/>
                                        <p:tgtEl>
                                          <p:spTgt spid="1742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416"/>
                                        </p:tgtEl>
                                        <p:attrNameLst>
                                          <p:attrName>style.visibility</p:attrName>
                                        </p:attrNameLst>
                                      </p:cBhvr>
                                      <p:to>
                                        <p:strVal val="visible"/>
                                      </p:to>
                                    </p:set>
                                    <p:anim calcmode="lin" valueType="num">
                                      <p:cBhvr additive="base">
                                        <p:cTn id="33" dur="500" fill="hold"/>
                                        <p:tgtEl>
                                          <p:spTgt spid="17416"/>
                                        </p:tgtEl>
                                        <p:attrNameLst>
                                          <p:attrName>ppt_x</p:attrName>
                                        </p:attrNameLst>
                                      </p:cBhvr>
                                      <p:tavLst>
                                        <p:tav tm="0">
                                          <p:val>
                                            <p:strVal val="#ppt_x"/>
                                          </p:val>
                                        </p:tav>
                                        <p:tav tm="100000">
                                          <p:val>
                                            <p:strVal val="#ppt_x"/>
                                          </p:val>
                                        </p:tav>
                                      </p:tavLst>
                                    </p:anim>
                                    <p:anim calcmode="lin" valueType="num">
                                      <p:cBhvr additive="base">
                                        <p:cTn id="34" dur="500" fill="hold"/>
                                        <p:tgtEl>
                                          <p:spTgt spid="1741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7417"/>
                                        </p:tgtEl>
                                        <p:attrNameLst>
                                          <p:attrName>style.visibility</p:attrName>
                                        </p:attrNameLst>
                                      </p:cBhvr>
                                      <p:to>
                                        <p:strVal val="visible"/>
                                      </p:to>
                                    </p:set>
                                    <p:anim calcmode="lin" valueType="num">
                                      <p:cBhvr additive="base">
                                        <p:cTn id="37" dur="500" fill="hold"/>
                                        <p:tgtEl>
                                          <p:spTgt spid="17417"/>
                                        </p:tgtEl>
                                        <p:attrNameLst>
                                          <p:attrName>ppt_x</p:attrName>
                                        </p:attrNameLst>
                                      </p:cBhvr>
                                      <p:tavLst>
                                        <p:tav tm="0">
                                          <p:val>
                                            <p:strVal val="#ppt_x"/>
                                          </p:val>
                                        </p:tav>
                                        <p:tav tm="100000">
                                          <p:val>
                                            <p:strVal val="#ppt_x"/>
                                          </p:val>
                                        </p:tav>
                                      </p:tavLst>
                                    </p:anim>
                                    <p:anim calcmode="lin" valueType="num">
                                      <p:cBhvr additive="base">
                                        <p:cTn id="38" dur="500" fill="hold"/>
                                        <p:tgtEl>
                                          <p:spTgt spid="174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7423"/>
                                        </p:tgtEl>
                                        <p:attrNameLst>
                                          <p:attrName>style.visibility</p:attrName>
                                        </p:attrNameLst>
                                      </p:cBhvr>
                                      <p:to>
                                        <p:strVal val="visible"/>
                                      </p:to>
                                    </p:set>
                                    <p:anim calcmode="lin" valueType="num">
                                      <p:cBhvr additive="base">
                                        <p:cTn id="41" dur="500" fill="hold"/>
                                        <p:tgtEl>
                                          <p:spTgt spid="17423"/>
                                        </p:tgtEl>
                                        <p:attrNameLst>
                                          <p:attrName>ppt_x</p:attrName>
                                        </p:attrNameLst>
                                      </p:cBhvr>
                                      <p:tavLst>
                                        <p:tav tm="0">
                                          <p:val>
                                            <p:strVal val="#ppt_x"/>
                                          </p:val>
                                        </p:tav>
                                        <p:tav tm="100000">
                                          <p:val>
                                            <p:strVal val="#ppt_x"/>
                                          </p:val>
                                        </p:tav>
                                      </p:tavLst>
                                    </p:anim>
                                    <p:anim calcmode="lin" valueType="num">
                                      <p:cBhvr additive="base">
                                        <p:cTn id="42" dur="500" fill="hold"/>
                                        <p:tgtEl>
                                          <p:spTgt spid="1742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7424"/>
                                        </p:tgtEl>
                                        <p:attrNameLst>
                                          <p:attrName>style.visibility</p:attrName>
                                        </p:attrNameLst>
                                      </p:cBhvr>
                                      <p:to>
                                        <p:strVal val="visible"/>
                                      </p:to>
                                    </p:set>
                                    <p:anim calcmode="lin" valueType="num">
                                      <p:cBhvr additive="base">
                                        <p:cTn id="45" dur="500" fill="hold"/>
                                        <p:tgtEl>
                                          <p:spTgt spid="17424"/>
                                        </p:tgtEl>
                                        <p:attrNameLst>
                                          <p:attrName>ppt_x</p:attrName>
                                        </p:attrNameLst>
                                      </p:cBhvr>
                                      <p:tavLst>
                                        <p:tav tm="0">
                                          <p:val>
                                            <p:strVal val="#ppt_x"/>
                                          </p:val>
                                        </p:tav>
                                        <p:tav tm="100000">
                                          <p:val>
                                            <p:strVal val="#ppt_x"/>
                                          </p:val>
                                        </p:tav>
                                      </p:tavLst>
                                    </p:anim>
                                    <p:anim calcmode="lin" valueType="num">
                                      <p:cBhvr additive="base">
                                        <p:cTn id="46" dur="500" fill="hold"/>
                                        <p:tgtEl>
                                          <p:spTgt spid="174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5" grpId="0" animBg="1"/>
      <p:bldP spid="17416" grpId="0" animBg="1"/>
      <p:bldP spid="17417" grpId="0"/>
      <p:bldP spid="17418" grpId="0" animBg="1"/>
      <p:bldP spid="17419" grpId="0"/>
      <p:bldP spid="17421" grpId="0" animBg="1"/>
      <p:bldP spid="17422" grpId="0" animBg="1"/>
      <p:bldP spid="17424"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Text Box 69"/>
          <p:cNvSpPr txBox="1">
            <a:spLocks noChangeArrowheads="1"/>
          </p:cNvSpPr>
          <p:nvPr/>
        </p:nvSpPr>
        <p:spPr bwMode="auto">
          <a:xfrm>
            <a:off x="76200" y="3200400"/>
            <a:ext cx="2667000" cy="366713"/>
          </a:xfrm>
          <a:prstGeom prst="rect">
            <a:avLst/>
          </a:prstGeom>
          <a:noFill/>
          <a:ln w="9525">
            <a:noFill/>
            <a:miter lim="800000"/>
            <a:headEnd/>
            <a:tailEnd/>
          </a:ln>
        </p:spPr>
        <p:txBody>
          <a:bodyPr>
            <a:spAutoFit/>
          </a:bodyPr>
          <a:lstStyle/>
          <a:p>
            <a:pPr>
              <a:spcBef>
                <a:spcPct val="50000"/>
              </a:spcBef>
            </a:pPr>
            <a:r>
              <a:rPr lang="en-US" b="1"/>
              <a:t>4. Title = “Stem Cells” </a:t>
            </a:r>
          </a:p>
        </p:txBody>
      </p:sp>
      <p:sp>
        <p:nvSpPr>
          <p:cNvPr id="115715" name="Rectangle 135"/>
          <p:cNvSpPr>
            <a:spLocks noChangeArrowheads="1"/>
          </p:cNvSpPr>
          <p:nvPr/>
        </p:nvSpPr>
        <p:spPr bwMode="auto">
          <a:xfrm>
            <a:off x="4419600" y="4495800"/>
            <a:ext cx="3733800" cy="2133600"/>
          </a:xfrm>
          <a:prstGeom prst="rect">
            <a:avLst/>
          </a:prstGeom>
          <a:solidFill>
            <a:srgbClr val="FFFF99"/>
          </a:solidFill>
          <a:ln w="9525">
            <a:noFill/>
            <a:miter lim="800000"/>
            <a:headEnd/>
            <a:tailEnd/>
          </a:ln>
        </p:spPr>
        <p:txBody>
          <a:bodyPr wrap="none" anchor="ctr"/>
          <a:lstStyle/>
          <a:p>
            <a:endParaRPr lang="en-SG"/>
          </a:p>
        </p:txBody>
      </p:sp>
      <p:sp>
        <p:nvSpPr>
          <p:cNvPr id="115716" name="Rectangle 136"/>
          <p:cNvSpPr>
            <a:spLocks noChangeArrowheads="1"/>
          </p:cNvSpPr>
          <p:nvPr/>
        </p:nvSpPr>
        <p:spPr bwMode="auto">
          <a:xfrm>
            <a:off x="2514600" y="4343400"/>
            <a:ext cx="1905000" cy="2286000"/>
          </a:xfrm>
          <a:prstGeom prst="rect">
            <a:avLst/>
          </a:prstGeom>
          <a:solidFill>
            <a:srgbClr val="FFFF99"/>
          </a:solidFill>
          <a:ln w="9525">
            <a:noFill/>
            <a:miter lim="800000"/>
            <a:headEnd/>
            <a:tailEnd/>
          </a:ln>
        </p:spPr>
        <p:txBody>
          <a:bodyPr wrap="none" anchor="ctr"/>
          <a:lstStyle/>
          <a:p>
            <a:endParaRPr lang="en-SG"/>
          </a:p>
        </p:txBody>
      </p:sp>
      <p:sp>
        <p:nvSpPr>
          <p:cNvPr id="115717" name="Rectangle 137"/>
          <p:cNvSpPr>
            <a:spLocks noChangeArrowheads="1"/>
          </p:cNvSpPr>
          <p:nvPr/>
        </p:nvSpPr>
        <p:spPr bwMode="auto">
          <a:xfrm>
            <a:off x="4419600" y="457200"/>
            <a:ext cx="1905000" cy="1981200"/>
          </a:xfrm>
          <a:prstGeom prst="rect">
            <a:avLst/>
          </a:prstGeom>
          <a:solidFill>
            <a:srgbClr val="FFFF99"/>
          </a:solidFill>
          <a:ln w="9525">
            <a:noFill/>
            <a:miter lim="800000"/>
            <a:headEnd/>
            <a:tailEnd/>
          </a:ln>
        </p:spPr>
        <p:txBody>
          <a:bodyPr wrap="none" anchor="ctr"/>
          <a:lstStyle/>
          <a:p>
            <a:endParaRPr lang="en-SG"/>
          </a:p>
        </p:txBody>
      </p:sp>
      <p:sp>
        <p:nvSpPr>
          <p:cNvPr id="115718" name="Rectangle 138"/>
          <p:cNvSpPr>
            <a:spLocks noChangeArrowheads="1"/>
          </p:cNvSpPr>
          <p:nvPr/>
        </p:nvSpPr>
        <p:spPr bwMode="auto">
          <a:xfrm>
            <a:off x="2514600" y="152400"/>
            <a:ext cx="1905000" cy="2286000"/>
          </a:xfrm>
          <a:prstGeom prst="rect">
            <a:avLst/>
          </a:prstGeom>
          <a:solidFill>
            <a:srgbClr val="FFFF99"/>
          </a:solidFill>
          <a:ln w="9525">
            <a:noFill/>
            <a:miter lim="800000"/>
            <a:headEnd/>
            <a:tailEnd/>
          </a:ln>
        </p:spPr>
        <p:txBody>
          <a:bodyPr wrap="none" anchor="ctr"/>
          <a:lstStyle/>
          <a:p>
            <a:endParaRPr lang="en-SG"/>
          </a:p>
        </p:txBody>
      </p:sp>
      <p:grpSp>
        <p:nvGrpSpPr>
          <p:cNvPr id="115719" name="Group 139"/>
          <p:cNvGrpSpPr>
            <a:grpSpLocks/>
          </p:cNvGrpSpPr>
          <p:nvPr/>
        </p:nvGrpSpPr>
        <p:grpSpPr bwMode="auto">
          <a:xfrm>
            <a:off x="2805113" y="533400"/>
            <a:ext cx="1600200" cy="1752600"/>
            <a:chOff x="1200" y="576"/>
            <a:chExt cx="1008" cy="1104"/>
          </a:xfrm>
        </p:grpSpPr>
        <p:sp>
          <p:nvSpPr>
            <p:cNvPr id="115797" name="Rectangle 140"/>
            <p:cNvSpPr>
              <a:spLocks noChangeArrowheads="1"/>
            </p:cNvSpPr>
            <p:nvPr/>
          </p:nvSpPr>
          <p:spPr bwMode="auto">
            <a:xfrm>
              <a:off x="1200" y="576"/>
              <a:ext cx="1008" cy="1104"/>
            </a:xfrm>
            <a:prstGeom prst="rect">
              <a:avLst/>
            </a:prstGeom>
            <a:solidFill>
              <a:schemeClr val="bg1"/>
            </a:solidFill>
            <a:ln w="22225">
              <a:solidFill>
                <a:srgbClr val="969696"/>
              </a:solidFill>
              <a:miter lim="800000"/>
              <a:headEnd/>
              <a:tailEnd/>
            </a:ln>
          </p:spPr>
          <p:txBody>
            <a:bodyPr wrap="none" anchor="ctr"/>
            <a:lstStyle/>
            <a:p>
              <a:endParaRPr lang="en-SG"/>
            </a:p>
          </p:txBody>
        </p:sp>
        <p:pic>
          <p:nvPicPr>
            <p:cNvPr id="115798" name="Picture 141"/>
            <p:cNvPicPr>
              <a:picLocks noChangeAspect="1" noChangeArrowheads="1"/>
            </p:cNvPicPr>
            <p:nvPr/>
          </p:nvPicPr>
          <p:blipFill>
            <a:blip r:embed="rId2"/>
            <a:srcRect/>
            <a:stretch>
              <a:fillRect/>
            </a:stretch>
          </p:blipFill>
          <p:spPr bwMode="auto">
            <a:xfrm>
              <a:off x="1434" y="1104"/>
              <a:ext cx="480" cy="480"/>
            </a:xfrm>
            <a:prstGeom prst="rect">
              <a:avLst/>
            </a:prstGeom>
            <a:noFill/>
            <a:ln w="9525">
              <a:noFill/>
              <a:miter lim="800000"/>
              <a:headEnd/>
              <a:tailEnd/>
            </a:ln>
          </p:spPr>
        </p:pic>
        <p:sp>
          <p:nvSpPr>
            <p:cNvPr id="115799" name="Text Box 142"/>
            <p:cNvSpPr txBox="1">
              <a:spLocks noChangeArrowheads="1"/>
            </p:cNvSpPr>
            <p:nvPr/>
          </p:nvSpPr>
          <p:spPr bwMode="auto">
            <a:xfrm>
              <a:off x="1248" y="672"/>
              <a:ext cx="864" cy="372"/>
            </a:xfrm>
            <a:prstGeom prst="rect">
              <a:avLst/>
            </a:prstGeom>
            <a:noFill/>
            <a:ln w="9525">
              <a:solidFill>
                <a:schemeClr val="tx1"/>
              </a:solidFill>
              <a:miter lim="800000"/>
              <a:headEnd/>
              <a:tailEnd/>
            </a:ln>
          </p:spPr>
          <p:txBody>
            <a:bodyPr>
              <a:spAutoFit/>
            </a:bodyPr>
            <a:lstStyle/>
            <a:p>
              <a:pPr>
                <a:spcBef>
                  <a:spcPct val="50000"/>
                </a:spcBef>
              </a:pPr>
              <a:r>
                <a:rPr lang="en-US" sz="800"/>
                <a:t>Title: Hemorrhagic Fever</a:t>
              </a:r>
              <a:br>
                <a:rPr lang="en-US" sz="800"/>
              </a:br>
              <a:r>
                <a:rPr lang="en-US" sz="800"/>
                <a:t>Author: KM Larrick</a:t>
              </a:r>
              <a:br>
                <a:rPr lang="en-US" sz="800"/>
              </a:br>
              <a:r>
                <a:rPr lang="en-US" sz="800"/>
                <a:t>Journal of Biochemistry, </a:t>
              </a:r>
              <a:br>
                <a:rPr lang="en-US" sz="800"/>
              </a:br>
              <a:r>
                <a:rPr lang="en-US" sz="800"/>
                <a:t>10(6) p111-115, 2008</a:t>
              </a:r>
            </a:p>
          </p:txBody>
        </p:sp>
      </p:grpSp>
      <p:grpSp>
        <p:nvGrpSpPr>
          <p:cNvPr id="115720" name="Group 143"/>
          <p:cNvGrpSpPr>
            <a:grpSpLocks/>
          </p:cNvGrpSpPr>
          <p:nvPr/>
        </p:nvGrpSpPr>
        <p:grpSpPr bwMode="auto">
          <a:xfrm>
            <a:off x="4600575" y="533400"/>
            <a:ext cx="1600200" cy="1752600"/>
            <a:chOff x="1200" y="576"/>
            <a:chExt cx="1008" cy="1104"/>
          </a:xfrm>
        </p:grpSpPr>
        <p:sp>
          <p:nvSpPr>
            <p:cNvPr id="115794" name="Rectangle 144"/>
            <p:cNvSpPr>
              <a:spLocks noChangeArrowheads="1"/>
            </p:cNvSpPr>
            <p:nvPr/>
          </p:nvSpPr>
          <p:spPr bwMode="auto">
            <a:xfrm>
              <a:off x="1200" y="576"/>
              <a:ext cx="1008" cy="1104"/>
            </a:xfrm>
            <a:prstGeom prst="rect">
              <a:avLst/>
            </a:prstGeom>
            <a:solidFill>
              <a:schemeClr val="bg1"/>
            </a:solidFill>
            <a:ln w="22225">
              <a:solidFill>
                <a:srgbClr val="969696"/>
              </a:solidFill>
              <a:miter lim="800000"/>
              <a:headEnd/>
              <a:tailEnd/>
            </a:ln>
          </p:spPr>
          <p:txBody>
            <a:bodyPr wrap="none" anchor="ctr"/>
            <a:lstStyle/>
            <a:p>
              <a:endParaRPr lang="en-SG"/>
            </a:p>
          </p:txBody>
        </p:sp>
        <p:pic>
          <p:nvPicPr>
            <p:cNvPr id="115795" name="Picture 145"/>
            <p:cNvPicPr>
              <a:picLocks noChangeAspect="1" noChangeArrowheads="1"/>
            </p:cNvPicPr>
            <p:nvPr/>
          </p:nvPicPr>
          <p:blipFill>
            <a:blip r:embed="rId2"/>
            <a:srcRect/>
            <a:stretch>
              <a:fillRect/>
            </a:stretch>
          </p:blipFill>
          <p:spPr bwMode="auto">
            <a:xfrm>
              <a:off x="1434" y="1104"/>
              <a:ext cx="480" cy="480"/>
            </a:xfrm>
            <a:prstGeom prst="rect">
              <a:avLst/>
            </a:prstGeom>
            <a:noFill/>
            <a:ln w="9525">
              <a:noFill/>
              <a:miter lim="800000"/>
              <a:headEnd/>
              <a:tailEnd/>
            </a:ln>
          </p:spPr>
        </p:pic>
        <p:sp>
          <p:nvSpPr>
            <p:cNvPr id="115796" name="Text Box 146"/>
            <p:cNvSpPr txBox="1">
              <a:spLocks noChangeArrowheads="1"/>
            </p:cNvSpPr>
            <p:nvPr/>
          </p:nvSpPr>
          <p:spPr bwMode="auto">
            <a:xfrm>
              <a:off x="1248" y="672"/>
              <a:ext cx="864" cy="372"/>
            </a:xfrm>
            <a:prstGeom prst="rect">
              <a:avLst/>
            </a:prstGeom>
            <a:noFill/>
            <a:ln w="9525">
              <a:solidFill>
                <a:schemeClr val="tx1"/>
              </a:solidFill>
              <a:miter lim="800000"/>
              <a:headEnd/>
              <a:tailEnd/>
            </a:ln>
          </p:spPr>
          <p:txBody>
            <a:bodyPr>
              <a:spAutoFit/>
            </a:bodyPr>
            <a:lstStyle/>
            <a:p>
              <a:pPr>
                <a:spcBef>
                  <a:spcPct val="50000"/>
                </a:spcBef>
              </a:pPr>
              <a:r>
                <a:rPr lang="en-US" sz="800"/>
                <a:t>Title: Stem Cells</a:t>
              </a:r>
              <a:br>
                <a:rPr lang="en-US" sz="800"/>
              </a:br>
              <a:r>
                <a:rPr lang="en-US" sz="800"/>
                <a:t>Author: LO Hay</a:t>
              </a:r>
              <a:br>
                <a:rPr lang="en-US" sz="800"/>
              </a:br>
              <a:r>
                <a:rPr lang="en-US" sz="800"/>
                <a:t>Journal of Biochemistry, </a:t>
              </a:r>
              <a:br>
                <a:rPr lang="en-US" sz="800"/>
              </a:br>
              <a:r>
                <a:rPr lang="en-US" sz="800"/>
                <a:t>10(8) p111-115, 2001</a:t>
              </a:r>
            </a:p>
          </p:txBody>
        </p:sp>
      </p:grpSp>
      <p:grpSp>
        <p:nvGrpSpPr>
          <p:cNvPr id="115721" name="Group 147"/>
          <p:cNvGrpSpPr>
            <a:grpSpLocks/>
          </p:cNvGrpSpPr>
          <p:nvPr/>
        </p:nvGrpSpPr>
        <p:grpSpPr bwMode="auto">
          <a:xfrm>
            <a:off x="6400800" y="533400"/>
            <a:ext cx="1600200" cy="1752600"/>
            <a:chOff x="1200" y="576"/>
            <a:chExt cx="1008" cy="1104"/>
          </a:xfrm>
        </p:grpSpPr>
        <p:sp>
          <p:nvSpPr>
            <p:cNvPr id="115791" name="Rectangle 148"/>
            <p:cNvSpPr>
              <a:spLocks noChangeArrowheads="1"/>
            </p:cNvSpPr>
            <p:nvPr/>
          </p:nvSpPr>
          <p:spPr bwMode="auto">
            <a:xfrm>
              <a:off x="1200" y="576"/>
              <a:ext cx="1008" cy="1104"/>
            </a:xfrm>
            <a:prstGeom prst="rect">
              <a:avLst/>
            </a:prstGeom>
            <a:solidFill>
              <a:schemeClr val="bg1"/>
            </a:solidFill>
            <a:ln w="22225">
              <a:solidFill>
                <a:srgbClr val="969696"/>
              </a:solidFill>
              <a:miter lim="800000"/>
              <a:headEnd/>
              <a:tailEnd/>
            </a:ln>
          </p:spPr>
          <p:txBody>
            <a:bodyPr wrap="none" anchor="ctr"/>
            <a:lstStyle/>
            <a:p>
              <a:endParaRPr lang="en-SG"/>
            </a:p>
          </p:txBody>
        </p:sp>
        <p:pic>
          <p:nvPicPr>
            <p:cNvPr id="115792" name="Picture 149"/>
            <p:cNvPicPr>
              <a:picLocks noChangeAspect="1" noChangeArrowheads="1"/>
            </p:cNvPicPr>
            <p:nvPr/>
          </p:nvPicPr>
          <p:blipFill>
            <a:blip r:embed="rId2"/>
            <a:srcRect/>
            <a:stretch>
              <a:fillRect/>
            </a:stretch>
          </p:blipFill>
          <p:spPr bwMode="auto">
            <a:xfrm>
              <a:off x="1434" y="1104"/>
              <a:ext cx="480" cy="480"/>
            </a:xfrm>
            <a:prstGeom prst="rect">
              <a:avLst/>
            </a:prstGeom>
            <a:noFill/>
            <a:ln w="9525">
              <a:noFill/>
              <a:miter lim="800000"/>
              <a:headEnd/>
              <a:tailEnd/>
            </a:ln>
          </p:spPr>
        </p:pic>
        <p:sp>
          <p:nvSpPr>
            <p:cNvPr id="115793" name="Text Box 150"/>
            <p:cNvSpPr txBox="1">
              <a:spLocks noChangeArrowheads="1"/>
            </p:cNvSpPr>
            <p:nvPr/>
          </p:nvSpPr>
          <p:spPr bwMode="auto">
            <a:xfrm>
              <a:off x="1248" y="672"/>
              <a:ext cx="864" cy="372"/>
            </a:xfrm>
            <a:prstGeom prst="rect">
              <a:avLst/>
            </a:prstGeom>
            <a:noFill/>
            <a:ln w="9525">
              <a:solidFill>
                <a:schemeClr val="tx1"/>
              </a:solidFill>
              <a:miter lim="800000"/>
              <a:headEnd/>
              <a:tailEnd/>
            </a:ln>
          </p:spPr>
          <p:txBody>
            <a:bodyPr>
              <a:spAutoFit/>
            </a:bodyPr>
            <a:lstStyle/>
            <a:p>
              <a:pPr>
                <a:spcBef>
                  <a:spcPct val="50000"/>
                </a:spcBef>
              </a:pPr>
              <a:r>
                <a:rPr lang="en-US" sz="800"/>
                <a:t>Title: NanoFibers</a:t>
              </a:r>
              <a:br>
                <a:rPr lang="en-US" sz="800"/>
              </a:br>
              <a:r>
                <a:rPr lang="en-US" sz="800"/>
                <a:t>Author: MA Ngiam</a:t>
              </a:r>
              <a:br>
                <a:rPr lang="en-US" sz="800"/>
              </a:br>
              <a:r>
                <a:rPr lang="en-US" sz="800"/>
                <a:t>Langmuir, </a:t>
              </a:r>
              <a:br>
                <a:rPr lang="en-US" sz="800"/>
              </a:br>
              <a:r>
                <a:rPr lang="en-US" sz="800"/>
                <a:t>1 (2) p123-125, 2002</a:t>
              </a:r>
            </a:p>
          </p:txBody>
        </p:sp>
      </p:grpSp>
      <p:grpSp>
        <p:nvGrpSpPr>
          <p:cNvPr id="115722" name="Group 151"/>
          <p:cNvGrpSpPr>
            <a:grpSpLocks/>
          </p:cNvGrpSpPr>
          <p:nvPr/>
        </p:nvGrpSpPr>
        <p:grpSpPr bwMode="auto">
          <a:xfrm>
            <a:off x="2805113" y="2514600"/>
            <a:ext cx="1600200" cy="1752600"/>
            <a:chOff x="1200" y="576"/>
            <a:chExt cx="1008" cy="1104"/>
          </a:xfrm>
        </p:grpSpPr>
        <p:sp>
          <p:nvSpPr>
            <p:cNvPr id="115788" name="Rectangle 152"/>
            <p:cNvSpPr>
              <a:spLocks noChangeArrowheads="1"/>
            </p:cNvSpPr>
            <p:nvPr/>
          </p:nvSpPr>
          <p:spPr bwMode="auto">
            <a:xfrm>
              <a:off x="1200" y="576"/>
              <a:ext cx="1008" cy="1104"/>
            </a:xfrm>
            <a:prstGeom prst="rect">
              <a:avLst/>
            </a:prstGeom>
            <a:solidFill>
              <a:schemeClr val="bg1"/>
            </a:solidFill>
            <a:ln w="22225">
              <a:solidFill>
                <a:srgbClr val="969696"/>
              </a:solidFill>
              <a:miter lim="800000"/>
              <a:headEnd/>
              <a:tailEnd/>
            </a:ln>
          </p:spPr>
          <p:txBody>
            <a:bodyPr wrap="none" anchor="ctr"/>
            <a:lstStyle/>
            <a:p>
              <a:endParaRPr lang="en-SG"/>
            </a:p>
          </p:txBody>
        </p:sp>
        <p:pic>
          <p:nvPicPr>
            <p:cNvPr id="115789" name="Picture 153"/>
            <p:cNvPicPr>
              <a:picLocks noChangeAspect="1" noChangeArrowheads="1"/>
            </p:cNvPicPr>
            <p:nvPr/>
          </p:nvPicPr>
          <p:blipFill>
            <a:blip r:embed="rId2"/>
            <a:srcRect/>
            <a:stretch>
              <a:fillRect/>
            </a:stretch>
          </p:blipFill>
          <p:spPr bwMode="auto">
            <a:xfrm>
              <a:off x="1434" y="1104"/>
              <a:ext cx="480" cy="480"/>
            </a:xfrm>
            <a:prstGeom prst="rect">
              <a:avLst/>
            </a:prstGeom>
            <a:noFill/>
            <a:ln w="9525">
              <a:noFill/>
              <a:miter lim="800000"/>
              <a:headEnd/>
              <a:tailEnd/>
            </a:ln>
          </p:spPr>
        </p:pic>
        <p:sp>
          <p:nvSpPr>
            <p:cNvPr id="115790" name="Text Box 154"/>
            <p:cNvSpPr txBox="1">
              <a:spLocks noChangeArrowheads="1"/>
            </p:cNvSpPr>
            <p:nvPr/>
          </p:nvSpPr>
          <p:spPr bwMode="auto">
            <a:xfrm>
              <a:off x="1248" y="672"/>
              <a:ext cx="864" cy="372"/>
            </a:xfrm>
            <a:prstGeom prst="rect">
              <a:avLst/>
            </a:prstGeom>
            <a:noFill/>
            <a:ln w="9525">
              <a:solidFill>
                <a:schemeClr val="tx1"/>
              </a:solidFill>
              <a:miter lim="800000"/>
              <a:headEnd/>
              <a:tailEnd/>
            </a:ln>
          </p:spPr>
          <p:txBody>
            <a:bodyPr>
              <a:spAutoFit/>
            </a:bodyPr>
            <a:lstStyle/>
            <a:p>
              <a:pPr>
                <a:spcBef>
                  <a:spcPct val="50000"/>
                </a:spcBef>
              </a:pPr>
              <a:r>
                <a:rPr lang="en-US" sz="800"/>
                <a:t>Title: Stem Cells Uses</a:t>
              </a:r>
              <a:br>
                <a:rPr lang="en-US" sz="800"/>
              </a:br>
              <a:r>
                <a:rPr lang="en-US" sz="800"/>
                <a:t>Author: TT Phan</a:t>
              </a:r>
              <a:br>
                <a:rPr lang="en-US" sz="800"/>
              </a:br>
              <a:r>
                <a:rPr lang="en-US" sz="800"/>
                <a:t>Biomaterials, </a:t>
              </a:r>
              <a:br>
                <a:rPr lang="en-US" sz="800"/>
              </a:br>
              <a:r>
                <a:rPr lang="en-US" sz="800"/>
                <a:t>3(8) p11-15, 2005</a:t>
              </a:r>
            </a:p>
          </p:txBody>
        </p:sp>
      </p:grpSp>
      <p:grpSp>
        <p:nvGrpSpPr>
          <p:cNvPr id="115723" name="Group 155"/>
          <p:cNvGrpSpPr>
            <a:grpSpLocks/>
          </p:cNvGrpSpPr>
          <p:nvPr/>
        </p:nvGrpSpPr>
        <p:grpSpPr bwMode="auto">
          <a:xfrm>
            <a:off x="4600575" y="2514600"/>
            <a:ext cx="1600200" cy="1752600"/>
            <a:chOff x="1200" y="576"/>
            <a:chExt cx="1008" cy="1104"/>
          </a:xfrm>
        </p:grpSpPr>
        <p:sp>
          <p:nvSpPr>
            <p:cNvPr id="115785" name="Rectangle 156"/>
            <p:cNvSpPr>
              <a:spLocks noChangeArrowheads="1"/>
            </p:cNvSpPr>
            <p:nvPr/>
          </p:nvSpPr>
          <p:spPr bwMode="auto">
            <a:xfrm>
              <a:off x="1200" y="576"/>
              <a:ext cx="1008" cy="1104"/>
            </a:xfrm>
            <a:prstGeom prst="rect">
              <a:avLst/>
            </a:prstGeom>
            <a:solidFill>
              <a:schemeClr val="bg1"/>
            </a:solidFill>
            <a:ln w="22225">
              <a:solidFill>
                <a:srgbClr val="969696"/>
              </a:solidFill>
              <a:miter lim="800000"/>
              <a:headEnd/>
              <a:tailEnd/>
            </a:ln>
          </p:spPr>
          <p:txBody>
            <a:bodyPr wrap="none" anchor="ctr"/>
            <a:lstStyle/>
            <a:p>
              <a:endParaRPr lang="en-SG"/>
            </a:p>
          </p:txBody>
        </p:sp>
        <p:pic>
          <p:nvPicPr>
            <p:cNvPr id="115786" name="Picture 157"/>
            <p:cNvPicPr>
              <a:picLocks noChangeAspect="1" noChangeArrowheads="1"/>
            </p:cNvPicPr>
            <p:nvPr/>
          </p:nvPicPr>
          <p:blipFill>
            <a:blip r:embed="rId2"/>
            <a:srcRect/>
            <a:stretch>
              <a:fillRect/>
            </a:stretch>
          </p:blipFill>
          <p:spPr bwMode="auto">
            <a:xfrm>
              <a:off x="1434" y="1104"/>
              <a:ext cx="480" cy="480"/>
            </a:xfrm>
            <a:prstGeom prst="rect">
              <a:avLst/>
            </a:prstGeom>
            <a:noFill/>
            <a:ln w="9525">
              <a:noFill/>
              <a:miter lim="800000"/>
              <a:headEnd/>
              <a:tailEnd/>
            </a:ln>
          </p:spPr>
        </p:pic>
        <p:sp>
          <p:nvSpPr>
            <p:cNvPr id="115787" name="Text Box 158"/>
            <p:cNvSpPr txBox="1">
              <a:spLocks noChangeArrowheads="1"/>
            </p:cNvSpPr>
            <p:nvPr/>
          </p:nvSpPr>
          <p:spPr bwMode="auto">
            <a:xfrm>
              <a:off x="1248" y="672"/>
              <a:ext cx="864" cy="372"/>
            </a:xfrm>
            <a:prstGeom prst="rect">
              <a:avLst/>
            </a:prstGeom>
            <a:noFill/>
            <a:ln w="9525">
              <a:solidFill>
                <a:schemeClr val="tx1"/>
              </a:solidFill>
              <a:miter lim="800000"/>
              <a:headEnd/>
              <a:tailEnd/>
            </a:ln>
          </p:spPr>
          <p:txBody>
            <a:bodyPr>
              <a:spAutoFit/>
            </a:bodyPr>
            <a:lstStyle/>
            <a:p>
              <a:pPr>
                <a:spcBef>
                  <a:spcPct val="50000"/>
                </a:spcBef>
              </a:pPr>
              <a:r>
                <a:rPr lang="en-US" sz="800"/>
                <a:t>Title: Hemorrhagic Fever</a:t>
              </a:r>
              <a:br>
                <a:rPr lang="en-US" sz="800"/>
              </a:br>
              <a:r>
                <a:rPr lang="en-US" sz="800"/>
                <a:t>Author: KM Larrick</a:t>
              </a:r>
              <a:br>
                <a:rPr lang="en-US" sz="800"/>
              </a:br>
              <a:r>
                <a:rPr lang="en-US" sz="800"/>
                <a:t>Journal of Biochemistry, </a:t>
              </a:r>
              <a:br>
                <a:rPr lang="en-US" sz="800"/>
              </a:br>
              <a:r>
                <a:rPr lang="en-US" sz="800"/>
                <a:t>10(6) p111-115, 2008</a:t>
              </a:r>
            </a:p>
          </p:txBody>
        </p:sp>
      </p:grpSp>
      <p:grpSp>
        <p:nvGrpSpPr>
          <p:cNvPr id="115724" name="Group 159"/>
          <p:cNvGrpSpPr>
            <a:grpSpLocks/>
          </p:cNvGrpSpPr>
          <p:nvPr/>
        </p:nvGrpSpPr>
        <p:grpSpPr bwMode="auto">
          <a:xfrm>
            <a:off x="6400800" y="2514600"/>
            <a:ext cx="1600200" cy="1752600"/>
            <a:chOff x="1200" y="576"/>
            <a:chExt cx="1008" cy="1104"/>
          </a:xfrm>
        </p:grpSpPr>
        <p:sp>
          <p:nvSpPr>
            <p:cNvPr id="115782" name="Rectangle 160"/>
            <p:cNvSpPr>
              <a:spLocks noChangeArrowheads="1"/>
            </p:cNvSpPr>
            <p:nvPr/>
          </p:nvSpPr>
          <p:spPr bwMode="auto">
            <a:xfrm>
              <a:off x="1200" y="576"/>
              <a:ext cx="1008" cy="1104"/>
            </a:xfrm>
            <a:prstGeom prst="rect">
              <a:avLst/>
            </a:prstGeom>
            <a:solidFill>
              <a:schemeClr val="bg1"/>
            </a:solidFill>
            <a:ln w="22225">
              <a:solidFill>
                <a:srgbClr val="969696"/>
              </a:solidFill>
              <a:miter lim="800000"/>
              <a:headEnd/>
              <a:tailEnd/>
            </a:ln>
          </p:spPr>
          <p:txBody>
            <a:bodyPr wrap="none" anchor="ctr"/>
            <a:lstStyle/>
            <a:p>
              <a:endParaRPr lang="en-SG"/>
            </a:p>
          </p:txBody>
        </p:sp>
        <p:pic>
          <p:nvPicPr>
            <p:cNvPr id="115783" name="Picture 161"/>
            <p:cNvPicPr>
              <a:picLocks noChangeAspect="1" noChangeArrowheads="1"/>
            </p:cNvPicPr>
            <p:nvPr/>
          </p:nvPicPr>
          <p:blipFill>
            <a:blip r:embed="rId2"/>
            <a:srcRect/>
            <a:stretch>
              <a:fillRect/>
            </a:stretch>
          </p:blipFill>
          <p:spPr bwMode="auto">
            <a:xfrm>
              <a:off x="1434" y="1104"/>
              <a:ext cx="480" cy="480"/>
            </a:xfrm>
            <a:prstGeom prst="rect">
              <a:avLst/>
            </a:prstGeom>
            <a:noFill/>
            <a:ln w="9525">
              <a:noFill/>
              <a:miter lim="800000"/>
              <a:headEnd/>
              <a:tailEnd/>
            </a:ln>
          </p:spPr>
        </p:pic>
        <p:sp>
          <p:nvSpPr>
            <p:cNvPr id="115784" name="Text Box 162"/>
            <p:cNvSpPr txBox="1">
              <a:spLocks noChangeArrowheads="1"/>
            </p:cNvSpPr>
            <p:nvPr/>
          </p:nvSpPr>
          <p:spPr bwMode="auto">
            <a:xfrm>
              <a:off x="1248" y="672"/>
              <a:ext cx="864" cy="372"/>
            </a:xfrm>
            <a:prstGeom prst="rect">
              <a:avLst/>
            </a:prstGeom>
            <a:noFill/>
            <a:ln w="9525">
              <a:solidFill>
                <a:schemeClr val="tx1"/>
              </a:solidFill>
              <a:miter lim="800000"/>
              <a:headEnd/>
              <a:tailEnd/>
            </a:ln>
          </p:spPr>
          <p:txBody>
            <a:bodyPr>
              <a:spAutoFit/>
            </a:bodyPr>
            <a:lstStyle/>
            <a:p>
              <a:pPr>
                <a:spcBef>
                  <a:spcPct val="50000"/>
                </a:spcBef>
              </a:pPr>
              <a:r>
                <a:rPr lang="en-US" sz="800"/>
                <a:t>Title: Using Stem Cells</a:t>
              </a:r>
              <a:br>
                <a:rPr lang="en-US" sz="800"/>
              </a:br>
              <a:r>
                <a:rPr lang="en-US" sz="800"/>
                <a:t>Author: HE Merlin</a:t>
              </a:r>
              <a:br>
                <a:rPr lang="en-US" sz="800"/>
              </a:br>
              <a:r>
                <a:rPr lang="en-US" sz="800"/>
                <a:t>Tissue Engineering, </a:t>
              </a:r>
              <a:br>
                <a:rPr lang="en-US" sz="800"/>
              </a:br>
              <a:r>
                <a:rPr lang="en-US" sz="800"/>
                <a:t>1 (1) p111-115, 2003</a:t>
              </a:r>
            </a:p>
          </p:txBody>
        </p:sp>
      </p:grpSp>
      <p:grpSp>
        <p:nvGrpSpPr>
          <p:cNvPr id="115725" name="Group 163"/>
          <p:cNvGrpSpPr>
            <a:grpSpLocks/>
          </p:cNvGrpSpPr>
          <p:nvPr/>
        </p:nvGrpSpPr>
        <p:grpSpPr bwMode="auto">
          <a:xfrm>
            <a:off x="2805113" y="4633913"/>
            <a:ext cx="1600200" cy="1752600"/>
            <a:chOff x="1200" y="576"/>
            <a:chExt cx="1008" cy="1104"/>
          </a:xfrm>
        </p:grpSpPr>
        <p:sp>
          <p:nvSpPr>
            <p:cNvPr id="115779" name="Rectangle 164"/>
            <p:cNvSpPr>
              <a:spLocks noChangeArrowheads="1"/>
            </p:cNvSpPr>
            <p:nvPr/>
          </p:nvSpPr>
          <p:spPr bwMode="auto">
            <a:xfrm>
              <a:off x="1200" y="576"/>
              <a:ext cx="1008" cy="1104"/>
            </a:xfrm>
            <a:prstGeom prst="rect">
              <a:avLst/>
            </a:prstGeom>
            <a:solidFill>
              <a:schemeClr val="bg1"/>
            </a:solidFill>
            <a:ln w="22225">
              <a:solidFill>
                <a:srgbClr val="969696"/>
              </a:solidFill>
              <a:miter lim="800000"/>
              <a:headEnd/>
              <a:tailEnd/>
            </a:ln>
          </p:spPr>
          <p:txBody>
            <a:bodyPr wrap="none" anchor="ctr"/>
            <a:lstStyle/>
            <a:p>
              <a:endParaRPr lang="en-SG"/>
            </a:p>
          </p:txBody>
        </p:sp>
        <p:pic>
          <p:nvPicPr>
            <p:cNvPr id="115780" name="Picture 165"/>
            <p:cNvPicPr>
              <a:picLocks noChangeAspect="1" noChangeArrowheads="1"/>
            </p:cNvPicPr>
            <p:nvPr/>
          </p:nvPicPr>
          <p:blipFill>
            <a:blip r:embed="rId2"/>
            <a:srcRect/>
            <a:stretch>
              <a:fillRect/>
            </a:stretch>
          </p:blipFill>
          <p:spPr bwMode="auto">
            <a:xfrm>
              <a:off x="1434" y="1104"/>
              <a:ext cx="480" cy="480"/>
            </a:xfrm>
            <a:prstGeom prst="rect">
              <a:avLst/>
            </a:prstGeom>
            <a:noFill/>
            <a:ln w="9525">
              <a:noFill/>
              <a:miter lim="800000"/>
              <a:headEnd/>
              <a:tailEnd/>
            </a:ln>
          </p:spPr>
        </p:pic>
        <p:sp>
          <p:nvSpPr>
            <p:cNvPr id="115781" name="Text Box 166"/>
            <p:cNvSpPr txBox="1">
              <a:spLocks noChangeArrowheads="1"/>
            </p:cNvSpPr>
            <p:nvPr/>
          </p:nvSpPr>
          <p:spPr bwMode="auto">
            <a:xfrm>
              <a:off x="1248" y="672"/>
              <a:ext cx="864" cy="372"/>
            </a:xfrm>
            <a:prstGeom prst="rect">
              <a:avLst/>
            </a:prstGeom>
            <a:noFill/>
            <a:ln w="9525">
              <a:solidFill>
                <a:schemeClr val="tx1"/>
              </a:solidFill>
              <a:miter lim="800000"/>
              <a:headEnd/>
              <a:tailEnd/>
            </a:ln>
          </p:spPr>
          <p:txBody>
            <a:bodyPr>
              <a:spAutoFit/>
            </a:bodyPr>
            <a:lstStyle/>
            <a:p>
              <a:pPr>
                <a:spcBef>
                  <a:spcPct val="50000"/>
                </a:spcBef>
              </a:pPr>
              <a:r>
                <a:rPr lang="en-US" sz="800"/>
                <a:t>Title: Hemorrhagic Fever</a:t>
              </a:r>
              <a:br>
                <a:rPr lang="en-US" sz="800"/>
              </a:br>
              <a:r>
                <a:rPr lang="en-US" sz="800"/>
                <a:t>Author: KM Larrick</a:t>
              </a:r>
              <a:br>
                <a:rPr lang="en-US" sz="800"/>
              </a:br>
              <a:r>
                <a:rPr lang="en-US" sz="800"/>
                <a:t>Journal of Biochemistry, </a:t>
              </a:r>
              <a:br>
                <a:rPr lang="en-US" sz="800"/>
              </a:br>
              <a:r>
                <a:rPr lang="en-US" sz="800"/>
                <a:t>10(6) p111-115, 2008</a:t>
              </a:r>
            </a:p>
          </p:txBody>
        </p:sp>
      </p:grpSp>
      <p:grpSp>
        <p:nvGrpSpPr>
          <p:cNvPr id="115726" name="Group 167"/>
          <p:cNvGrpSpPr>
            <a:grpSpLocks/>
          </p:cNvGrpSpPr>
          <p:nvPr/>
        </p:nvGrpSpPr>
        <p:grpSpPr bwMode="auto">
          <a:xfrm>
            <a:off x="4600575" y="4633913"/>
            <a:ext cx="1600200" cy="1752600"/>
            <a:chOff x="1200" y="576"/>
            <a:chExt cx="1008" cy="1104"/>
          </a:xfrm>
        </p:grpSpPr>
        <p:sp>
          <p:nvSpPr>
            <p:cNvPr id="115776" name="Rectangle 168"/>
            <p:cNvSpPr>
              <a:spLocks noChangeArrowheads="1"/>
            </p:cNvSpPr>
            <p:nvPr/>
          </p:nvSpPr>
          <p:spPr bwMode="auto">
            <a:xfrm>
              <a:off x="1200" y="576"/>
              <a:ext cx="1008" cy="1104"/>
            </a:xfrm>
            <a:prstGeom prst="rect">
              <a:avLst/>
            </a:prstGeom>
            <a:solidFill>
              <a:schemeClr val="bg1"/>
            </a:solidFill>
            <a:ln w="22225">
              <a:solidFill>
                <a:srgbClr val="969696"/>
              </a:solidFill>
              <a:miter lim="800000"/>
              <a:headEnd/>
              <a:tailEnd/>
            </a:ln>
          </p:spPr>
          <p:txBody>
            <a:bodyPr wrap="none" anchor="ctr"/>
            <a:lstStyle/>
            <a:p>
              <a:endParaRPr lang="en-SG"/>
            </a:p>
          </p:txBody>
        </p:sp>
        <p:pic>
          <p:nvPicPr>
            <p:cNvPr id="115777" name="Picture 169"/>
            <p:cNvPicPr>
              <a:picLocks noChangeAspect="1" noChangeArrowheads="1"/>
            </p:cNvPicPr>
            <p:nvPr/>
          </p:nvPicPr>
          <p:blipFill>
            <a:blip r:embed="rId2"/>
            <a:srcRect/>
            <a:stretch>
              <a:fillRect/>
            </a:stretch>
          </p:blipFill>
          <p:spPr bwMode="auto">
            <a:xfrm>
              <a:off x="1434" y="1104"/>
              <a:ext cx="480" cy="480"/>
            </a:xfrm>
            <a:prstGeom prst="rect">
              <a:avLst/>
            </a:prstGeom>
            <a:noFill/>
            <a:ln w="9525">
              <a:noFill/>
              <a:miter lim="800000"/>
              <a:headEnd/>
              <a:tailEnd/>
            </a:ln>
          </p:spPr>
        </p:pic>
        <p:sp>
          <p:nvSpPr>
            <p:cNvPr id="115778" name="Text Box 170"/>
            <p:cNvSpPr txBox="1">
              <a:spLocks noChangeArrowheads="1"/>
            </p:cNvSpPr>
            <p:nvPr/>
          </p:nvSpPr>
          <p:spPr bwMode="auto">
            <a:xfrm>
              <a:off x="1248" y="672"/>
              <a:ext cx="864" cy="372"/>
            </a:xfrm>
            <a:prstGeom prst="rect">
              <a:avLst/>
            </a:prstGeom>
            <a:noFill/>
            <a:ln w="9525">
              <a:solidFill>
                <a:schemeClr val="tx1"/>
              </a:solidFill>
              <a:miter lim="800000"/>
              <a:headEnd/>
              <a:tailEnd/>
            </a:ln>
          </p:spPr>
          <p:txBody>
            <a:bodyPr>
              <a:spAutoFit/>
            </a:bodyPr>
            <a:lstStyle/>
            <a:p>
              <a:pPr>
                <a:spcBef>
                  <a:spcPct val="50000"/>
                </a:spcBef>
              </a:pPr>
              <a:r>
                <a:rPr lang="en-US" sz="800"/>
                <a:t>Title: Hemorrhagic Fever</a:t>
              </a:r>
              <a:br>
                <a:rPr lang="en-US" sz="800"/>
              </a:br>
              <a:r>
                <a:rPr lang="en-US" sz="800"/>
                <a:t>Author: KM Larrick</a:t>
              </a:r>
              <a:br>
                <a:rPr lang="en-US" sz="800"/>
              </a:br>
              <a:r>
                <a:rPr lang="en-US" sz="800"/>
                <a:t>Journal of Biochemistry, </a:t>
              </a:r>
              <a:br>
                <a:rPr lang="en-US" sz="800"/>
              </a:br>
              <a:r>
                <a:rPr lang="en-US" sz="800"/>
                <a:t>10(6) p111-115, 2008</a:t>
              </a:r>
            </a:p>
          </p:txBody>
        </p:sp>
      </p:grpSp>
      <p:grpSp>
        <p:nvGrpSpPr>
          <p:cNvPr id="115727" name="Group 171"/>
          <p:cNvGrpSpPr>
            <a:grpSpLocks/>
          </p:cNvGrpSpPr>
          <p:nvPr/>
        </p:nvGrpSpPr>
        <p:grpSpPr bwMode="auto">
          <a:xfrm>
            <a:off x="6400800" y="4633913"/>
            <a:ext cx="1600200" cy="1752600"/>
            <a:chOff x="1200" y="576"/>
            <a:chExt cx="1008" cy="1104"/>
          </a:xfrm>
        </p:grpSpPr>
        <p:sp>
          <p:nvSpPr>
            <p:cNvPr id="115773" name="Rectangle 172"/>
            <p:cNvSpPr>
              <a:spLocks noChangeArrowheads="1"/>
            </p:cNvSpPr>
            <p:nvPr/>
          </p:nvSpPr>
          <p:spPr bwMode="auto">
            <a:xfrm>
              <a:off x="1200" y="576"/>
              <a:ext cx="1008" cy="1104"/>
            </a:xfrm>
            <a:prstGeom prst="rect">
              <a:avLst/>
            </a:prstGeom>
            <a:solidFill>
              <a:schemeClr val="bg1"/>
            </a:solidFill>
            <a:ln w="22225">
              <a:solidFill>
                <a:srgbClr val="969696"/>
              </a:solidFill>
              <a:miter lim="800000"/>
              <a:headEnd/>
              <a:tailEnd/>
            </a:ln>
          </p:spPr>
          <p:txBody>
            <a:bodyPr wrap="none" anchor="ctr"/>
            <a:lstStyle/>
            <a:p>
              <a:endParaRPr lang="en-SG"/>
            </a:p>
          </p:txBody>
        </p:sp>
        <p:pic>
          <p:nvPicPr>
            <p:cNvPr id="115774" name="Picture 173"/>
            <p:cNvPicPr>
              <a:picLocks noChangeAspect="1" noChangeArrowheads="1"/>
            </p:cNvPicPr>
            <p:nvPr/>
          </p:nvPicPr>
          <p:blipFill>
            <a:blip r:embed="rId2"/>
            <a:srcRect/>
            <a:stretch>
              <a:fillRect/>
            </a:stretch>
          </p:blipFill>
          <p:spPr bwMode="auto">
            <a:xfrm>
              <a:off x="1434" y="1104"/>
              <a:ext cx="480" cy="480"/>
            </a:xfrm>
            <a:prstGeom prst="rect">
              <a:avLst/>
            </a:prstGeom>
            <a:noFill/>
            <a:ln w="9525">
              <a:noFill/>
              <a:miter lim="800000"/>
              <a:headEnd/>
              <a:tailEnd/>
            </a:ln>
          </p:spPr>
        </p:pic>
        <p:sp>
          <p:nvSpPr>
            <p:cNvPr id="115775" name="Text Box 174"/>
            <p:cNvSpPr txBox="1">
              <a:spLocks noChangeArrowheads="1"/>
            </p:cNvSpPr>
            <p:nvPr/>
          </p:nvSpPr>
          <p:spPr bwMode="auto">
            <a:xfrm>
              <a:off x="1248" y="672"/>
              <a:ext cx="864" cy="372"/>
            </a:xfrm>
            <a:prstGeom prst="rect">
              <a:avLst/>
            </a:prstGeom>
            <a:noFill/>
            <a:ln w="9525">
              <a:solidFill>
                <a:schemeClr val="tx1"/>
              </a:solidFill>
              <a:miter lim="800000"/>
              <a:headEnd/>
              <a:tailEnd/>
            </a:ln>
          </p:spPr>
          <p:txBody>
            <a:bodyPr>
              <a:spAutoFit/>
            </a:bodyPr>
            <a:lstStyle/>
            <a:p>
              <a:pPr>
                <a:spcBef>
                  <a:spcPct val="50000"/>
                </a:spcBef>
              </a:pPr>
              <a:r>
                <a:rPr lang="en-US" sz="800"/>
                <a:t>Title: Effect of Stem Cells</a:t>
              </a:r>
              <a:br>
                <a:rPr lang="en-US" sz="800"/>
              </a:br>
              <a:r>
                <a:rPr lang="en-US" sz="800"/>
                <a:t>Author: WD Lin</a:t>
              </a:r>
              <a:br>
                <a:rPr lang="en-US" sz="800"/>
              </a:br>
              <a:r>
                <a:rPr lang="en-US" sz="800"/>
                <a:t>Journal of Biochemistry, </a:t>
              </a:r>
              <a:br>
                <a:rPr lang="en-US" sz="800"/>
              </a:br>
              <a:r>
                <a:rPr lang="en-US" sz="800"/>
                <a:t>7(2) p1-5, 2007</a:t>
              </a:r>
            </a:p>
          </p:txBody>
        </p:sp>
      </p:grpSp>
      <p:sp>
        <p:nvSpPr>
          <p:cNvPr id="115728" name="Line 175"/>
          <p:cNvSpPr>
            <a:spLocks noChangeShapeType="1"/>
          </p:cNvSpPr>
          <p:nvPr/>
        </p:nvSpPr>
        <p:spPr bwMode="auto">
          <a:xfrm>
            <a:off x="2514600" y="152400"/>
            <a:ext cx="0" cy="2286000"/>
          </a:xfrm>
          <a:prstGeom prst="line">
            <a:avLst/>
          </a:prstGeom>
          <a:noFill/>
          <a:ln w="38100">
            <a:solidFill>
              <a:schemeClr val="tx1"/>
            </a:solidFill>
            <a:round/>
            <a:headEnd/>
            <a:tailEnd/>
          </a:ln>
        </p:spPr>
        <p:txBody>
          <a:bodyPr/>
          <a:lstStyle/>
          <a:p>
            <a:endParaRPr lang="en-US"/>
          </a:p>
        </p:txBody>
      </p:sp>
      <p:sp>
        <p:nvSpPr>
          <p:cNvPr id="115729" name="Line 176"/>
          <p:cNvSpPr>
            <a:spLocks noChangeShapeType="1"/>
          </p:cNvSpPr>
          <p:nvPr/>
        </p:nvSpPr>
        <p:spPr bwMode="auto">
          <a:xfrm flipH="1">
            <a:off x="2514600" y="2438400"/>
            <a:ext cx="3810000" cy="0"/>
          </a:xfrm>
          <a:prstGeom prst="line">
            <a:avLst/>
          </a:prstGeom>
          <a:noFill/>
          <a:ln w="38100">
            <a:solidFill>
              <a:schemeClr val="tx1"/>
            </a:solidFill>
            <a:round/>
            <a:headEnd/>
            <a:tailEnd/>
          </a:ln>
        </p:spPr>
        <p:txBody>
          <a:bodyPr/>
          <a:lstStyle/>
          <a:p>
            <a:endParaRPr lang="en-US"/>
          </a:p>
        </p:txBody>
      </p:sp>
      <p:sp>
        <p:nvSpPr>
          <p:cNvPr id="115730" name="Line 177"/>
          <p:cNvSpPr>
            <a:spLocks noChangeShapeType="1"/>
          </p:cNvSpPr>
          <p:nvPr/>
        </p:nvSpPr>
        <p:spPr bwMode="auto">
          <a:xfrm flipH="1">
            <a:off x="2514600" y="152400"/>
            <a:ext cx="1905000" cy="0"/>
          </a:xfrm>
          <a:prstGeom prst="line">
            <a:avLst/>
          </a:prstGeom>
          <a:noFill/>
          <a:ln w="38100">
            <a:solidFill>
              <a:schemeClr val="tx1"/>
            </a:solidFill>
            <a:round/>
            <a:headEnd/>
            <a:tailEnd/>
          </a:ln>
        </p:spPr>
        <p:txBody>
          <a:bodyPr/>
          <a:lstStyle/>
          <a:p>
            <a:endParaRPr lang="en-US"/>
          </a:p>
        </p:txBody>
      </p:sp>
      <p:sp>
        <p:nvSpPr>
          <p:cNvPr id="115731" name="Line 178"/>
          <p:cNvSpPr>
            <a:spLocks noChangeShapeType="1"/>
          </p:cNvSpPr>
          <p:nvPr/>
        </p:nvSpPr>
        <p:spPr bwMode="auto">
          <a:xfrm>
            <a:off x="6324600" y="457200"/>
            <a:ext cx="0" cy="1981200"/>
          </a:xfrm>
          <a:prstGeom prst="line">
            <a:avLst/>
          </a:prstGeom>
          <a:noFill/>
          <a:ln w="38100">
            <a:solidFill>
              <a:schemeClr val="tx1"/>
            </a:solidFill>
            <a:round/>
            <a:headEnd/>
            <a:tailEnd/>
          </a:ln>
        </p:spPr>
        <p:txBody>
          <a:bodyPr/>
          <a:lstStyle/>
          <a:p>
            <a:endParaRPr lang="en-US"/>
          </a:p>
        </p:txBody>
      </p:sp>
      <p:sp>
        <p:nvSpPr>
          <p:cNvPr id="115732" name="Line 179"/>
          <p:cNvSpPr>
            <a:spLocks noChangeShapeType="1"/>
          </p:cNvSpPr>
          <p:nvPr/>
        </p:nvSpPr>
        <p:spPr bwMode="auto">
          <a:xfrm flipH="1">
            <a:off x="4419600" y="457200"/>
            <a:ext cx="1905000" cy="0"/>
          </a:xfrm>
          <a:prstGeom prst="line">
            <a:avLst/>
          </a:prstGeom>
          <a:noFill/>
          <a:ln w="38100">
            <a:solidFill>
              <a:schemeClr val="tx1"/>
            </a:solidFill>
            <a:round/>
            <a:headEnd/>
            <a:tailEnd/>
          </a:ln>
        </p:spPr>
        <p:txBody>
          <a:bodyPr/>
          <a:lstStyle/>
          <a:p>
            <a:endParaRPr lang="en-US"/>
          </a:p>
        </p:txBody>
      </p:sp>
      <p:sp>
        <p:nvSpPr>
          <p:cNvPr id="115733" name="Line 180"/>
          <p:cNvSpPr>
            <a:spLocks noChangeShapeType="1"/>
          </p:cNvSpPr>
          <p:nvPr/>
        </p:nvSpPr>
        <p:spPr bwMode="auto">
          <a:xfrm>
            <a:off x="4419600" y="157163"/>
            <a:ext cx="0" cy="300037"/>
          </a:xfrm>
          <a:prstGeom prst="line">
            <a:avLst/>
          </a:prstGeom>
          <a:noFill/>
          <a:ln w="38100">
            <a:solidFill>
              <a:schemeClr val="tx1"/>
            </a:solidFill>
            <a:round/>
            <a:headEnd/>
            <a:tailEnd/>
          </a:ln>
        </p:spPr>
        <p:txBody>
          <a:bodyPr/>
          <a:lstStyle/>
          <a:p>
            <a:endParaRPr lang="en-US"/>
          </a:p>
        </p:txBody>
      </p:sp>
      <p:sp>
        <p:nvSpPr>
          <p:cNvPr id="115734" name="Line 181"/>
          <p:cNvSpPr>
            <a:spLocks noChangeShapeType="1"/>
          </p:cNvSpPr>
          <p:nvPr/>
        </p:nvSpPr>
        <p:spPr bwMode="auto">
          <a:xfrm>
            <a:off x="2514600" y="4343400"/>
            <a:ext cx="0" cy="2286000"/>
          </a:xfrm>
          <a:prstGeom prst="line">
            <a:avLst/>
          </a:prstGeom>
          <a:noFill/>
          <a:ln w="38100">
            <a:solidFill>
              <a:schemeClr val="tx1"/>
            </a:solidFill>
            <a:round/>
            <a:headEnd/>
            <a:tailEnd/>
          </a:ln>
        </p:spPr>
        <p:txBody>
          <a:bodyPr/>
          <a:lstStyle/>
          <a:p>
            <a:endParaRPr lang="en-US"/>
          </a:p>
        </p:txBody>
      </p:sp>
      <p:sp>
        <p:nvSpPr>
          <p:cNvPr id="115735" name="Line 182"/>
          <p:cNvSpPr>
            <a:spLocks noChangeShapeType="1"/>
          </p:cNvSpPr>
          <p:nvPr/>
        </p:nvSpPr>
        <p:spPr bwMode="auto">
          <a:xfrm flipH="1">
            <a:off x="2514600" y="6629400"/>
            <a:ext cx="5638800" cy="0"/>
          </a:xfrm>
          <a:prstGeom prst="line">
            <a:avLst/>
          </a:prstGeom>
          <a:noFill/>
          <a:ln w="38100">
            <a:solidFill>
              <a:schemeClr val="tx1"/>
            </a:solidFill>
            <a:round/>
            <a:headEnd/>
            <a:tailEnd/>
          </a:ln>
        </p:spPr>
        <p:txBody>
          <a:bodyPr/>
          <a:lstStyle/>
          <a:p>
            <a:endParaRPr lang="en-US"/>
          </a:p>
        </p:txBody>
      </p:sp>
      <p:sp>
        <p:nvSpPr>
          <p:cNvPr id="115736" name="Line 183"/>
          <p:cNvSpPr>
            <a:spLocks noChangeShapeType="1"/>
          </p:cNvSpPr>
          <p:nvPr/>
        </p:nvSpPr>
        <p:spPr bwMode="auto">
          <a:xfrm flipH="1">
            <a:off x="2514600" y="4343400"/>
            <a:ext cx="1905000" cy="0"/>
          </a:xfrm>
          <a:prstGeom prst="line">
            <a:avLst/>
          </a:prstGeom>
          <a:noFill/>
          <a:ln w="38100">
            <a:solidFill>
              <a:schemeClr val="tx1"/>
            </a:solidFill>
            <a:round/>
            <a:headEnd/>
            <a:tailEnd/>
          </a:ln>
        </p:spPr>
        <p:txBody>
          <a:bodyPr/>
          <a:lstStyle/>
          <a:p>
            <a:endParaRPr lang="en-US"/>
          </a:p>
        </p:txBody>
      </p:sp>
      <p:sp>
        <p:nvSpPr>
          <p:cNvPr id="115737" name="Line 184"/>
          <p:cNvSpPr>
            <a:spLocks noChangeShapeType="1"/>
          </p:cNvSpPr>
          <p:nvPr/>
        </p:nvSpPr>
        <p:spPr bwMode="auto">
          <a:xfrm>
            <a:off x="8153400" y="4495800"/>
            <a:ext cx="0" cy="2133600"/>
          </a:xfrm>
          <a:prstGeom prst="line">
            <a:avLst/>
          </a:prstGeom>
          <a:noFill/>
          <a:ln w="38100">
            <a:solidFill>
              <a:schemeClr val="tx1"/>
            </a:solidFill>
            <a:round/>
            <a:headEnd/>
            <a:tailEnd/>
          </a:ln>
        </p:spPr>
        <p:txBody>
          <a:bodyPr/>
          <a:lstStyle/>
          <a:p>
            <a:endParaRPr lang="en-US"/>
          </a:p>
        </p:txBody>
      </p:sp>
      <p:sp>
        <p:nvSpPr>
          <p:cNvPr id="115738" name="Line 185"/>
          <p:cNvSpPr>
            <a:spLocks noChangeShapeType="1"/>
          </p:cNvSpPr>
          <p:nvPr/>
        </p:nvSpPr>
        <p:spPr bwMode="auto">
          <a:xfrm flipH="1">
            <a:off x="4419600" y="4495800"/>
            <a:ext cx="3733800" cy="0"/>
          </a:xfrm>
          <a:prstGeom prst="line">
            <a:avLst/>
          </a:prstGeom>
          <a:noFill/>
          <a:ln w="38100">
            <a:solidFill>
              <a:schemeClr val="tx1"/>
            </a:solidFill>
            <a:round/>
            <a:headEnd/>
            <a:tailEnd/>
          </a:ln>
        </p:spPr>
        <p:txBody>
          <a:bodyPr/>
          <a:lstStyle/>
          <a:p>
            <a:endParaRPr lang="en-US"/>
          </a:p>
        </p:txBody>
      </p:sp>
      <p:sp>
        <p:nvSpPr>
          <p:cNvPr id="115739" name="Line 186"/>
          <p:cNvSpPr>
            <a:spLocks noChangeShapeType="1"/>
          </p:cNvSpPr>
          <p:nvPr/>
        </p:nvSpPr>
        <p:spPr bwMode="auto">
          <a:xfrm>
            <a:off x="4419600" y="4348163"/>
            <a:ext cx="0" cy="147637"/>
          </a:xfrm>
          <a:prstGeom prst="line">
            <a:avLst/>
          </a:prstGeom>
          <a:noFill/>
          <a:ln w="38100">
            <a:solidFill>
              <a:schemeClr val="tx1"/>
            </a:solidFill>
            <a:round/>
            <a:headEnd/>
            <a:tailEnd/>
          </a:ln>
        </p:spPr>
        <p:txBody>
          <a:bodyPr/>
          <a:lstStyle/>
          <a:p>
            <a:endParaRPr lang="en-US"/>
          </a:p>
        </p:txBody>
      </p:sp>
      <p:pic>
        <p:nvPicPr>
          <p:cNvPr id="115740" name="Picture 187"/>
          <p:cNvPicPr>
            <a:picLocks noChangeAspect="1" noChangeArrowheads="1"/>
          </p:cNvPicPr>
          <p:nvPr/>
        </p:nvPicPr>
        <p:blipFill>
          <a:blip r:embed="rId3"/>
          <a:srcRect/>
          <a:stretch>
            <a:fillRect/>
          </a:stretch>
        </p:blipFill>
        <p:spPr bwMode="auto">
          <a:xfrm>
            <a:off x="2862263" y="1795463"/>
            <a:ext cx="411162" cy="411162"/>
          </a:xfrm>
          <a:prstGeom prst="rect">
            <a:avLst/>
          </a:prstGeom>
          <a:noFill/>
          <a:ln w="9525">
            <a:noFill/>
            <a:miter lim="800000"/>
            <a:headEnd/>
            <a:tailEnd/>
          </a:ln>
        </p:spPr>
      </p:pic>
      <p:pic>
        <p:nvPicPr>
          <p:cNvPr id="115741" name="Picture 188"/>
          <p:cNvPicPr>
            <a:picLocks noChangeAspect="1" noChangeArrowheads="1"/>
          </p:cNvPicPr>
          <p:nvPr/>
        </p:nvPicPr>
        <p:blipFill>
          <a:blip r:embed="rId4"/>
          <a:srcRect/>
          <a:stretch>
            <a:fillRect/>
          </a:stretch>
        </p:blipFill>
        <p:spPr bwMode="auto">
          <a:xfrm>
            <a:off x="4648200" y="3810000"/>
            <a:ext cx="411163" cy="411163"/>
          </a:xfrm>
          <a:prstGeom prst="rect">
            <a:avLst/>
          </a:prstGeom>
          <a:noFill/>
          <a:ln w="9525">
            <a:noFill/>
            <a:miter lim="800000"/>
            <a:headEnd/>
            <a:tailEnd/>
          </a:ln>
        </p:spPr>
      </p:pic>
      <p:pic>
        <p:nvPicPr>
          <p:cNvPr id="115742" name="Picture 189"/>
          <p:cNvPicPr>
            <a:picLocks noChangeAspect="1" noChangeArrowheads="1"/>
          </p:cNvPicPr>
          <p:nvPr/>
        </p:nvPicPr>
        <p:blipFill>
          <a:blip r:embed="rId5"/>
          <a:srcRect/>
          <a:stretch>
            <a:fillRect/>
          </a:stretch>
        </p:blipFill>
        <p:spPr bwMode="auto">
          <a:xfrm>
            <a:off x="6477000" y="5938838"/>
            <a:ext cx="411163" cy="411162"/>
          </a:xfrm>
          <a:prstGeom prst="rect">
            <a:avLst/>
          </a:prstGeom>
          <a:noFill/>
          <a:ln w="9525">
            <a:noFill/>
            <a:miter lim="800000"/>
            <a:headEnd/>
            <a:tailEnd/>
          </a:ln>
        </p:spPr>
      </p:pic>
      <p:pic>
        <p:nvPicPr>
          <p:cNvPr id="115743" name="Picture 200"/>
          <p:cNvPicPr>
            <a:picLocks noChangeAspect="1" noChangeArrowheads="1"/>
          </p:cNvPicPr>
          <p:nvPr/>
        </p:nvPicPr>
        <p:blipFill>
          <a:blip r:embed="rId6"/>
          <a:srcRect/>
          <a:stretch>
            <a:fillRect/>
          </a:stretch>
        </p:blipFill>
        <p:spPr bwMode="auto">
          <a:xfrm>
            <a:off x="549275" y="609600"/>
            <a:ext cx="822325" cy="822325"/>
          </a:xfrm>
          <a:prstGeom prst="rect">
            <a:avLst/>
          </a:prstGeom>
          <a:noFill/>
          <a:ln w="9525">
            <a:noFill/>
            <a:miter lim="800000"/>
            <a:headEnd/>
            <a:tailEnd/>
          </a:ln>
        </p:spPr>
      </p:pic>
      <p:pic>
        <p:nvPicPr>
          <p:cNvPr id="115744" name="Picture 201"/>
          <p:cNvPicPr>
            <a:picLocks noChangeAspect="1" noChangeArrowheads="1"/>
          </p:cNvPicPr>
          <p:nvPr/>
        </p:nvPicPr>
        <p:blipFill>
          <a:blip r:embed="rId5"/>
          <a:srcRect/>
          <a:stretch>
            <a:fillRect/>
          </a:stretch>
        </p:blipFill>
        <p:spPr bwMode="auto">
          <a:xfrm>
            <a:off x="625475" y="1600200"/>
            <a:ext cx="411163" cy="411163"/>
          </a:xfrm>
          <a:prstGeom prst="rect">
            <a:avLst/>
          </a:prstGeom>
          <a:noFill/>
          <a:ln w="9525">
            <a:noFill/>
            <a:miter lim="800000"/>
            <a:headEnd/>
            <a:tailEnd/>
          </a:ln>
        </p:spPr>
      </p:pic>
      <p:sp>
        <p:nvSpPr>
          <p:cNvPr id="30928" name="Rectangle 208"/>
          <p:cNvSpPr>
            <a:spLocks noChangeArrowheads="1"/>
          </p:cNvSpPr>
          <p:nvPr/>
        </p:nvSpPr>
        <p:spPr bwMode="auto">
          <a:xfrm>
            <a:off x="6400800" y="485775"/>
            <a:ext cx="1614488" cy="1828800"/>
          </a:xfrm>
          <a:prstGeom prst="rect">
            <a:avLst/>
          </a:prstGeom>
          <a:solidFill>
            <a:schemeClr val="bg1">
              <a:alpha val="70195"/>
            </a:schemeClr>
          </a:solidFill>
          <a:ln w="9525">
            <a:noFill/>
            <a:miter lim="800000"/>
            <a:headEnd/>
            <a:tailEnd/>
          </a:ln>
        </p:spPr>
        <p:txBody>
          <a:bodyPr wrap="none" anchor="ctr"/>
          <a:lstStyle/>
          <a:p>
            <a:endParaRPr lang="en-SG"/>
          </a:p>
        </p:txBody>
      </p:sp>
      <p:sp>
        <p:nvSpPr>
          <p:cNvPr id="30930" name="Rectangle 210"/>
          <p:cNvSpPr>
            <a:spLocks noChangeArrowheads="1"/>
          </p:cNvSpPr>
          <p:nvPr/>
        </p:nvSpPr>
        <p:spPr bwMode="auto">
          <a:xfrm>
            <a:off x="4586288" y="2514600"/>
            <a:ext cx="1628775" cy="1828800"/>
          </a:xfrm>
          <a:prstGeom prst="rect">
            <a:avLst/>
          </a:prstGeom>
          <a:solidFill>
            <a:schemeClr val="bg1">
              <a:alpha val="70195"/>
            </a:schemeClr>
          </a:solidFill>
          <a:ln w="9525">
            <a:noFill/>
            <a:miter lim="800000"/>
            <a:headEnd/>
            <a:tailEnd/>
          </a:ln>
        </p:spPr>
        <p:txBody>
          <a:bodyPr wrap="none" anchor="ctr"/>
          <a:lstStyle/>
          <a:p>
            <a:endParaRPr lang="en-SG"/>
          </a:p>
        </p:txBody>
      </p:sp>
      <p:sp>
        <p:nvSpPr>
          <p:cNvPr id="30931" name="Rectangle 211"/>
          <p:cNvSpPr>
            <a:spLocks noChangeArrowheads="1"/>
          </p:cNvSpPr>
          <p:nvPr/>
        </p:nvSpPr>
        <p:spPr bwMode="auto">
          <a:xfrm>
            <a:off x="2790825" y="4586288"/>
            <a:ext cx="1628775" cy="1828800"/>
          </a:xfrm>
          <a:prstGeom prst="rect">
            <a:avLst/>
          </a:prstGeom>
          <a:solidFill>
            <a:schemeClr val="bg1">
              <a:alpha val="70195"/>
            </a:schemeClr>
          </a:solidFill>
          <a:ln w="9525">
            <a:noFill/>
            <a:miter lim="800000"/>
            <a:headEnd/>
            <a:tailEnd/>
          </a:ln>
        </p:spPr>
        <p:txBody>
          <a:bodyPr wrap="none" anchor="ctr"/>
          <a:lstStyle/>
          <a:p>
            <a:endParaRPr lang="en-SG"/>
          </a:p>
        </p:txBody>
      </p:sp>
      <p:sp>
        <p:nvSpPr>
          <p:cNvPr id="30932" name="Rectangle 212"/>
          <p:cNvSpPr>
            <a:spLocks noChangeArrowheads="1"/>
          </p:cNvSpPr>
          <p:nvPr/>
        </p:nvSpPr>
        <p:spPr bwMode="auto">
          <a:xfrm>
            <a:off x="4586288" y="4605338"/>
            <a:ext cx="1628775" cy="1828800"/>
          </a:xfrm>
          <a:prstGeom prst="rect">
            <a:avLst/>
          </a:prstGeom>
          <a:solidFill>
            <a:schemeClr val="bg1">
              <a:alpha val="70195"/>
            </a:schemeClr>
          </a:solidFill>
          <a:ln w="9525">
            <a:noFill/>
            <a:miter lim="800000"/>
            <a:headEnd/>
            <a:tailEnd/>
          </a:ln>
        </p:spPr>
        <p:txBody>
          <a:bodyPr wrap="none" anchor="ctr"/>
          <a:lstStyle/>
          <a:p>
            <a:endParaRPr lang="en-SG"/>
          </a:p>
        </p:txBody>
      </p:sp>
      <p:sp>
        <p:nvSpPr>
          <p:cNvPr id="115749" name="Text Box 213"/>
          <p:cNvSpPr txBox="1">
            <a:spLocks noChangeArrowheads="1"/>
          </p:cNvSpPr>
          <p:nvPr/>
        </p:nvSpPr>
        <p:spPr bwMode="auto">
          <a:xfrm>
            <a:off x="85725" y="852488"/>
            <a:ext cx="381000" cy="366712"/>
          </a:xfrm>
          <a:prstGeom prst="rect">
            <a:avLst/>
          </a:prstGeom>
          <a:noFill/>
          <a:ln w="9525">
            <a:noFill/>
            <a:miter lim="800000"/>
            <a:headEnd/>
            <a:tailEnd/>
          </a:ln>
        </p:spPr>
        <p:txBody>
          <a:bodyPr>
            <a:spAutoFit/>
          </a:bodyPr>
          <a:lstStyle/>
          <a:p>
            <a:pPr>
              <a:spcBef>
                <a:spcPct val="50000"/>
              </a:spcBef>
            </a:pPr>
            <a:r>
              <a:rPr lang="en-US" b="1"/>
              <a:t>1.</a:t>
            </a:r>
          </a:p>
        </p:txBody>
      </p:sp>
      <p:sp>
        <p:nvSpPr>
          <p:cNvPr id="115750" name="Text Box 214"/>
          <p:cNvSpPr txBox="1">
            <a:spLocks noChangeArrowheads="1"/>
          </p:cNvSpPr>
          <p:nvPr/>
        </p:nvSpPr>
        <p:spPr bwMode="auto">
          <a:xfrm>
            <a:off x="95250" y="1600200"/>
            <a:ext cx="381000" cy="366713"/>
          </a:xfrm>
          <a:prstGeom prst="rect">
            <a:avLst/>
          </a:prstGeom>
          <a:noFill/>
          <a:ln w="9525">
            <a:noFill/>
            <a:miter lim="800000"/>
            <a:headEnd/>
            <a:tailEnd/>
          </a:ln>
        </p:spPr>
        <p:txBody>
          <a:bodyPr>
            <a:spAutoFit/>
          </a:bodyPr>
          <a:lstStyle/>
          <a:p>
            <a:pPr>
              <a:spcBef>
                <a:spcPct val="50000"/>
              </a:spcBef>
            </a:pPr>
            <a:r>
              <a:rPr lang="en-US" b="1"/>
              <a:t>2.</a:t>
            </a:r>
          </a:p>
        </p:txBody>
      </p:sp>
      <p:sp>
        <p:nvSpPr>
          <p:cNvPr id="115751" name="Text Box 215"/>
          <p:cNvSpPr txBox="1">
            <a:spLocks noChangeArrowheads="1"/>
          </p:cNvSpPr>
          <p:nvPr/>
        </p:nvSpPr>
        <p:spPr bwMode="auto">
          <a:xfrm>
            <a:off x="76200" y="2376488"/>
            <a:ext cx="381000" cy="366712"/>
          </a:xfrm>
          <a:prstGeom prst="rect">
            <a:avLst/>
          </a:prstGeom>
          <a:noFill/>
          <a:ln w="9525">
            <a:noFill/>
            <a:miter lim="800000"/>
            <a:headEnd/>
            <a:tailEnd/>
          </a:ln>
        </p:spPr>
        <p:txBody>
          <a:bodyPr>
            <a:spAutoFit/>
          </a:bodyPr>
          <a:lstStyle/>
          <a:p>
            <a:pPr>
              <a:spcBef>
                <a:spcPct val="50000"/>
              </a:spcBef>
            </a:pPr>
            <a:r>
              <a:rPr lang="en-US" b="1"/>
              <a:t>3.</a:t>
            </a:r>
          </a:p>
        </p:txBody>
      </p:sp>
      <p:sp>
        <p:nvSpPr>
          <p:cNvPr id="30929" name="Rectangle 209"/>
          <p:cNvSpPr>
            <a:spLocks noChangeArrowheads="1"/>
          </p:cNvSpPr>
          <p:nvPr/>
        </p:nvSpPr>
        <p:spPr bwMode="auto">
          <a:xfrm>
            <a:off x="2790825" y="485775"/>
            <a:ext cx="1628775" cy="1828800"/>
          </a:xfrm>
          <a:prstGeom prst="rect">
            <a:avLst/>
          </a:prstGeom>
          <a:solidFill>
            <a:schemeClr val="bg1">
              <a:alpha val="70195"/>
            </a:schemeClr>
          </a:solidFill>
          <a:ln w="9525">
            <a:noFill/>
            <a:miter lim="800000"/>
            <a:headEnd/>
            <a:tailEnd/>
          </a:ln>
        </p:spPr>
        <p:txBody>
          <a:bodyPr wrap="none" anchor="ctr"/>
          <a:lstStyle/>
          <a:p>
            <a:endParaRPr lang="en-SG"/>
          </a:p>
        </p:txBody>
      </p:sp>
      <p:grpSp>
        <p:nvGrpSpPr>
          <p:cNvPr id="115753" name="Group 268"/>
          <p:cNvGrpSpPr>
            <a:grpSpLocks/>
          </p:cNvGrpSpPr>
          <p:nvPr/>
        </p:nvGrpSpPr>
        <p:grpSpPr bwMode="auto">
          <a:xfrm>
            <a:off x="690563" y="2405063"/>
            <a:ext cx="1019175" cy="304800"/>
            <a:chOff x="432" y="1518"/>
            <a:chExt cx="642" cy="192"/>
          </a:xfrm>
        </p:grpSpPr>
        <p:sp>
          <p:nvSpPr>
            <p:cNvPr id="115769" name="Rectangle 269"/>
            <p:cNvSpPr>
              <a:spLocks noChangeArrowheads="1"/>
            </p:cNvSpPr>
            <p:nvPr/>
          </p:nvSpPr>
          <p:spPr bwMode="auto">
            <a:xfrm rot="2333">
              <a:off x="560" y="1536"/>
              <a:ext cx="495" cy="171"/>
            </a:xfrm>
            <a:prstGeom prst="rect">
              <a:avLst/>
            </a:prstGeom>
            <a:solidFill>
              <a:schemeClr val="bg1"/>
            </a:solidFill>
            <a:ln w="9525">
              <a:solidFill>
                <a:srgbClr val="596CBF"/>
              </a:solidFill>
              <a:miter lim="800000"/>
              <a:headEnd/>
              <a:tailEnd/>
            </a:ln>
          </p:spPr>
          <p:txBody>
            <a:bodyPr wrap="none" anchor="ctr"/>
            <a:lstStyle/>
            <a:p>
              <a:endParaRPr lang="en-SG"/>
            </a:p>
          </p:txBody>
        </p:sp>
        <p:sp>
          <p:nvSpPr>
            <p:cNvPr id="115770" name="AutoShape 270"/>
            <p:cNvSpPr>
              <a:spLocks noChangeArrowheads="1"/>
            </p:cNvSpPr>
            <p:nvPr/>
          </p:nvSpPr>
          <p:spPr bwMode="auto">
            <a:xfrm rot="-5397667">
              <a:off x="411" y="1555"/>
              <a:ext cx="172" cy="129"/>
            </a:xfrm>
            <a:prstGeom prst="triangle">
              <a:avLst>
                <a:gd name="adj" fmla="val 50000"/>
              </a:avLst>
            </a:prstGeom>
            <a:solidFill>
              <a:schemeClr val="bg1"/>
            </a:solidFill>
            <a:ln w="9525">
              <a:solidFill>
                <a:srgbClr val="596CBF"/>
              </a:solidFill>
              <a:miter lim="800000"/>
              <a:headEnd/>
              <a:tailEnd/>
            </a:ln>
          </p:spPr>
          <p:txBody>
            <a:bodyPr wrap="none" anchor="ctr"/>
            <a:lstStyle/>
            <a:p>
              <a:endParaRPr lang="en-SG"/>
            </a:p>
          </p:txBody>
        </p:sp>
        <p:sp>
          <p:nvSpPr>
            <p:cNvPr id="115771" name="Oval 271"/>
            <p:cNvSpPr>
              <a:spLocks noChangeArrowheads="1"/>
            </p:cNvSpPr>
            <p:nvPr/>
          </p:nvSpPr>
          <p:spPr bwMode="auto">
            <a:xfrm rot="2333">
              <a:off x="517" y="1572"/>
              <a:ext cx="96" cy="96"/>
            </a:xfrm>
            <a:prstGeom prst="ellipse">
              <a:avLst/>
            </a:prstGeom>
            <a:solidFill>
              <a:schemeClr val="bg1"/>
            </a:solidFill>
            <a:ln w="9525">
              <a:solidFill>
                <a:srgbClr val="596CBF"/>
              </a:solidFill>
              <a:round/>
              <a:headEnd/>
              <a:tailEnd/>
            </a:ln>
          </p:spPr>
          <p:txBody>
            <a:bodyPr wrap="none" anchor="ctr"/>
            <a:lstStyle/>
            <a:p>
              <a:endParaRPr lang="en-SG"/>
            </a:p>
          </p:txBody>
        </p:sp>
        <p:sp>
          <p:nvSpPr>
            <p:cNvPr id="115772" name="Text Box 272"/>
            <p:cNvSpPr txBox="1">
              <a:spLocks noChangeArrowheads="1"/>
            </p:cNvSpPr>
            <p:nvPr/>
          </p:nvSpPr>
          <p:spPr bwMode="auto">
            <a:xfrm>
              <a:off x="594" y="1518"/>
              <a:ext cx="480" cy="192"/>
            </a:xfrm>
            <a:prstGeom prst="rect">
              <a:avLst/>
            </a:prstGeom>
            <a:noFill/>
            <a:ln w="9525">
              <a:noFill/>
              <a:miter lim="800000"/>
              <a:headEnd/>
              <a:tailEnd/>
            </a:ln>
          </p:spPr>
          <p:txBody>
            <a:bodyPr>
              <a:spAutoFit/>
            </a:bodyPr>
            <a:lstStyle/>
            <a:p>
              <a:pPr>
                <a:spcBef>
                  <a:spcPct val="50000"/>
                </a:spcBef>
              </a:pPr>
              <a:r>
                <a:rPr lang="en-US" sz="1400" b="1"/>
                <a:t>   tag</a:t>
              </a:r>
            </a:p>
          </p:txBody>
        </p:sp>
      </p:grpSp>
      <p:grpSp>
        <p:nvGrpSpPr>
          <p:cNvPr id="115754" name="Group 273"/>
          <p:cNvGrpSpPr>
            <a:grpSpLocks/>
          </p:cNvGrpSpPr>
          <p:nvPr/>
        </p:nvGrpSpPr>
        <p:grpSpPr bwMode="auto">
          <a:xfrm>
            <a:off x="5295900" y="2125663"/>
            <a:ext cx="989013" cy="274637"/>
            <a:chOff x="0" y="2704"/>
            <a:chExt cx="623" cy="173"/>
          </a:xfrm>
        </p:grpSpPr>
        <p:sp>
          <p:nvSpPr>
            <p:cNvPr id="115766" name="Rectangle 274"/>
            <p:cNvSpPr>
              <a:spLocks noChangeArrowheads="1"/>
            </p:cNvSpPr>
            <p:nvPr/>
          </p:nvSpPr>
          <p:spPr bwMode="auto">
            <a:xfrm rot="2333">
              <a:off x="128" y="2706"/>
              <a:ext cx="495" cy="171"/>
            </a:xfrm>
            <a:prstGeom prst="rect">
              <a:avLst/>
            </a:prstGeom>
            <a:solidFill>
              <a:schemeClr val="bg1"/>
            </a:solidFill>
            <a:ln w="9525">
              <a:solidFill>
                <a:srgbClr val="596CBF"/>
              </a:solidFill>
              <a:miter lim="800000"/>
              <a:headEnd/>
              <a:tailEnd/>
            </a:ln>
          </p:spPr>
          <p:txBody>
            <a:bodyPr wrap="none" anchor="ctr"/>
            <a:lstStyle/>
            <a:p>
              <a:endParaRPr lang="en-SG"/>
            </a:p>
          </p:txBody>
        </p:sp>
        <p:sp>
          <p:nvSpPr>
            <p:cNvPr id="115767" name="AutoShape 275"/>
            <p:cNvSpPr>
              <a:spLocks noChangeArrowheads="1"/>
            </p:cNvSpPr>
            <p:nvPr/>
          </p:nvSpPr>
          <p:spPr bwMode="auto">
            <a:xfrm rot="-5397667">
              <a:off x="-21" y="2725"/>
              <a:ext cx="172" cy="129"/>
            </a:xfrm>
            <a:prstGeom prst="triangle">
              <a:avLst>
                <a:gd name="adj" fmla="val 50000"/>
              </a:avLst>
            </a:prstGeom>
            <a:solidFill>
              <a:schemeClr val="bg1"/>
            </a:solidFill>
            <a:ln w="9525">
              <a:solidFill>
                <a:srgbClr val="596CBF"/>
              </a:solidFill>
              <a:miter lim="800000"/>
              <a:headEnd/>
              <a:tailEnd/>
            </a:ln>
          </p:spPr>
          <p:txBody>
            <a:bodyPr wrap="none" anchor="ctr"/>
            <a:lstStyle/>
            <a:p>
              <a:endParaRPr lang="en-SG"/>
            </a:p>
          </p:txBody>
        </p:sp>
        <p:sp>
          <p:nvSpPr>
            <p:cNvPr id="115768" name="Oval 276"/>
            <p:cNvSpPr>
              <a:spLocks noChangeArrowheads="1"/>
            </p:cNvSpPr>
            <p:nvPr/>
          </p:nvSpPr>
          <p:spPr bwMode="auto">
            <a:xfrm rot="2333">
              <a:off x="85" y="2742"/>
              <a:ext cx="96" cy="96"/>
            </a:xfrm>
            <a:prstGeom prst="ellipse">
              <a:avLst/>
            </a:prstGeom>
            <a:solidFill>
              <a:schemeClr val="bg1"/>
            </a:solidFill>
            <a:ln w="9525">
              <a:solidFill>
                <a:srgbClr val="596CBF"/>
              </a:solidFill>
              <a:round/>
              <a:headEnd/>
              <a:tailEnd/>
            </a:ln>
          </p:spPr>
          <p:txBody>
            <a:bodyPr wrap="none" anchor="ctr"/>
            <a:lstStyle/>
            <a:p>
              <a:endParaRPr lang="en-SG"/>
            </a:p>
          </p:txBody>
        </p:sp>
      </p:grpSp>
      <p:sp>
        <p:nvSpPr>
          <p:cNvPr id="115755" name="Text Box 277"/>
          <p:cNvSpPr txBox="1">
            <a:spLocks noChangeArrowheads="1"/>
          </p:cNvSpPr>
          <p:nvPr/>
        </p:nvSpPr>
        <p:spPr bwMode="auto">
          <a:xfrm>
            <a:off x="5553075" y="2100263"/>
            <a:ext cx="762000" cy="304800"/>
          </a:xfrm>
          <a:prstGeom prst="rect">
            <a:avLst/>
          </a:prstGeom>
          <a:noFill/>
          <a:ln w="9525">
            <a:noFill/>
            <a:miter lim="800000"/>
            <a:headEnd/>
            <a:tailEnd/>
          </a:ln>
        </p:spPr>
        <p:txBody>
          <a:bodyPr>
            <a:spAutoFit/>
          </a:bodyPr>
          <a:lstStyle/>
          <a:p>
            <a:pPr>
              <a:spcBef>
                <a:spcPct val="50000"/>
              </a:spcBef>
            </a:pPr>
            <a:r>
              <a:rPr lang="en-US" sz="1400" b="1"/>
              <a:t>cancer</a:t>
            </a:r>
          </a:p>
        </p:txBody>
      </p:sp>
      <p:grpSp>
        <p:nvGrpSpPr>
          <p:cNvPr id="115756" name="Group 278"/>
          <p:cNvGrpSpPr>
            <a:grpSpLocks/>
          </p:cNvGrpSpPr>
          <p:nvPr/>
        </p:nvGrpSpPr>
        <p:grpSpPr bwMode="auto">
          <a:xfrm>
            <a:off x="7124700" y="6254750"/>
            <a:ext cx="989013" cy="274638"/>
            <a:chOff x="0" y="2704"/>
            <a:chExt cx="623" cy="173"/>
          </a:xfrm>
        </p:grpSpPr>
        <p:sp>
          <p:nvSpPr>
            <p:cNvPr id="115763" name="Rectangle 279"/>
            <p:cNvSpPr>
              <a:spLocks noChangeArrowheads="1"/>
            </p:cNvSpPr>
            <p:nvPr/>
          </p:nvSpPr>
          <p:spPr bwMode="auto">
            <a:xfrm rot="2333">
              <a:off x="128" y="2706"/>
              <a:ext cx="495" cy="171"/>
            </a:xfrm>
            <a:prstGeom prst="rect">
              <a:avLst/>
            </a:prstGeom>
            <a:solidFill>
              <a:schemeClr val="bg1"/>
            </a:solidFill>
            <a:ln w="9525">
              <a:solidFill>
                <a:srgbClr val="596CBF"/>
              </a:solidFill>
              <a:miter lim="800000"/>
              <a:headEnd/>
              <a:tailEnd/>
            </a:ln>
          </p:spPr>
          <p:txBody>
            <a:bodyPr wrap="none" anchor="ctr"/>
            <a:lstStyle/>
            <a:p>
              <a:endParaRPr lang="en-SG"/>
            </a:p>
          </p:txBody>
        </p:sp>
        <p:sp>
          <p:nvSpPr>
            <p:cNvPr id="115764" name="AutoShape 280"/>
            <p:cNvSpPr>
              <a:spLocks noChangeArrowheads="1"/>
            </p:cNvSpPr>
            <p:nvPr/>
          </p:nvSpPr>
          <p:spPr bwMode="auto">
            <a:xfrm rot="-5397667">
              <a:off x="-21" y="2725"/>
              <a:ext cx="172" cy="129"/>
            </a:xfrm>
            <a:prstGeom prst="triangle">
              <a:avLst>
                <a:gd name="adj" fmla="val 50000"/>
              </a:avLst>
            </a:prstGeom>
            <a:solidFill>
              <a:schemeClr val="bg1"/>
            </a:solidFill>
            <a:ln w="9525">
              <a:solidFill>
                <a:srgbClr val="596CBF"/>
              </a:solidFill>
              <a:miter lim="800000"/>
              <a:headEnd/>
              <a:tailEnd/>
            </a:ln>
          </p:spPr>
          <p:txBody>
            <a:bodyPr wrap="none" anchor="ctr"/>
            <a:lstStyle/>
            <a:p>
              <a:endParaRPr lang="en-SG"/>
            </a:p>
          </p:txBody>
        </p:sp>
        <p:sp>
          <p:nvSpPr>
            <p:cNvPr id="115765" name="Oval 281"/>
            <p:cNvSpPr>
              <a:spLocks noChangeArrowheads="1"/>
            </p:cNvSpPr>
            <p:nvPr/>
          </p:nvSpPr>
          <p:spPr bwMode="auto">
            <a:xfrm rot="2333">
              <a:off x="85" y="2742"/>
              <a:ext cx="96" cy="96"/>
            </a:xfrm>
            <a:prstGeom prst="ellipse">
              <a:avLst/>
            </a:prstGeom>
            <a:solidFill>
              <a:schemeClr val="bg1"/>
            </a:solidFill>
            <a:ln w="9525">
              <a:solidFill>
                <a:srgbClr val="596CBF"/>
              </a:solidFill>
              <a:round/>
              <a:headEnd/>
              <a:tailEnd/>
            </a:ln>
          </p:spPr>
          <p:txBody>
            <a:bodyPr wrap="none" anchor="ctr"/>
            <a:lstStyle/>
            <a:p>
              <a:endParaRPr lang="en-SG"/>
            </a:p>
          </p:txBody>
        </p:sp>
      </p:grpSp>
      <p:sp>
        <p:nvSpPr>
          <p:cNvPr id="115757" name="Text Box 282"/>
          <p:cNvSpPr txBox="1">
            <a:spLocks noChangeArrowheads="1"/>
          </p:cNvSpPr>
          <p:nvPr/>
        </p:nvSpPr>
        <p:spPr bwMode="auto">
          <a:xfrm>
            <a:off x="7381875" y="6229350"/>
            <a:ext cx="762000" cy="304800"/>
          </a:xfrm>
          <a:prstGeom prst="rect">
            <a:avLst/>
          </a:prstGeom>
          <a:noFill/>
          <a:ln w="9525">
            <a:noFill/>
            <a:miter lim="800000"/>
            <a:headEnd/>
            <a:tailEnd/>
          </a:ln>
        </p:spPr>
        <p:txBody>
          <a:bodyPr>
            <a:spAutoFit/>
          </a:bodyPr>
          <a:lstStyle/>
          <a:p>
            <a:pPr>
              <a:spcBef>
                <a:spcPct val="50000"/>
              </a:spcBef>
            </a:pPr>
            <a:r>
              <a:rPr lang="en-US" sz="1400" b="1"/>
              <a:t>cancer</a:t>
            </a:r>
          </a:p>
        </p:txBody>
      </p:sp>
      <p:grpSp>
        <p:nvGrpSpPr>
          <p:cNvPr id="115758" name="Group 283"/>
          <p:cNvGrpSpPr>
            <a:grpSpLocks/>
          </p:cNvGrpSpPr>
          <p:nvPr/>
        </p:nvGrpSpPr>
        <p:grpSpPr bwMode="auto">
          <a:xfrm>
            <a:off x="7105650" y="2139950"/>
            <a:ext cx="989013" cy="274638"/>
            <a:chOff x="0" y="2704"/>
            <a:chExt cx="623" cy="173"/>
          </a:xfrm>
        </p:grpSpPr>
        <p:sp>
          <p:nvSpPr>
            <p:cNvPr id="115760" name="Rectangle 284"/>
            <p:cNvSpPr>
              <a:spLocks noChangeArrowheads="1"/>
            </p:cNvSpPr>
            <p:nvPr/>
          </p:nvSpPr>
          <p:spPr bwMode="auto">
            <a:xfrm rot="2333">
              <a:off x="128" y="2706"/>
              <a:ext cx="495" cy="171"/>
            </a:xfrm>
            <a:prstGeom prst="rect">
              <a:avLst/>
            </a:prstGeom>
            <a:solidFill>
              <a:schemeClr val="bg1"/>
            </a:solidFill>
            <a:ln w="9525">
              <a:solidFill>
                <a:srgbClr val="596CBF"/>
              </a:solidFill>
              <a:miter lim="800000"/>
              <a:headEnd/>
              <a:tailEnd/>
            </a:ln>
          </p:spPr>
          <p:txBody>
            <a:bodyPr wrap="none" anchor="ctr"/>
            <a:lstStyle/>
            <a:p>
              <a:endParaRPr lang="en-SG"/>
            </a:p>
          </p:txBody>
        </p:sp>
        <p:sp>
          <p:nvSpPr>
            <p:cNvPr id="115761" name="AutoShape 285"/>
            <p:cNvSpPr>
              <a:spLocks noChangeArrowheads="1"/>
            </p:cNvSpPr>
            <p:nvPr/>
          </p:nvSpPr>
          <p:spPr bwMode="auto">
            <a:xfrm rot="-5397667">
              <a:off x="-21" y="2725"/>
              <a:ext cx="172" cy="129"/>
            </a:xfrm>
            <a:prstGeom prst="triangle">
              <a:avLst>
                <a:gd name="adj" fmla="val 50000"/>
              </a:avLst>
            </a:prstGeom>
            <a:solidFill>
              <a:schemeClr val="bg1"/>
            </a:solidFill>
            <a:ln w="9525">
              <a:solidFill>
                <a:srgbClr val="596CBF"/>
              </a:solidFill>
              <a:miter lim="800000"/>
              <a:headEnd/>
              <a:tailEnd/>
            </a:ln>
          </p:spPr>
          <p:txBody>
            <a:bodyPr wrap="none" anchor="ctr"/>
            <a:lstStyle/>
            <a:p>
              <a:endParaRPr lang="en-SG"/>
            </a:p>
          </p:txBody>
        </p:sp>
        <p:sp>
          <p:nvSpPr>
            <p:cNvPr id="115762" name="Oval 286"/>
            <p:cNvSpPr>
              <a:spLocks noChangeArrowheads="1"/>
            </p:cNvSpPr>
            <p:nvPr/>
          </p:nvSpPr>
          <p:spPr bwMode="auto">
            <a:xfrm rot="2333">
              <a:off x="85" y="2742"/>
              <a:ext cx="96" cy="96"/>
            </a:xfrm>
            <a:prstGeom prst="ellipse">
              <a:avLst/>
            </a:prstGeom>
            <a:solidFill>
              <a:schemeClr val="bg1"/>
            </a:solidFill>
            <a:ln w="9525">
              <a:solidFill>
                <a:srgbClr val="596CBF"/>
              </a:solidFill>
              <a:round/>
              <a:headEnd/>
              <a:tailEnd/>
            </a:ln>
          </p:spPr>
          <p:txBody>
            <a:bodyPr wrap="none" anchor="ctr"/>
            <a:lstStyle/>
            <a:p>
              <a:endParaRPr lang="en-SG"/>
            </a:p>
          </p:txBody>
        </p:sp>
      </p:grpSp>
      <p:sp>
        <p:nvSpPr>
          <p:cNvPr id="115759" name="Text Box 287"/>
          <p:cNvSpPr txBox="1">
            <a:spLocks noChangeArrowheads="1"/>
          </p:cNvSpPr>
          <p:nvPr/>
        </p:nvSpPr>
        <p:spPr bwMode="auto">
          <a:xfrm>
            <a:off x="7405688" y="2114550"/>
            <a:ext cx="762000" cy="304800"/>
          </a:xfrm>
          <a:prstGeom prst="rect">
            <a:avLst/>
          </a:prstGeom>
          <a:noFill/>
          <a:ln w="9525">
            <a:noFill/>
            <a:miter lim="800000"/>
            <a:headEnd/>
            <a:tailEnd/>
          </a:ln>
        </p:spPr>
        <p:txBody>
          <a:bodyPr>
            <a:spAutoFit/>
          </a:bodyPr>
          <a:lstStyle/>
          <a:p>
            <a:pPr>
              <a:spcBef>
                <a:spcPct val="50000"/>
              </a:spcBef>
            </a:pPr>
            <a:r>
              <a:rPr lang="en-US" sz="1400" b="1"/>
              <a:t>nano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929"/>
                                        </p:tgtEl>
                                        <p:attrNameLst>
                                          <p:attrName>style.visibility</p:attrName>
                                        </p:attrNameLst>
                                      </p:cBhvr>
                                      <p:to>
                                        <p:strVal val="visible"/>
                                      </p:to>
                                    </p:set>
                                    <p:animEffect transition="in" filter="wipe(up)">
                                      <p:cBhvr>
                                        <p:cTn id="7" dur="500"/>
                                        <p:tgtEl>
                                          <p:spTgt spid="3092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0928"/>
                                        </p:tgtEl>
                                        <p:attrNameLst>
                                          <p:attrName>style.visibility</p:attrName>
                                        </p:attrNameLst>
                                      </p:cBhvr>
                                      <p:to>
                                        <p:strVal val="visible"/>
                                      </p:to>
                                    </p:set>
                                    <p:animEffect transition="in" filter="wipe(up)">
                                      <p:cBhvr>
                                        <p:cTn id="10" dur="500"/>
                                        <p:tgtEl>
                                          <p:spTgt spid="3092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0930"/>
                                        </p:tgtEl>
                                        <p:attrNameLst>
                                          <p:attrName>style.visibility</p:attrName>
                                        </p:attrNameLst>
                                      </p:cBhvr>
                                      <p:to>
                                        <p:strVal val="visible"/>
                                      </p:to>
                                    </p:set>
                                    <p:animEffect transition="in" filter="wipe(up)">
                                      <p:cBhvr>
                                        <p:cTn id="13" dur="500"/>
                                        <p:tgtEl>
                                          <p:spTgt spid="3093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0931"/>
                                        </p:tgtEl>
                                        <p:attrNameLst>
                                          <p:attrName>style.visibility</p:attrName>
                                        </p:attrNameLst>
                                      </p:cBhvr>
                                      <p:to>
                                        <p:strVal val="visible"/>
                                      </p:to>
                                    </p:set>
                                    <p:animEffect transition="in" filter="wipe(up)">
                                      <p:cBhvr>
                                        <p:cTn id="16" dur="500"/>
                                        <p:tgtEl>
                                          <p:spTgt spid="30931"/>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0932"/>
                                        </p:tgtEl>
                                        <p:attrNameLst>
                                          <p:attrName>style.visibility</p:attrName>
                                        </p:attrNameLst>
                                      </p:cBhvr>
                                      <p:to>
                                        <p:strVal val="visible"/>
                                      </p:to>
                                    </p:set>
                                    <p:animEffect transition="in" filter="wipe(up)">
                                      <p:cBhvr>
                                        <p:cTn id="19" dur="500"/>
                                        <p:tgtEl>
                                          <p:spTgt spid="30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8" grpId="0" animBg="1"/>
      <p:bldP spid="30930" grpId="0" animBg="1"/>
      <p:bldP spid="30931" grpId="0" animBg="1"/>
      <p:bldP spid="30932" grpId="0" animBg="1"/>
      <p:bldP spid="30929"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3"/>
          <a:srcRect/>
          <a:stretch>
            <a:fillRect/>
          </a:stretch>
        </p:blipFill>
        <p:spPr bwMode="auto">
          <a:xfrm>
            <a:off x="3429000" y="1066800"/>
            <a:ext cx="2898775" cy="424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dir="cw">
                                      <p:cBhvr override="childStyle">
                                        <p:cTn id="6" dur="100" fill="hold"/>
                                        <p:tgtEl>
                                          <p:spTgt spid="21508"/>
                                        </p:tgtEl>
                                        <p:attrNameLst>
                                          <p:attrName>style.color</p:attrName>
                                        </p:attrNameLst>
                                      </p:cBhvr>
                                      <p:to>
                                        <a:schemeClr val="bg1"/>
                                      </p:to>
                                    </p:animClr>
                                    <p:animClr clrSpc="rgb" dir="cw">
                                      <p:cBhvr>
                                        <p:cTn id="7" dur="100" fill="hold"/>
                                        <p:tgtEl>
                                          <p:spTgt spid="21508"/>
                                        </p:tgtEl>
                                        <p:attrNameLst>
                                          <p:attrName>fillcolor</p:attrName>
                                        </p:attrNameLst>
                                      </p:cBhvr>
                                      <p:to>
                                        <a:schemeClr val="bg1"/>
                                      </p:to>
                                    </p:animClr>
                                    <p:set>
                                      <p:cBhvr>
                                        <p:cTn id="8" dur="100" fill="hold"/>
                                        <p:tgtEl>
                                          <p:spTgt spid="21508"/>
                                        </p:tgtEl>
                                        <p:attrNameLst>
                                          <p:attrName>fill.type</p:attrName>
                                        </p:attrNameLst>
                                      </p:cBhvr>
                                      <p:to>
                                        <p:strVal val="solid"/>
                                      </p:to>
                                    </p:set>
                                    <p:set>
                                      <p:cBhvr>
                                        <p:cTn id="9" dur="100" fill="hold"/>
                                        <p:tgtEl>
                                          <p:spTgt spid="21508"/>
                                        </p:tgtEl>
                                        <p:attrNameLst>
                                          <p:attrName>fill.on</p:attrName>
                                        </p:attrNameLst>
                                      </p:cBhvr>
                                      <p:to>
                                        <p:strVal val="true"/>
                                      </p:to>
                                    </p:set>
                                    <p:animRot by="120000">
                                      <p:cBhvr>
                                        <p:cTn id="10" dur="100" fill="hold">
                                          <p:stCondLst>
                                            <p:cond delay="0"/>
                                          </p:stCondLst>
                                        </p:cTn>
                                        <p:tgtEl>
                                          <p:spTgt spid="21508"/>
                                        </p:tgtEl>
                                        <p:attrNameLst>
                                          <p:attrName>r</p:attrName>
                                        </p:attrNameLst>
                                      </p:cBhvr>
                                    </p:animRot>
                                    <p:animRot by="-240000">
                                      <p:cBhvr>
                                        <p:cTn id="11" dur="200" fill="hold">
                                          <p:stCondLst>
                                            <p:cond delay="200"/>
                                          </p:stCondLst>
                                        </p:cTn>
                                        <p:tgtEl>
                                          <p:spTgt spid="21508"/>
                                        </p:tgtEl>
                                        <p:attrNameLst>
                                          <p:attrName>r</p:attrName>
                                        </p:attrNameLst>
                                      </p:cBhvr>
                                    </p:animRot>
                                    <p:animRot by="240000">
                                      <p:cBhvr>
                                        <p:cTn id="12" dur="200" fill="hold">
                                          <p:stCondLst>
                                            <p:cond delay="400"/>
                                          </p:stCondLst>
                                        </p:cTn>
                                        <p:tgtEl>
                                          <p:spTgt spid="21508"/>
                                        </p:tgtEl>
                                        <p:attrNameLst>
                                          <p:attrName>r</p:attrName>
                                        </p:attrNameLst>
                                      </p:cBhvr>
                                    </p:animRot>
                                    <p:animRot by="-240000">
                                      <p:cBhvr>
                                        <p:cTn id="13" dur="200" fill="hold">
                                          <p:stCondLst>
                                            <p:cond delay="600"/>
                                          </p:stCondLst>
                                        </p:cTn>
                                        <p:tgtEl>
                                          <p:spTgt spid="21508"/>
                                        </p:tgtEl>
                                        <p:attrNameLst>
                                          <p:attrName>r</p:attrName>
                                        </p:attrNameLst>
                                      </p:cBhvr>
                                    </p:animRot>
                                    <p:animRot by="120000">
                                      <p:cBhvr>
                                        <p:cTn id="14" dur="200" fill="hold">
                                          <p:stCondLst>
                                            <p:cond delay="800"/>
                                          </p:stCondLst>
                                        </p:cTn>
                                        <p:tgtEl>
                                          <p:spTgt spid="2150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7762" name="Picture 4"/>
          <p:cNvPicPr>
            <a:picLocks noChangeAspect="1" noChangeArrowheads="1"/>
          </p:cNvPicPr>
          <p:nvPr/>
        </p:nvPicPr>
        <p:blipFill>
          <a:blip r:embed="rId3"/>
          <a:srcRect/>
          <a:stretch>
            <a:fillRect/>
          </a:stretch>
        </p:blipFill>
        <p:spPr bwMode="auto">
          <a:xfrm>
            <a:off x="3429000" y="1371600"/>
            <a:ext cx="1731963" cy="4194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Text Box 4"/>
          <p:cNvSpPr txBox="1">
            <a:spLocks noChangeArrowheads="1"/>
          </p:cNvSpPr>
          <p:nvPr/>
        </p:nvSpPr>
        <p:spPr bwMode="auto">
          <a:xfrm>
            <a:off x="0" y="800100"/>
            <a:ext cx="9144000" cy="762000"/>
          </a:xfrm>
          <a:prstGeom prst="rect">
            <a:avLst/>
          </a:prstGeom>
          <a:noFill/>
          <a:ln w="9525">
            <a:noFill/>
            <a:miter lim="800000"/>
            <a:headEnd/>
            <a:tailEnd/>
          </a:ln>
        </p:spPr>
        <p:txBody>
          <a:bodyPr>
            <a:spAutoFit/>
          </a:bodyPr>
          <a:lstStyle/>
          <a:p>
            <a:pPr algn="ctr">
              <a:spcBef>
                <a:spcPct val="50000"/>
              </a:spcBef>
            </a:pPr>
            <a:r>
              <a:rPr lang="en-US" sz="4400" b="1">
                <a:solidFill>
                  <a:srgbClr val="006A00"/>
                </a:solidFill>
              </a:rPr>
              <a:t>www.Wiz</a:t>
            </a:r>
            <a:r>
              <a:rPr lang="en-US" sz="4400" b="1">
                <a:solidFill>
                  <a:srgbClr val="A90000"/>
                </a:solidFill>
              </a:rPr>
              <a:t>Folio.com</a:t>
            </a:r>
          </a:p>
        </p:txBody>
      </p:sp>
      <p:pic>
        <p:nvPicPr>
          <p:cNvPr id="118787" name="Picture 5"/>
          <p:cNvPicPr>
            <a:picLocks noChangeAspect="1" noChangeArrowheads="1"/>
          </p:cNvPicPr>
          <p:nvPr/>
        </p:nvPicPr>
        <p:blipFill>
          <a:blip r:embed="rId3"/>
          <a:srcRect/>
          <a:stretch>
            <a:fillRect/>
          </a:stretch>
        </p:blipFill>
        <p:spPr bwMode="auto">
          <a:xfrm>
            <a:off x="3124200" y="1943100"/>
            <a:ext cx="3162300" cy="2019300"/>
          </a:xfrm>
          <a:prstGeom prst="rect">
            <a:avLst/>
          </a:prstGeom>
          <a:noFill/>
          <a:ln w="9525">
            <a:noFill/>
            <a:miter lim="800000"/>
            <a:headEnd/>
            <a:tailEnd/>
          </a:ln>
        </p:spPr>
      </p:pic>
      <p:sp>
        <p:nvSpPr>
          <p:cNvPr id="23559" name="AutoShape 7"/>
          <p:cNvSpPr>
            <a:spLocks noChangeArrowheads="1"/>
          </p:cNvSpPr>
          <p:nvPr/>
        </p:nvSpPr>
        <p:spPr bwMode="auto">
          <a:xfrm rot="8616778">
            <a:off x="1676400" y="3276600"/>
            <a:ext cx="1600200" cy="304800"/>
          </a:xfrm>
          <a:prstGeom prst="leftArrow">
            <a:avLst>
              <a:gd name="adj1" fmla="val 34028"/>
              <a:gd name="adj2" fmla="val 178160"/>
            </a:avLst>
          </a:prstGeom>
          <a:solidFill>
            <a:srgbClr val="008000"/>
          </a:solidFill>
          <a:ln w="9525">
            <a:solidFill>
              <a:schemeClr val="tx1"/>
            </a:solidFill>
            <a:miter lim="800000"/>
            <a:headEnd/>
            <a:tailEnd/>
          </a:ln>
        </p:spPr>
        <p:txBody>
          <a:bodyPr wrap="none" anchor="ctr"/>
          <a:lstStyle/>
          <a:p>
            <a:endParaRPr lang="en-S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animEffect transition="in" filter="wipe(left)">
                                      <p:cBhvr>
                                        <p:cTn id="7" dur="5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3"/>
          <a:srcRect/>
          <a:stretch>
            <a:fillRect/>
          </a:stretch>
        </p:blipFill>
        <p:spPr bwMode="auto">
          <a:xfrm>
            <a:off x="3429000" y="1066800"/>
            <a:ext cx="2898775" cy="424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0834" name="Picture 5"/>
          <p:cNvPicPr>
            <a:picLocks noChangeAspect="1" noChangeArrowheads="1"/>
          </p:cNvPicPr>
          <p:nvPr/>
        </p:nvPicPr>
        <p:blipFill>
          <a:blip r:embed="rId2"/>
          <a:srcRect/>
          <a:stretch>
            <a:fillRect/>
          </a:stretch>
        </p:blipFill>
        <p:spPr bwMode="auto">
          <a:xfrm>
            <a:off x="131763" y="1444625"/>
            <a:ext cx="8878887" cy="3976688"/>
          </a:xfrm>
          <a:prstGeom prst="rect">
            <a:avLst/>
          </a:prstGeom>
          <a:noFill/>
          <a:ln w="9525">
            <a:noFill/>
            <a:miter lim="800000"/>
            <a:headEnd/>
            <a:tailEnd/>
          </a:ln>
        </p:spPr>
      </p:pic>
      <p:sp>
        <p:nvSpPr>
          <p:cNvPr id="120835" name="Rectangle 6"/>
          <p:cNvSpPr>
            <a:spLocks noChangeArrowheads="1"/>
          </p:cNvSpPr>
          <p:nvPr/>
        </p:nvSpPr>
        <p:spPr bwMode="auto">
          <a:xfrm>
            <a:off x="152400" y="1447800"/>
            <a:ext cx="8839200" cy="3657600"/>
          </a:xfrm>
          <a:prstGeom prst="rect">
            <a:avLst/>
          </a:prstGeom>
          <a:solidFill>
            <a:schemeClr val="bg1">
              <a:alpha val="65097"/>
            </a:schemeClr>
          </a:solidFill>
          <a:ln w="9525">
            <a:noFill/>
            <a:miter lim="800000"/>
            <a:headEnd/>
            <a:tailEnd/>
          </a:ln>
        </p:spPr>
        <p:txBody>
          <a:bodyPr wrap="none" anchor="ctr"/>
          <a:lstStyle/>
          <a:p>
            <a:endParaRPr lang="en-SG"/>
          </a:p>
        </p:txBody>
      </p:sp>
      <p:sp>
        <p:nvSpPr>
          <p:cNvPr id="120836" name="Text Box 7"/>
          <p:cNvSpPr txBox="1">
            <a:spLocks noChangeArrowheads="1"/>
          </p:cNvSpPr>
          <p:nvPr/>
        </p:nvSpPr>
        <p:spPr bwMode="auto">
          <a:xfrm>
            <a:off x="1905000" y="2438400"/>
            <a:ext cx="5410200" cy="366713"/>
          </a:xfrm>
          <a:prstGeom prst="rect">
            <a:avLst/>
          </a:prstGeom>
          <a:noFill/>
          <a:ln w="9525">
            <a:noFill/>
            <a:miter lim="800000"/>
            <a:headEnd/>
            <a:tailEnd/>
          </a:ln>
        </p:spPr>
        <p:txBody>
          <a:bodyPr>
            <a:spAutoFit/>
          </a:bodyPr>
          <a:lstStyle/>
          <a:p>
            <a:pPr>
              <a:spcBef>
                <a:spcPct val="50000"/>
              </a:spcBef>
            </a:pPr>
            <a:endParaRPr lang="en-US"/>
          </a:p>
        </p:txBody>
      </p:sp>
      <p:sp>
        <p:nvSpPr>
          <p:cNvPr id="120837" name="Text Box 8"/>
          <p:cNvSpPr txBox="1">
            <a:spLocks noChangeArrowheads="1"/>
          </p:cNvSpPr>
          <p:nvPr/>
        </p:nvSpPr>
        <p:spPr bwMode="auto">
          <a:xfrm>
            <a:off x="0" y="2133600"/>
            <a:ext cx="9144000" cy="1431925"/>
          </a:xfrm>
          <a:prstGeom prst="rect">
            <a:avLst/>
          </a:prstGeom>
          <a:noFill/>
          <a:ln w="9525">
            <a:noFill/>
            <a:miter lim="800000"/>
            <a:headEnd/>
            <a:tailEnd/>
          </a:ln>
        </p:spPr>
        <p:txBody>
          <a:bodyPr>
            <a:spAutoFit/>
          </a:bodyPr>
          <a:lstStyle/>
          <a:p>
            <a:pPr algn="ctr">
              <a:spcBef>
                <a:spcPct val="50000"/>
              </a:spcBef>
            </a:pPr>
            <a:r>
              <a:rPr lang="en-US" sz="4400" b="1">
                <a:solidFill>
                  <a:srgbClr val="006A00"/>
                </a:solidFill>
              </a:rPr>
              <a:t>Wiz</a:t>
            </a:r>
            <a:r>
              <a:rPr lang="en-US" sz="4400" b="1">
                <a:solidFill>
                  <a:srgbClr val="A90000"/>
                </a:solidFill>
              </a:rPr>
              <a:t>Folio</a:t>
            </a:r>
            <a:br>
              <a:rPr lang="en-US" sz="4400" b="1">
                <a:solidFill>
                  <a:srgbClr val="A90000"/>
                </a:solidFill>
              </a:rPr>
            </a:br>
            <a:r>
              <a:rPr lang="en-US" sz="4400" b="1">
                <a:solidFill>
                  <a:srgbClr val="006A00"/>
                </a:solidFill>
              </a:rPr>
              <a:t>Quick Start</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1858" name="Picture 2"/>
          <p:cNvPicPr>
            <a:picLocks noChangeAspect="1" noChangeArrowheads="1"/>
          </p:cNvPicPr>
          <p:nvPr/>
        </p:nvPicPr>
        <p:blipFill>
          <a:blip r:embed="rId2"/>
          <a:srcRect/>
          <a:stretch>
            <a:fillRect/>
          </a:stretch>
        </p:blipFill>
        <p:spPr bwMode="auto">
          <a:xfrm>
            <a:off x="1219200" y="-76200"/>
            <a:ext cx="6156325" cy="6262688"/>
          </a:xfrm>
          <a:prstGeom prst="rect">
            <a:avLst/>
          </a:prstGeom>
          <a:noFill/>
          <a:ln w="9525">
            <a:noFill/>
            <a:miter lim="800000"/>
            <a:headEnd/>
            <a:tailEnd/>
          </a:ln>
        </p:spPr>
      </p:pic>
      <p:sp>
        <p:nvSpPr>
          <p:cNvPr id="121859" name="Text Box 3"/>
          <p:cNvSpPr txBox="1">
            <a:spLocks noChangeArrowheads="1"/>
          </p:cNvSpPr>
          <p:nvPr/>
        </p:nvSpPr>
        <p:spPr bwMode="auto">
          <a:xfrm>
            <a:off x="2590800" y="1570038"/>
            <a:ext cx="3810000" cy="1554162"/>
          </a:xfrm>
          <a:prstGeom prst="rect">
            <a:avLst/>
          </a:prstGeom>
          <a:noFill/>
          <a:ln w="9525">
            <a:noFill/>
            <a:miter lim="800000"/>
            <a:headEnd/>
            <a:tailEnd/>
          </a:ln>
        </p:spPr>
        <p:txBody>
          <a:bodyPr>
            <a:spAutoFit/>
          </a:bodyPr>
          <a:lstStyle/>
          <a:p>
            <a:pPr algn="ctr">
              <a:spcBef>
                <a:spcPct val="50000"/>
              </a:spcBef>
            </a:pPr>
            <a:r>
              <a:rPr lang="en-US" sz="3200"/>
              <a:t>Reference Journal Management </a:t>
            </a:r>
            <a:br>
              <a:rPr lang="en-US" sz="3200"/>
            </a:br>
            <a:r>
              <a:rPr lang="en-US" sz="3200"/>
              <a:t>Made Simple</a:t>
            </a:r>
          </a:p>
        </p:txBody>
      </p:sp>
      <p:sp>
        <p:nvSpPr>
          <p:cNvPr id="121860" name="Text Box 4"/>
          <p:cNvSpPr txBox="1">
            <a:spLocks noChangeArrowheads="1"/>
          </p:cNvSpPr>
          <p:nvPr/>
        </p:nvSpPr>
        <p:spPr bwMode="auto">
          <a:xfrm>
            <a:off x="2362200" y="4510088"/>
            <a:ext cx="4267200" cy="519112"/>
          </a:xfrm>
          <a:prstGeom prst="rect">
            <a:avLst/>
          </a:prstGeom>
          <a:noFill/>
          <a:ln w="9525">
            <a:noFill/>
            <a:miter lim="800000"/>
            <a:headEnd/>
            <a:tailEnd/>
          </a:ln>
        </p:spPr>
        <p:txBody>
          <a:bodyPr>
            <a:spAutoFit/>
          </a:bodyPr>
          <a:lstStyle/>
          <a:p>
            <a:pPr algn="r">
              <a:spcBef>
                <a:spcPct val="20000"/>
              </a:spcBef>
            </a:pPr>
            <a:r>
              <a:rPr lang="en-US" sz="2800"/>
              <a:t>The </a:t>
            </a:r>
            <a:r>
              <a:rPr lang="en-US" sz="2800">
                <a:solidFill>
                  <a:srgbClr val="006A00"/>
                </a:solidFill>
              </a:rPr>
              <a:t>Wiz</a:t>
            </a:r>
            <a:r>
              <a:rPr lang="en-US" sz="2800">
                <a:solidFill>
                  <a:srgbClr val="A90000"/>
                </a:solidFill>
              </a:rPr>
              <a:t>Folio</a:t>
            </a:r>
            <a:r>
              <a:rPr lang="en-US" sz="2800"/>
              <a:t> Show</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19459" name="Picture 6" descr="http://tbn0.google.com/images?q=tbn:GYfR20G8Pj-23M:http://www.doubletakeart.com/images/00594-5821_large.gif">
            <a:hlinkClick r:id="rId3"/>
          </p:cNvPr>
          <p:cNvPicPr>
            <a:picLocks noChangeAspect="1" noChangeArrowheads="1"/>
          </p:cNvPicPr>
          <p:nvPr/>
        </p:nvPicPr>
        <p:blipFill>
          <a:blip r:embed="rId4"/>
          <a:srcRect/>
          <a:stretch>
            <a:fillRect/>
          </a:stretch>
        </p:blipFill>
        <p:spPr bwMode="auto">
          <a:xfrm>
            <a:off x="5715000" y="817563"/>
            <a:ext cx="990600" cy="1531937"/>
          </a:xfrm>
          <a:prstGeom prst="rect">
            <a:avLst/>
          </a:prstGeom>
          <a:noFill/>
          <a:ln w="9525">
            <a:noFill/>
            <a:miter lim="800000"/>
            <a:headEnd/>
            <a:tailEnd/>
          </a:ln>
        </p:spPr>
      </p:pic>
      <p:sp>
        <p:nvSpPr>
          <p:cNvPr id="5" name="Title 4"/>
          <p:cNvSpPr>
            <a:spLocks noGrp="1"/>
          </p:cNvSpPr>
          <p:nvPr>
            <p:ph type="title"/>
          </p:nvPr>
        </p:nvSpPr>
        <p:spPr>
          <a:xfrm>
            <a:off x="381000" y="152400"/>
            <a:ext cx="8763000" cy="776288"/>
          </a:xfrm>
        </p:spPr>
        <p:txBody>
          <a:bodyPr/>
          <a:lstStyle/>
          <a:p>
            <a:pPr eaLnBrk="1" hangingPunct="1">
              <a:defRPr/>
            </a:pPr>
            <a:r>
              <a:rPr lang="en-US" sz="2800" dirty="0" smtClean="0">
                <a:latin typeface="Constantia" pitchFamily="18" charset="0"/>
              </a:rPr>
              <a:t>Metadata, Bibliography and Label</a:t>
            </a:r>
            <a:endParaRPr lang="en-US" sz="2800" dirty="0">
              <a:latin typeface="Constantia" pitchFamily="18" charset="0"/>
            </a:endParaRPr>
          </a:p>
        </p:txBody>
      </p:sp>
      <p:pic>
        <p:nvPicPr>
          <p:cNvPr id="19458" name="Picture 2" descr="http://tbn0.google.com/images?q=tbn:tKI5GAfsCgOBVM:http://carol.gimp.org/gimp2/artsy-fartsy/tincan/tincan.png">
            <a:hlinkClick r:id="rId5"/>
          </p:cNvPr>
          <p:cNvPicPr>
            <a:picLocks noChangeAspect="1" noChangeArrowheads="1"/>
          </p:cNvPicPr>
          <p:nvPr/>
        </p:nvPicPr>
        <p:blipFill>
          <a:blip r:embed="rId6"/>
          <a:srcRect/>
          <a:stretch>
            <a:fillRect/>
          </a:stretch>
        </p:blipFill>
        <p:spPr bwMode="auto">
          <a:xfrm>
            <a:off x="1676400" y="762000"/>
            <a:ext cx="1752600" cy="1676400"/>
          </a:xfrm>
          <a:prstGeom prst="rect">
            <a:avLst/>
          </a:prstGeom>
          <a:noFill/>
          <a:ln w="9525">
            <a:noFill/>
            <a:miter lim="800000"/>
            <a:headEnd/>
            <a:tailEnd/>
          </a:ln>
        </p:spPr>
      </p:pic>
      <p:grpSp>
        <p:nvGrpSpPr>
          <p:cNvPr id="2" name="Group 20"/>
          <p:cNvGrpSpPr>
            <a:grpSpLocks/>
          </p:cNvGrpSpPr>
          <p:nvPr/>
        </p:nvGrpSpPr>
        <p:grpSpPr bwMode="auto">
          <a:xfrm>
            <a:off x="5483225" y="2514600"/>
            <a:ext cx="1524000" cy="1930400"/>
            <a:chOff x="5638800" y="2514601"/>
            <a:chExt cx="1524000" cy="1930062"/>
          </a:xfrm>
        </p:grpSpPr>
        <p:sp>
          <p:nvSpPr>
            <p:cNvPr id="19" name="Rectangle 18"/>
            <p:cNvSpPr/>
            <p:nvPr/>
          </p:nvSpPr>
          <p:spPr bwMode="auto">
            <a:xfrm>
              <a:off x="5638800" y="2514601"/>
              <a:ext cx="1447800" cy="1904666"/>
            </a:xfrm>
            <a:prstGeom prst="rect">
              <a:avLst/>
            </a:prstGeom>
            <a:solidFill>
              <a:schemeClr val="tx1">
                <a:lumMod val="95000"/>
              </a:schemeClr>
            </a:solidFill>
            <a:ln w="63500" cmpd="sng">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5866" name="TextBox 8"/>
            <p:cNvSpPr txBox="1">
              <a:spLocks noChangeArrowheads="1"/>
            </p:cNvSpPr>
            <p:nvPr/>
          </p:nvSpPr>
          <p:spPr bwMode="auto">
            <a:xfrm>
              <a:off x="5638800" y="3429000"/>
              <a:ext cx="1524000" cy="1015663"/>
            </a:xfrm>
            <a:prstGeom prst="rect">
              <a:avLst/>
            </a:prstGeom>
            <a:noFill/>
            <a:ln w="12700">
              <a:noFill/>
              <a:miter lim="800000"/>
              <a:headEnd/>
              <a:tailEnd/>
            </a:ln>
          </p:spPr>
          <p:txBody>
            <a:bodyPr>
              <a:spAutoFit/>
            </a:bodyPr>
            <a:lstStyle/>
            <a:p>
              <a:r>
                <a:rPr lang="en-US" sz="1000">
                  <a:solidFill>
                    <a:schemeClr val="bg1"/>
                  </a:solidFill>
                </a:rPr>
                <a:t>Title:    Maggie Mae</a:t>
              </a:r>
            </a:p>
            <a:p>
              <a:r>
                <a:rPr lang="en-US" sz="1000">
                  <a:solidFill>
                    <a:schemeClr val="bg1"/>
                  </a:solidFill>
                </a:rPr>
                <a:t>Artist:  Rod Stewart</a:t>
              </a:r>
            </a:p>
            <a:p>
              <a:r>
                <a:rPr lang="en-US" sz="1000">
                  <a:solidFill>
                    <a:schemeClr val="bg1"/>
                  </a:solidFill>
                </a:rPr>
                <a:t>Genre: Pop</a:t>
              </a:r>
            </a:p>
            <a:p>
              <a:r>
                <a:rPr lang="en-US" sz="1000">
                  <a:solidFill>
                    <a:schemeClr val="bg1"/>
                  </a:solidFill>
                </a:rPr>
                <a:t>Album: Gasoline Alley</a:t>
              </a:r>
            </a:p>
            <a:p>
              <a:r>
                <a:rPr lang="en-US" sz="1000">
                  <a:solidFill>
                    <a:schemeClr val="bg1"/>
                  </a:solidFill>
                </a:rPr>
                <a:t>Year:    1972</a:t>
              </a:r>
            </a:p>
            <a:p>
              <a:r>
                <a:rPr lang="en-US" sz="1000">
                  <a:solidFill>
                    <a:schemeClr val="bg1"/>
                  </a:solidFill>
                </a:rPr>
                <a:t>Studio:  EMI</a:t>
              </a:r>
              <a:endParaRPr lang="en-US" sz="1200">
                <a:solidFill>
                  <a:schemeClr val="bg1"/>
                </a:solidFill>
              </a:endParaRPr>
            </a:p>
          </p:txBody>
        </p:sp>
      </p:grpSp>
      <p:pic>
        <p:nvPicPr>
          <p:cNvPr id="19468" name="Picture 22"/>
          <p:cNvPicPr>
            <a:picLocks noChangeAspect="1" noChangeArrowheads="1"/>
          </p:cNvPicPr>
          <p:nvPr/>
        </p:nvPicPr>
        <p:blipFill>
          <a:blip r:embed="rId7"/>
          <a:srcRect/>
          <a:stretch>
            <a:fillRect/>
          </a:stretch>
        </p:blipFill>
        <p:spPr bwMode="auto">
          <a:xfrm>
            <a:off x="5684838" y="2524125"/>
            <a:ext cx="990600" cy="962025"/>
          </a:xfrm>
          <a:prstGeom prst="rect">
            <a:avLst/>
          </a:prstGeom>
          <a:noFill/>
          <a:ln w="9525">
            <a:noFill/>
            <a:miter lim="800000"/>
            <a:headEnd/>
            <a:tailEnd/>
          </a:ln>
        </p:spPr>
      </p:pic>
      <p:pic>
        <p:nvPicPr>
          <p:cNvPr id="19466" name="Picture 8"/>
          <p:cNvPicPr>
            <a:picLocks noChangeAspect="1" noChangeArrowheads="1"/>
          </p:cNvPicPr>
          <p:nvPr/>
        </p:nvPicPr>
        <p:blipFill>
          <a:blip r:embed="rId8">
            <a:clrChange>
              <a:clrFrom>
                <a:srgbClr val="000000"/>
              </a:clrFrom>
              <a:clrTo>
                <a:srgbClr val="000000">
                  <a:alpha val="0"/>
                </a:srgbClr>
              </a:clrTo>
            </a:clrChange>
          </a:blip>
          <a:srcRect/>
          <a:stretch>
            <a:fillRect/>
          </a:stretch>
        </p:blipFill>
        <p:spPr bwMode="auto">
          <a:xfrm>
            <a:off x="1981200" y="4876800"/>
            <a:ext cx="1066800" cy="1066800"/>
          </a:xfrm>
          <a:prstGeom prst="rect">
            <a:avLst/>
          </a:prstGeom>
          <a:noFill/>
          <a:ln w="9525">
            <a:noFill/>
            <a:miter lim="800000"/>
            <a:headEnd/>
            <a:tailEnd/>
          </a:ln>
        </p:spPr>
      </p:pic>
      <p:pic>
        <p:nvPicPr>
          <p:cNvPr id="14" name="Picture 22"/>
          <p:cNvPicPr>
            <a:picLocks noChangeAspect="1" noChangeArrowheads="1"/>
          </p:cNvPicPr>
          <p:nvPr/>
        </p:nvPicPr>
        <p:blipFill>
          <a:blip r:embed="rId7"/>
          <a:srcRect/>
          <a:stretch>
            <a:fillRect/>
          </a:stretch>
        </p:blipFill>
        <p:spPr bwMode="auto">
          <a:xfrm>
            <a:off x="2057400" y="2819400"/>
            <a:ext cx="990600" cy="990600"/>
          </a:xfrm>
          <a:prstGeom prst="rect">
            <a:avLst/>
          </a:prstGeom>
          <a:noFill/>
          <a:ln w="9525">
            <a:noFill/>
            <a:miter lim="800000"/>
            <a:headEnd/>
            <a:tailEnd/>
          </a:ln>
        </p:spPr>
      </p:pic>
      <p:cxnSp>
        <p:nvCxnSpPr>
          <p:cNvPr id="16" name="Straight Connector 15"/>
          <p:cNvCxnSpPr/>
          <p:nvPr/>
        </p:nvCxnSpPr>
        <p:spPr>
          <a:xfrm>
            <a:off x="1066800" y="2438400"/>
            <a:ext cx="6934200" cy="1588"/>
          </a:xfrm>
          <a:prstGeom prst="line">
            <a:avLst/>
          </a:prstGeom>
          <a:ln w="19050">
            <a:solidFill>
              <a:srgbClr val="7DD03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66800" y="4570413"/>
            <a:ext cx="6934200" cy="1587"/>
          </a:xfrm>
          <a:prstGeom prst="line">
            <a:avLst/>
          </a:prstGeom>
          <a:ln w="19050">
            <a:solidFill>
              <a:srgbClr val="7DD038"/>
            </a:solidFill>
          </a:ln>
        </p:spPr>
        <p:style>
          <a:lnRef idx="1">
            <a:schemeClr val="accent1"/>
          </a:lnRef>
          <a:fillRef idx="0">
            <a:schemeClr val="accent1"/>
          </a:fillRef>
          <a:effectRef idx="0">
            <a:schemeClr val="accent1"/>
          </a:effectRef>
          <a:fontRef idx="minor">
            <a:schemeClr val="tx1"/>
          </a:fontRef>
        </p:style>
      </p:cxnSp>
      <p:grpSp>
        <p:nvGrpSpPr>
          <p:cNvPr id="3" name="Group 21"/>
          <p:cNvGrpSpPr>
            <a:grpSpLocks/>
          </p:cNvGrpSpPr>
          <p:nvPr/>
        </p:nvGrpSpPr>
        <p:grpSpPr bwMode="auto">
          <a:xfrm>
            <a:off x="5500688" y="4724400"/>
            <a:ext cx="1524000" cy="1600200"/>
            <a:chOff x="5638800" y="2514601"/>
            <a:chExt cx="1524000" cy="1600200"/>
          </a:xfrm>
        </p:grpSpPr>
        <p:sp>
          <p:nvSpPr>
            <p:cNvPr id="23" name="Rectangle 22"/>
            <p:cNvSpPr/>
            <p:nvPr/>
          </p:nvSpPr>
          <p:spPr bwMode="auto">
            <a:xfrm>
              <a:off x="5638800" y="2514601"/>
              <a:ext cx="1447800" cy="1600200"/>
            </a:xfrm>
            <a:prstGeom prst="rect">
              <a:avLst/>
            </a:prstGeom>
            <a:solidFill>
              <a:schemeClr val="tx1">
                <a:lumMod val="95000"/>
              </a:schemeClr>
            </a:solidFill>
            <a:ln w="63500" cmpd="sng">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5864" name="TextBox 23"/>
            <p:cNvSpPr txBox="1">
              <a:spLocks noChangeArrowheads="1"/>
            </p:cNvSpPr>
            <p:nvPr/>
          </p:nvSpPr>
          <p:spPr bwMode="auto">
            <a:xfrm>
              <a:off x="5638800" y="3429000"/>
              <a:ext cx="1524000" cy="553998"/>
            </a:xfrm>
            <a:prstGeom prst="rect">
              <a:avLst/>
            </a:prstGeom>
            <a:noFill/>
            <a:ln w="12700">
              <a:noFill/>
              <a:miter lim="800000"/>
              <a:headEnd/>
              <a:tailEnd/>
            </a:ln>
          </p:spPr>
          <p:txBody>
            <a:bodyPr>
              <a:spAutoFit/>
            </a:bodyPr>
            <a:lstStyle/>
            <a:p>
              <a:r>
                <a:rPr lang="en-US" sz="1000">
                  <a:solidFill>
                    <a:schemeClr val="bg1"/>
                  </a:solidFill>
                </a:rPr>
                <a:t>Filename: 876gdty.pdf</a:t>
              </a:r>
            </a:p>
            <a:p>
              <a:r>
                <a:rPr lang="en-US" sz="1000">
                  <a:solidFill>
                    <a:schemeClr val="bg1"/>
                  </a:solidFill>
                </a:rPr>
                <a:t>Author:</a:t>
              </a:r>
            </a:p>
            <a:p>
              <a:r>
                <a:rPr lang="en-US" sz="1000">
                  <a:solidFill>
                    <a:schemeClr val="bg1"/>
                  </a:solidFill>
                </a:rPr>
                <a:t>Title:</a:t>
              </a:r>
              <a:endParaRPr lang="en-US" sz="1200">
                <a:solidFill>
                  <a:schemeClr val="bg1"/>
                </a:solidFill>
              </a:endParaRPr>
            </a:p>
          </p:txBody>
        </p:sp>
      </p:grpSp>
      <p:pic>
        <p:nvPicPr>
          <p:cNvPr id="25" name="Picture 8"/>
          <p:cNvPicPr>
            <a:picLocks noChangeAspect="1" noChangeArrowheads="1"/>
          </p:cNvPicPr>
          <p:nvPr/>
        </p:nvPicPr>
        <p:blipFill>
          <a:blip r:embed="rId8">
            <a:clrChange>
              <a:clrFrom>
                <a:srgbClr val="000000"/>
              </a:clrFrom>
              <a:clrTo>
                <a:srgbClr val="000000">
                  <a:alpha val="0"/>
                </a:srgbClr>
              </a:clrTo>
            </a:clrChange>
          </a:blip>
          <a:srcRect/>
          <a:stretch>
            <a:fillRect/>
          </a:stretch>
        </p:blipFill>
        <p:spPr bwMode="auto">
          <a:xfrm>
            <a:off x="5653088" y="4724400"/>
            <a:ext cx="1066800" cy="1066800"/>
          </a:xfrm>
          <a:prstGeom prst="rect">
            <a:avLst/>
          </a:prstGeom>
          <a:noFill/>
          <a:ln w="9525">
            <a:noFill/>
            <a:miter lim="800000"/>
            <a:headEnd/>
            <a:tailEnd/>
          </a:ln>
        </p:spPr>
      </p:pic>
      <p:sp>
        <p:nvSpPr>
          <p:cNvPr id="26" name="TextBox 25"/>
          <p:cNvSpPr txBox="1">
            <a:spLocks noChangeArrowheads="1"/>
          </p:cNvSpPr>
          <p:nvPr/>
        </p:nvSpPr>
        <p:spPr bwMode="auto">
          <a:xfrm>
            <a:off x="152400" y="1414463"/>
            <a:ext cx="1752600" cy="338137"/>
          </a:xfrm>
          <a:prstGeom prst="rect">
            <a:avLst/>
          </a:prstGeom>
          <a:noFill/>
          <a:ln w="9525">
            <a:noFill/>
            <a:miter lim="800000"/>
            <a:headEnd/>
            <a:tailEnd/>
          </a:ln>
        </p:spPr>
        <p:txBody>
          <a:bodyPr>
            <a:spAutoFit/>
          </a:bodyPr>
          <a:lstStyle/>
          <a:p>
            <a:r>
              <a:rPr lang="en-US" sz="1600"/>
              <a:t>Unlabelled Can</a:t>
            </a:r>
          </a:p>
        </p:txBody>
      </p:sp>
      <p:sp>
        <p:nvSpPr>
          <p:cNvPr id="27" name="TextBox 26"/>
          <p:cNvSpPr txBox="1">
            <a:spLocks noChangeArrowheads="1"/>
          </p:cNvSpPr>
          <p:nvPr/>
        </p:nvSpPr>
        <p:spPr bwMode="auto">
          <a:xfrm>
            <a:off x="152400" y="3167063"/>
            <a:ext cx="1524000" cy="338137"/>
          </a:xfrm>
          <a:prstGeom prst="rect">
            <a:avLst/>
          </a:prstGeom>
          <a:noFill/>
          <a:ln w="9525">
            <a:noFill/>
            <a:miter lim="800000"/>
            <a:headEnd/>
            <a:tailEnd/>
          </a:ln>
        </p:spPr>
        <p:txBody>
          <a:bodyPr>
            <a:spAutoFit/>
          </a:bodyPr>
          <a:lstStyle/>
          <a:p>
            <a:r>
              <a:rPr lang="en-US" sz="1600"/>
              <a:t>MP3 File</a:t>
            </a:r>
          </a:p>
        </p:txBody>
      </p:sp>
      <p:sp>
        <p:nvSpPr>
          <p:cNvPr id="28" name="TextBox 27"/>
          <p:cNvSpPr txBox="1">
            <a:spLocks noChangeArrowheads="1"/>
          </p:cNvSpPr>
          <p:nvPr/>
        </p:nvSpPr>
        <p:spPr bwMode="auto">
          <a:xfrm>
            <a:off x="152400" y="5224463"/>
            <a:ext cx="1524000" cy="584200"/>
          </a:xfrm>
          <a:prstGeom prst="rect">
            <a:avLst/>
          </a:prstGeom>
          <a:noFill/>
          <a:ln w="9525">
            <a:noFill/>
            <a:miter lim="800000"/>
            <a:headEnd/>
            <a:tailEnd/>
          </a:ln>
        </p:spPr>
        <p:txBody>
          <a:bodyPr>
            <a:spAutoFit/>
          </a:bodyPr>
          <a:lstStyle/>
          <a:p>
            <a:r>
              <a:rPr lang="en-US" sz="1600"/>
              <a:t>PDF Journal Article</a:t>
            </a:r>
          </a:p>
        </p:txBody>
      </p:sp>
      <p:grpSp>
        <p:nvGrpSpPr>
          <p:cNvPr id="4" name="Group 32"/>
          <p:cNvGrpSpPr>
            <a:grpSpLocks/>
          </p:cNvGrpSpPr>
          <p:nvPr/>
        </p:nvGrpSpPr>
        <p:grpSpPr bwMode="auto">
          <a:xfrm>
            <a:off x="5195888" y="5486400"/>
            <a:ext cx="3719512" cy="838200"/>
            <a:chOff x="5334000" y="5486403"/>
            <a:chExt cx="3719512" cy="838737"/>
          </a:xfrm>
        </p:grpSpPr>
        <p:sp>
          <p:nvSpPr>
            <p:cNvPr id="29" name="Oval 28"/>
            <p:cNvSpPr/>
            <p:nvPr/>
          </p:nvSpPr>
          <p:spPr>
            <a:xfrm>
              <a:off x="5334000" y="5638901"/>
              <a:ext cx="1981200" cy="686239"/>
            </a:xfrm>
            <a:prstGeom prst="ellipse">
              <a:avLst/>
            </a:prstGeom>
            <a:noFill/>
            <a:ln w="254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31" name="Straight Connector 30"/>
            <p:cNvCxnSpPr/>
            <p:nvPr/>
          </p:nvCxnSpPr>
          <p:spPr>
            <a:xfrm flipV="1">
              <a:off x="7292975" y="5867647"/>
              <a:ext cx="174625" cy="76249"/>
            </a:xfrm>
            <a:prstGeom prst="line">
              <a:avLst/>
            </a:prstGeom>
            <a:ln w="25400">
              <a:solidFill>
                <a:srgbClr val="FF3300"/>
              </a:solidFill>
            </a:ln>
          </p:spPr>
          <p:style>
            <a:lnRef idx="1">
              <a:schemeClr val="accent1"/>
            </a:lnRef>
            <a:fillRef idx="0">
              <a:schemeClr val="accent1"/>
            </a:fillRef>
            <a:effectRef idx="0">
              <a:schemeClr val="accent1"/>
            </a:effectRef>
            <a:fontRef idx="minor">
              <a:schemeClr val="tx1"/>
            </a:fontRef>
          </p:style>
        </p:cxnSp>
        <p:sp>
          <p:nvSpPr>
            <p:cNvPr id="35862" name="TextBox 31"/>
            <p:cNvSpPr txBox="1">
              <a:spLocks noChangeArrowheads="1"/>
            </p:cNvSpPr>
            <p:nvPr/>
          </p:nvSpPr>
          <p:spPr bwMode="auto">
            <a:xfrm>
              <a:off x="7391400" y="5486403"/>
              <a:ext cx="1662112" cy="739141"/>
            </a:xfrm>
            <a:prstGeom prst="rect">
              <a:avLst/>
            </a:prstGeom>
            <a:solidFill>
              <a:schemeClr val="tx1"/>
            </a:solidFill>
            <a:ln w="9525">
              <a:noFill/>
              <a:miter lim="800000"/>
              <a:headEnd/>
              <a:tailEnd/>
            </a:ln>
          </p:spPr>
          <p:txBody>
            <a:bodyPr>
              <a:spAutoFit/>
            </a:bodyPr>
            <a:lstStyle/>
            <a:p>
              <a:pPr>
                <a:buFontTx/>
                <a:buChar char="-"/>
              </a:pPr>
              <a:r>
                <a:rPr lang="en-US" sz="1400">
                  <a:solidFill>
                    <a:srgbClr val="FF0000"/>
                  </a:solidFill>
                </a:rPr>
                <a:t> Limited fields</a:t>
              </a:r>
            </a:p>
            <a:p>
              <a:pPr>
                <a:buFontTx/>
                <a:buChar char="-"/>
              </a:pPr>
              <a:r>
                <a:rPr lang="en-US" sz="1400">
                  <a:solidFill>
                    <a:srgbClr val="FF0000"/>
                  </a:solidFill>
                </a:rPr>
                <a:t> Incomplete</a:t>
              </a:r>
            </a:p>
            <a:p>
              <a:pPr>
                <a:buFontTx/>
                <a:buChar char="-"/>
              </a:pPr>
              <a:r>
                <a:rPr lang="en-US" sz="1400">
                  <a:solidFill>
                    <a:srgbClr val="FF0000"/>
                  </a:solidFill>
                </a:rPr>
                <a:t> Non-descriptive</a:t>
              </a:r>
              <a:endParaRPr lang="en-US" sz="1600">
                <a:solidFill>
                  <a:srgbClr val="FF0000"/>
                </a:solidFill>
              </a:endParaRPr>
            </a:p>
          </p:txBody>
        </p:sp>
      </p:grpSp>
      <p:sp>
        <p:nvSpPr>
          <p:cNvPr id="37" name="TextBox 36"/>
          <p:cNvSpPr txBox="1">
            <a:spLocks noChangeArrowheads="1"/>
          </p:cNvSpPr>
          <p:nvPr/>
        </p:nvSpPr>
        <p:spPr bwMode="auto">
          <a:xfrm>
            <a:off x="2073275" y="1387475"/>
            <a:ext cx="914400" cy="522288"/>
          </a:xfrm>
          <a:prstGeom prst="rect">
            <a:avLst/>
          </a:prstGeom>
          <a:noFill/>
          <a:ln w="9525">
            <a:noFill/>
            <a:miter lim="800000"/>
            <a:headEnd/>
            <a:tailEnd/>
          </a:ln>
        </p:spPr>
        <p:txBody>
          <a:bodyPr>
            <a:spAutoFit/>
          </a:bodyPr>
          <a:lstStyle/>
          <a:p>
            <a:pPr algn="ctr"/>
            <a:r>
              <a:rPr lang="en-US" sz="1400">
                <a:solidFill>
                  <a:srgbClr val="FF3300"/>
                </a:solidFill>
              </a:rPr>
              <a:t>Tomato Soup</a:t>
            </a:r>
          </a:p>
        </p:txBody>
      </p:sp>
      <p:sp>
        <p:nvSpPr>
          <p:cNvPr id="30" name="TextBox 29"/>
          <p:cNvSpPr txBox="1">
            <a:spLocks noChangeArrowheads="1"/>
          </p:cNvSpPr>
          <p:nvPr/>
        </p:nvSpPr>
        <p:spPr bwMode="auto">
          <a:xfrm>
            <a:off x="6934200" y="1041400"/>
            <a:ext cx="1981200" cy="1385888"/>
          </a:xfrm>
          <a:prstGeom prst="rect">
            <a:avLst/>
          </a:prstGeom>
          <a:noFill/>
          <a:ln w="9525">
            <a:noFill/>
            <a:miter lim="800000"/>
            <a:headEnd/>
            <a:tailEnd/>
          </a:ln>
        </p:spPr>
        <p:txBody>
          <a:bodyPr>
            <a:spAutoFit/>
          </a:bodyPr>
          <a:lstStyle/>
          <a:p>
            <a:r>
              <a:rPr lang="en-US" sz="1200" u="sng"/>
              <a:t>Label</a:t>
            </a:r>
            <a:r>
              <a:rPr lang="en-US" sz="1200"/>
              <a:t> </a:t>
            </a:r>
          </a:p>
          <a:p>
            <a:pPr>
              <a:buFontTx/>
              <a:buChar char="-"/>
            </a:pPr>
            <a:r>
              <a:rPr lang="en-US" sz="1200"/>
              <a:t>Product Name</a:t>
            </a:r>
          </a:p>
          <a:p>
            <a:pPr>
              <a:buFontTx/>
              <a:buChar char="-"/>
            </a:pPr>
            <a:r>
              <a:rPr lang="en-US" sz="1200"/>
              <a:t> Manufactured by</a:t>
            </a:r>
          </a:p>
          <a:p>
            <a:pPr>
              <a:buFontTx/>
              <a:buChar char="-"/>
            </a:pPr>
            <a:r>
              <a:rPr lang="en-US" sz="1200"/>
              <a:t> Ingredients</a:t>
            </a:r>
          </a:p>
          <a:p>
            <a:pPr>
              <a:buFontTx/>
              <a:buChar char="-"/>
            </a:pPr>
            <a:r>
              <a:rPr lang="en-US" sz="1200"/>
              <a:t> Manufacturing Date</a:t>
            </a:r>
          </a:p>
          <a:p>
            <a:pPr>
              <a:buFontTx/>
              <a:buChar char="-"/>
            </a:pPr>
            <a:r>
              <a:rPr lang="en-US" sz="1200"/>
              <a:t> Expiry Date</a:t>
            </a:r>
          </a:p>
          <a:p>
            <a:endParaRPr lang="en-US" sz="1200"/>
          </a:p>
        </p:txBody>
      </p:sp>
      <p:sp>
        <p:nvSpPr>
          <p:cNvPr id="33" name="TextBox 32"/>
          <p:cNvSpPr txBox="1">
            <a:spLocks noChangeArrowheads="1"/>
          </p:cNvSpPr>
          <p:nvPr/>
        </p:nvSpPr>
        <p:spPr bwMode="auto">
          <a:xfrm>
            <a:off x="7007225" y="3048000"/>
            <a:ext cx="1752600" cy="830263"/>
          </a:xfrm>
          <a:prstGeom prst="rect">
            <a:avLst/>
          </a:prstGeom>
          <a:noFill/>
          <a:ln w="9525">
            <a:noFill/>
            <a:miter lim="800000"/>
            <a:headEnd/>
            <a:tailEnd/>
          </a:ln>
        </p:spPr>
        <p:txBody>
          <a:bodyPr>
            <a:spAutoFit/>
          </a:bodyPr>
          <a:lstStyle/>
          <a:p>
            <a:r>
              <a:rPr lang="en-US" sz="1200"/>
              <a:t>Metadata provides detailed information about MP3 file</a:t>
            </a:r>
          </a:p>
          <a:p>
            <a:endParaRPr lang="en-US" sz="12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53" presetClass="entr" presetSubtype="0" fill="hold" nodeType="withEffect">
                                  <p:stCondLst>
                                    <p:cond delay="0"/>
                                  </p:stCondLst>
                                  <p:childTnLst>
                                    <p:set>
                                      <p:cBhvr>
                                        <p:cTn id="11" dur="1" fill="hold">
                                          <p:stCondLst>
                                            <p:cond delay="0"/>
                                          </p:stCondLst>
                                        </p:cTn>
                                        <p:tgtEl>
                                          <p:spTgt spid="19458"/>
                                        </p:tgtEl>
                                        <p:attrNameLst>
                                          <p:attrName>style.visibility</p:attrName>
                                        </p:attrNameLst>
                                      </p:cBhvr>
                                      <p:to>
                                        <p:strVal val="visible"/>
                                      </p:to>
                                    </p:set>
                                    <p:anim calcmode="lin" valueType="num">
                                      <p:cBhvr>
                                        <p:cTn id="12" dur="500" fill="hold"/>
                                        <p:tgtEl>
                                          <p:spTgt spid="19458"/>
                                        </p:tgtEl>
                                        <p:attrNameLst>
                                          <p:attrName>ppt_w</p:attrName>
                                        </p:attrNameLst>
                                      </p:cBhvr>
                                      <p:tavLst>
                                        <p:tav tm="0">
                                          <p:val>
                                            <p:fltVal val="0"/>
                                          </p:val>
                                        </p:tav>
                                        <p:tav tm="100000">
                                          <p:val>
                                            <p:strVal val="#ppt_w"/>
                                          </p:val>
                                        </p:tav>
                                      </p:tavLst>
                                    </p:anim>
                                    <p:anim calcmode="lin" valueType="num">
                                      <p:cBhvr>
                                        <p:cTn id="13" dur="500" fill="hold"/>
                                        <p:tgtEl>
                                          <p:spTgt spid="19458"/>
                                        </p:tgtEl>
                                        <p:attrNameLst>
                                          <p:attrName>ppt_h</p:attrName>
                                        </p:attrNameLst>
                                      </p:cBhvr>
                                      <p:tavLst>
                                        <p:tav tm="0">
                                          <p:val>
                                            <p:fltVal val="0"/>
                                          </p:val>
                                        </p:tav>
                                        <p:tav tm="100000">
                                          <p:val>
                                            <p:strVal val="#ppt_h"/>
                                          </p:val>
                                        </p:tav>
                                      </p:tavLst>
                                    </p:anim>
                                    <p:animEffect transition="in" filter="fade">
                                      <p:cBhvr>
                                        <p:cTn id="14" dur="500"/>
                                        <p:tgtEl>
                                          <p:spTgt spid="1945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9459"/>
                                        </p:tgtEl>
                                        <p:attrNameLst>
                                          <p:attrName>style.visibility</p:attrName>
                                        </p:attrNameLst>
                                      </p:cBhvr>
                                      <p:to>
                                        <p:strVal val="visible"/>
                                      </p:to>
                                    </p:set>
                                    <p:animEffect transition="in" filter="wipe(left)">
                                      <p:cBhvr>
                                        <p:cTn id="24" dur="500"/>
                                        <p:tgtEl>
                                          <p:spTgt spid="19459"/>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19468"/>
                                        </p:tgtEl>
                                        <p:attrNameLst>
                                          <p:attrName>style.visibility</p:attrName>
                                        </p:attrNameLst>
                                      </p:cBhvr>
                                      <p:to>
                                        <p:strVal val="visible"/>
                                      </p:to>
                                    </p:set>
                                    <p:animEffect transition="in" filter="wipe(left)">
                                      <p:cBhvr>
                                        <p:cTn id="43" dur="500"/>
                                        <p:tgtEl>
                                          <p:spTgt spid="19468"/>
                                        </p:tgtEl>
                                      </p:cBhvr>
                                    </p:animEffect>
                                  </p:childTnLst>
                                </p:cTn>
                              </p:par>
                              <p:par>
                                <p:cTn id="44" presetID="22" presetClass="entr" presetSubtype="8" fill="hold" nodeType="with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ipe(left)">
                                      <p:cBhvr>
                                        <p:cTn id="46" dur="500"/>
                                        <p:tgtEl>
                                          <p:spTgt spid="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fltVal val="0"/>
                                          </p:val>
                                        </p:tav>
                                        <p:tav tm="100000">
                                          <p:val>
                                            <p:strVal val="#ppt_w"/>
                                          </p:val>
                                        </p:tav>
                                      </p:tavLst>
                                    </p:anim>
                                    <p:anim calcmode="lin" valueType="num">
                                      <p:cBhvr>
                                        <p:cTn id="55" dur="500" fill="hold"/>
                                        <p:tgtEl>
                                          <p:spTgt spid="28"/>
                                        </p:tgtEl>
                                        <p:attrNameLst>
                                          <p:attrName>ppt_h</p:attrName>
                                        </p:attrNameLst>
                                      </p:cBhvr>
                                      <p:tavLst>
                                        <p:tav tm="0">
                                          <p:val>
                                            <p:fltVal val="0"/>
                                          </p:val>
                                        </p:tav>
                                        <p:tav tm="100000">
                                          <p:val>
                                            <p:strVal val="#ppt_h"/>
                                          </p:val>
                                        </p:tav>
                                      </p:tavLst>
                                    </p:anim>
                                    <p:animEffect transition="in" filter="fade">
                                      <p:cBhvr>
                                        <p:cTn id="56" dur="500"/>
                                        <p:tgtEl>
                                          <p:spTgt spid="28"/>
                                        </p:tgtEl>
                                      </p:cBhvr>
                                    </p:animEffect>
                                  </p:childTnLst>
                                </p:cTn>
                              </p:par>
                              <p:par>
                                <p:cTn id="57" presetID="53" presetClass="entr" presetSubtype="0" fill="hold" nodeType="withEffect">
                                  <p:stCondLst>
                                    <p:cond delay="0"/>
                                  </p:stCondLst>
                                  <p:childTnLst>
                                    <p:set>
                                      <p:cBhvr>
                                        <p:cTn id="58" dur="1" fill="hold">
                                          <p:stCondLst>
                                            <p:cond delay="0"/>
                                          </p:stCondLst>
                                        </p:cTn>
                                        <p:tgtEl>
                                          <p:spTgt spid="19466"/>
                                        </p:tgtEl>
                                        <p:attrNameLst>
                                          <p:attrName>style.visibility</p:attrName>
                                        </p:attrNameLst>
                                      </p:cBhvr>
                                      <p:to>
                                        <p:strVal val="visible"/>
                                      </p:to>
                                    </p:set>
                                    <p:anim calcmode="lin" valueType="num">
                                      <p:cBhvr>
                                        <p:cTn id="59" dur="500" fill="hold"/>
                                        <p:tgtEl>
                                          <p:spTgt spid="19466"/>
                                        </p:tgtEl>
                                        <p:attrNameLst>
                                          <p:attrName>ppt_w</p:attrName>
                                        </p:attrNameLst>
                                      </p:cBhvr>
                                      <p:tavLst>
                                        <p:tav tm="0">
                                          <p:val>
                                            <p:fltVal val="0"/>
                                          </p:val>
                                        </p:tav>
                                        <p:tav tm="100000">
                                          <p:val>
                                            <p:strVal val="#ppt_w"/>
                                          </p:val>
                                        </p:tav>
                                      </p:tavLst>
                                    </p:anim>
                                    <p:anim calcmode="lin" valueType="num">
                                      <p:cBhvr>
                                        <p:cTn id="60" dur="500" fill="hold"/>
                                        <p:tgtEl>
                                          <p:spTgt spid="19466"/>
                                        </p:tgtEl>
                                        <p:attrNameLst>
                                          <p:attrName>ppt_h</p:attrName>
                                        </p:attrNameLst>
                                      </p:cBhvr>
                                      <p:tavLst>
                                        <p:tav tm="0">
                                          <p:val>
                                            <p:fltVal val="0"/>
                                          </p:val>
                                        </p:tav>
                                        <p:tav tm="100000">
                                          <p:val>
                                            <p:strVal val="#ppt_h"/>
                                          </p:val>
                                        </p:tav>
                                      </p:tavLst>
                                    </p:anim>
                                    <p:animEffect transition="in" filter="fade">
                                      <p:cBhvr>
                                        <p:cTn id="61" dur="500"/>
                                        <p:tgtEl>
                                          <p:spTgt spid="19466"/>
                                        </p:tgtEl>
                                      </p:cBhvr>
                                    </p:animEffect>
                                  </p:childTnLst>
                                </p:cTn>
                              </p:par>
                            </p:childTnLst>
                          </p:cTn>
                        </p:par>
                        <p:par>
                          <p:cTn id="62" fill="hold">
                            <p:stCondLst>
                              <p:cond delay="500"/>
                            </p:stCondLst>
                            <p:childTnLst>
                              <p:par>
                                <p:cTn id="63" presetID="22" presetClass="entr" presetSubtype="8"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left)">
                                      <p:cBhvr>
                                        <p:cTn id="65" dur="500"/>
                                        <p:tgtEl>
                                          <p:spTgt spid="25"/>
                                        </p:tgtEl>
                                      </p:cBhvr>
                                    </p:animEffect>
                                  </p:childTnLst>
                                </p:cTn>
                              </p:par>
                              <p:par>
                                <p:cTn id="66" presetID="22" presetClass="entr" presetSubtype="8" fill="hold" nodeType="with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left)">
                                      <p:cBhvr>
                                        <p:cTn id="68" dur="500"/>
                                        <p:tgtEl>
                                          <p:spTgt spid="3"/>
                                        </p:tgtEl>
                                      </p:cBhvr>
                                    </p:animEffect>
                                  </p:childTnLst>
                                </p:cTn>
                              </p:par>
                            </p:childTnLst>
                          </p:cTn>
                        </p:par>
                        <p:par>
                          <p:cTn id="69" fill="hold">
                            <p:stCondLst>
                              <p:cond delay="1000"/>
                            </p:stCondLst>
                            <p:childTnLst>
                              <p:par>
                                <p:cTn id="70" presetID="4" presetClass="entr" presetSubtype="32" fill="hold" nodeType="after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box(out)">
                                      <p:cBhvr>
                                        <p:cTn id="7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7" grpId="0"/>
      <p:bldP spid="30" grpId="0"/>
      <p:bldP spid="3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7_Metro">
  <a:themeElements>
    <a:clrScheme name="7_Metro 1">
      <a:dk1>
        <a:srgbClr val="4E5B6F"/>
      </a:dk1>
      <a:lt1>
        <a:srgbClr val="FFFFFF"/>
      </a:lt1>
      <a:dk2>
        <a:srgbClr val="000000"/>
      </a:dk2>
      <a:lt2>
        <a:srgbClr val="D6ECFF"/>
      </a:lt2>
      <a:accent1>
        <a:srgbClr val="7FD13B"/>
      </a:accent1>
      <a:accent2>
        <a:srgbClr val="EA157A"/>
      </a:accent2>
      <a:accent3>
        <a:srgbClr val="AAAAAA"/>
      </a:accent3>
      <a:accent4>
        <a:srgbClr val="DADADA"/>
      </a:accent4>
      <a:accent5>
        <a:srgbClr val="C0E5AF"/>
      </a:accent5>
      <a:accent6>
        <a:srgbClr val="D4126E"/>
      </a:accent6>
      <a:hlink>
        <a:srgbClr val="EB8803"/>
      </a:hlink>
      <a:folHlink>
        <a:srgbClr val="5F7791"/>
      </a:folHlink>
    </a:clrScheme>
    <a:fontScheme name="7_Metro">
      <a:majorFont>
        <a:latin typeface="Consolas"/>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Metro 1">
        <a:dk1>
          <a:srgbClr val="4E5B6F"/>
        </a:dk1>
        <a:lt1>
          <a:srgbClr val="FFFFFF"/>
        </a:lt1>
        <a:dk2>
          <a:srgbClr val="000000"/>
        </a:dk2>
        <a:lt2>
          <a:srgbClr val="D6ECFF"/>
        </a:lt2>
        <a:accent1>
          <a:srgbClr val="7FD13B"/>
        </a:accent1>
        <a:accent2>
          <a:srgbClr val="EA157A"/>
        </a:accent2>
        <a:accent3>
          <a:srgbClr val="AAAAAA"/>
        </a:accent3>
        <a:accent4>
          <a:srgbClr val="DADADA"/>
        </a:accent4>
        <a:accent5>
          <a:srgbClr val="C0E5AF"/>
        </a:accent5>
        <a:accent6>
          <a:srgbClr val="D4126E"/>
        </a:accent6>
        <a:hlink>
          <a:srgbClr val="EB8803"/>
        </a:hlink>
        <a:folHlink>
          <a:srgbClr val="5F779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6709</TotalTime>
  <Words>1548</Words>
  <Application>Microsoft Office PowerPoint</Application>
  <PresentationFormat>On-screen Show (4:3)</PresentationFormat>
  <Paragraphs>400</Paragraphs>
  <Slides>87</Slides>
  <Notes>76</Notes>
  <HiddenSlides>7</HiddenSlides>
  <MMClips>0</MMClips>
  <ScaleCrop>false</ScaleCrop>
  <HeadingPairs>
    <vt:vector size="4" baseType="variant">
      <vt:variant>
        <vt:lpstr>Theme</vt:lpstr>
      </vt:variant>
      <vt:variant>
        <vt:i4>2</vt:i4>
      </vt:variant>
      <vt:variant>
        <vt:lpstr>Slide Titles</vt:lpstr>
      </vt:variant>
      <vt:variant>
        <vt:i4>87</vt:i4>
      </vt:variant>
    </vt:vector>
  </HeadingPairs>
  <TitlesOfParts>
    <vt:vector size="89" baseType="lpstr">
      <vt:lpstr>Metro</vt:lpstr>
      <vt:lpstr>7_Metro</vt:lpstr>
      <vt:lpstr>Slide 1</vt:lpstr>
      <vt:lpstr>Key Challenges to Research Efficiency</vt:lpstr>
      <vt:lpstr>Identity Crisis</vt:lpstr>
      <vt:lpstr>Slide 4</vt:lpstr>
      <vt:lpstr>Reference Management Workflow</vt:lpstr>
      <vt:lpstr>Slide 6</vt:lpstr>
      <vt:lpstr>Slide 7</vt:lpstr>
      <vt:lpstr>Managing MP3 Files</vt:lpstr>
      <vt:lpstr>Metadata, Bibliography and Label</vt:lpstr>
      <vt:lpstr>Slide 10</vt:lpstr>
      <vt:lpstr>Reference Management Workflow</vt:lpstr>
      <vt:lpstr>Improved Reference Management Workflow </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New Paradigm in Journal Reference Managment</vt:lpstr>
      <vt:lpstr>Slide 29</vt:lpstr>
      <vt:lpstr>Citation</vt:lpstr>
      <vt:lpstr>Slide 31</vt:lpstr>
      <vt:lpstr>Why Web Application?</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Thank you</vt:lpstr>
      <vt:lpstr>Slide 67</vt:lpstr>
      <vt:lpstr>Slide 68</vt:lpstr>
      <vt:lpstr>Slide 69</vt:lpstr>
      <vt:lpstr>Slide 70</vt:lpstr>
      <vt:lpstr>Slide 71</vt:lpstr>
      <vt:lpstr>Slide 72</vt:lpstr>
      <vt:lpstr>Slide 73</vt:lpstr>
      <vt:lpstr>Metadata, Bibliography and Label</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Wizfolio</dc:title>
  <dc:creator>Casey Chan MD</dc:creator>
  <cp:lastModifiedBy>WeiLiang</cp:lastModifiedBy>
  <cp:revision>667</cp:revision>
  <dcterms:created xsi:type="dcterms:W3CDTF">2006-08-16T00:00:00Z</dcterms:created>
  <dcterms:modified xsi:type="dcterms:W3CDTF">2009-09-10T03:22:38Z</dcterms:modified>
</cp:coreProperties>
</file>