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0"/>
  </p:notesMasterIdLst>
  <p:sldIdLst>
    <p:sldId id="256" r:id="rId2"/>
    <p:sldId id="258" r:id="rId3"/>
    <p:sldId id="332" r:id="rId4"/>
    <p:sldId id="350" r:id="rId5"/>
    <p:sldId id="261" r:id="rId6"/>
    <p:sldId id="348" r:id="rId7"/>
    <p:sldId id="264" r:id="rId8"/>
    <p:sldId id="340" r:id="rId9"/>
    <p:sldId id="339" r:id="rId10"/>
    <p:sldId id="266" r:id="rId11"/>
    <p:sldId id="267" r:id="rId12"/>
    <p:sldId id="281" r:id="rId13"/>
    <p:sldId id="275" r:id="rId14"/>
    <p:sldId id="334" r:id="rId15"/>
    <p:sldId id="349" r:id="rId16"/>
    <p:sldId id="328" r:id="rId17"/>
    <p:sldId id="344" r:id="rId18"/>
    <p:sldId id="345" r:id="rId19"/>
    <p:sldId id="341" r:id="rId20"/>
    <p:sldId id="342" r:id="rId21"/>
    <p:sldId id="335" r:id="rId22"/>
    <p:sldId id="323" r:id="rId23"/>
    <p:sldId id="324" r:id="rId24"/>
    <p:sldId id="330" r:id="rId25"/>
    <p:sldId id="326" r:id="rId26"/>
    <p:sldId id="336" r:id="rId27"/>
    <p:sldId id="337" r:id="rId28"/>
    <p:sldId id="347" r:id="rId2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1" hangingPunct="1">
      <a:defRPr kern="1200">
        <a:solidFill>
          <a:schemeClr val="tx1"/>
        </a:solidFill>
        <a:latin typeface="Arial" charset="0"/>
        <a:ea typeface="+mn-ea"/>
        <a:cs typeface="Arial" charset="0"/>
      </a:defRPr>
    </a:lvl6pPr>
    <a:lvl7pPr marL="2743200" algn="l" defTabSz="914400" rtl="0" eaLnBrk="1" latinLnBrk="1" hangingPunct="1">
      <a:defRPr kern="1200">
        <a:solidFill>
          <a:schemeClr val="tx1"/>
        </a:solidFill>
        <a:latin typeface="Arial" charset="0"/>
        <a:ea typeface="+mn-ea"/>
        <a:cs typeface="Arial" charset="0"/>
      </a:defRPr>
    </a:lvl7pPr>
    <a:lvl8pPr marL="3200400" algn="l" defTabSz="914400" rtl="0" eaLnBrk="1" latinLnBrk="1" hangingPunct="1">
      <a:defRPr kern="1200">
        <a:solidFill>
          <a:schemeClr val="tx1"/>
        </a:solidFill>
        <a:latin typeface="Arial" charset="0"/>
        <a:ea typeface="+mn-ea"/>
        <a:cs typeface="Arial" charset="0"/>
      </a:defRPr>
    </a:lvl8pPr>
    <a:lvl9pPr marL="3657600" algn="l" defTabSz="914400" rtl="0" eaLnBrk="1" latinLnBrk="1"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009900"/>
    <a:srgbClr val="B2B2B2"/>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autoAdjust="0"/>
    <p:restoredTop sz="94689" autoAdjust="0"/>
  </p:normalViewPr>
  <p:slideViewPr>
    <p:cSldViewPr>
      <p:cViewPr varScale="1">
        <p:scale>
          <a:sx n="75" d="100"/>
          <a:sy n="75" d="100"/>
        </p:scale>
        <p:origin x="-100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굴림" charset="-127"/>
              </a:defRPr>
            </a:lvl1pPr>
          </a:lstStyle>
          <a:p>
            <a:endParaRPr lang="en-US" altLang="ko-KR"/>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굴림" charset="-127"/>
              </a:defRPr>
            </a:lvl1pPr>
          </a:lstStyle>
          <a:p>
            <a:endParaRPr lang="en-US" altLang="ko-KR"/>
          </a:p>
        </p:txBody>
      </p:sp>
      <p:sp>
        <p:nvSpPr>
          <p:cNvPr id="18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굴림" charset="-127"/>
              </a:defRPr>
            </a:lvl1pPr>
          </a:lstStyle>
          <a:p>
            <a:endParaRPr lang="en-US" altLang="ko-KR"/>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굴림" charset="-127"/>
              </a:defRPr>
            </a:lvl1pPr>
          </a:lstStyle>
          <a:p>
            <a:fld id="{1CBA5887-1C51-466E-B73A-2126B3F9DE79}" type="slidenum">
              <a:rPr lang="en-US" altLang="ko-KR"/>
              <a:pPr/>
              <a:t>‹#›</a:t>
            </a:fld>
            <a:endParaRPr lang="en-US" altLang="ko-K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B528915-BBB0-4850-8439-F0DE6A1BD626}" type="slidenum">
              <a:rPr lang="en-US" altLang="ko-KR"/>
              <a:pPr/>
              <a:t>22</a:t>
            </a:fld>
            <a:endParaRPr lang="en-US" altLang="ko-KR"/>
          </a:p>
        </p:txBody>
      </p:sp>
      <p:sp>
        <p:nvSpPr>
          <p:cNvPr id="104450" name="슬라이드 이미지 개체 틀 1"/>
          <p:cNvSpPr>
            <a:spLocks noGrp="1" noRot="1" noChangeAspect="1" noTextEdit="1"/>
          </p:cNvSpPr>
          <p:nvPr>
            <p:ph type="sldImg"/>
          </p:nvPr>
        </p:nvSpPr>
        <p:spPr>
          <a:ln/>
        </p:spPr>
      </p:sp>
      <p:sp>
        <p:nvSpPr>
          <p:cNvPr id="104451" name="슬라이드 노트 개체 틀 2"/>
          <p:cNvSpPr>
            <a:spLocks noGrp="1"/>
          </p:cNvSpPr>
          <p:nvPr>
            <p:ph type="body" idx="1"/>
          </p:nvPr>
        </p:nvSpPr>
        <p:spPr/>
        <p:txBody>
          <a:bodyPr/>
          <a:lstStyle/>
          <a:p>
            <a:pPr>
              <a:spcBef>
                <a:spcPct val="0"/>
              </a:spcBef>
            </a:pPr>
            <a:r>
              <a:rPr lang="en-US" altLang="ko-KR">
                <a:ea typeface="굴림" charset="-127"/>
              </a:rPr>
              <a:t>Intra-genic SNPs identified in KOREF were classified as known or novel according their presence in dbSNP. Then, the SNPs were further classified based on their locations within genic regions. nsSNPs indicate nonsynonymous SNPs. </a:t>
            </a:r>
            <a:endParaRPr lang="ko-KR" altLang="en-US">
              <a:ea typeface="굴림" charset="-127"/>
            </a:endParaRPr>
          </a:p>
          <a:p>
            <a:pPr>
              <a:spcBef>
                <a:spcPct val="0"/>
              </a:spcBef>
            </a:pPr>
            <a:endParaRPr lang="ko-KR" altLang="en-US">
              <a:ea typeface="굴림" charset="-127"/>
            </a:endParaRPr>
          </a:p>
        </p:txBody>
      </p:sp>
      <p:sp>
        <p:nvSpPr>
          <p:cNvPr id="104452" name="슬라이드 번호 개체 틀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latinLnBrk="1"/>
            <a:fld id="{DAA37349-CD81-4360-8180-93134F3BA13D}" type="slidenum">
              <a:rPr lang="ko-KR" altLang="en-US" sz="1200">
                <a:latin typeface="맑은 고딕" pitchFamily="50" charset="-127"/>
              </a:rPr>
              <a:pPr algn="r" latinLnBrk="1"/>
              <a:t>22</a:t>
            </a:fld>
            <a:endParaRPr lang="en-US" altLang="ko-KR" sz="1200">
              <a:latin typeface="맑은 고딕" pitchFamily="50" charset="-127"/>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734B95D-AD03-4A66-BD3D-3867378599C5}" type="slidenum">
              <a:rPr lang="en-US" altLang="ko-KR"/>
              <a:pPr/>
              <a:t>23</a:t>
            </a:fld>
            <a:endParaRPr lang="en-US" altLang="ko-KR"/>
          </a:p>
        </p:txBody>
      </p:sp>
      <p:sp>
        <p:nvSpPr>
          <p:cNvPr id="106498" name="슬라이드 이미지 개체 틀 1"/>
          <p:cNvSpPr>
            <a:spLocks noGrp="1" noRot="1" noChangeAspect="1" noTextEdit="1"/>
          </p:cNvSpPr>
          <p:nvPr>
            <p:ph type="sldImg"/>
          </p:nvPr>
        </p:nvSpPr>
        <p:spPr>
          <a:ln/>
        </p:spPr>
      </p:sp>
      <p:sp>
        <p:nvSpPr>
          <p:cNvPr id="106499" name="슬라이드 노트 개체 틀 2"/>
          <p:cNvSpPr>
            <a:spLocks noGrp="1"/>
          </p:cNvSpPr>
          <p:nvPr>
            <p:ph type="body" idx="1"/>
          </p:nvPr>
        </p:nvSpPr>
        <p:spPr/>
        <p:txBody>
          <a:bodyPr/>
          <a:lstStyle/>
          <a:p>
            <a:pPr>
              <a:spcBef>
                <a:spcPct val="0"/>
              </a:spcBef>
            </a:pPr>
            <a:r>
              <a:rPr lang="en-US" altLang="ko-KR">
                <a:ea typeface="굴림" charset="-127"/>
              </a:rPr>
              <a:t>The SNPs of the KOREF genome were compared with those of HuRef and YH (Fig. 2) (Levy et al. 2007; Wang et al. 2008). KOREF shared 61% of SNPs with the YH genome and 51% with the HuRef genome, while the YH genome shared 52% with HuRef genome.</a:t>
            </a:r>
            <a:endParaRPr lang="ko-KR" altLang="en-US">
              <a:ea typeface="굴림" charset="-127"/>
            </a:endParaRPr>
          </a:p>
        </p:txBody>
      </p:sp>
      <p:sp>
        <p:nvSpPr>
          <p:cNvPr id="106500" name="슬라이드 번호 개체 틀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latinLnBrk="1"/>
            <a:fld id="{CFB3AC7B-D3BA-4CB8-BEC2-AB72085B061B}" type="slidenum">
              <a:rPr lang="ko-KR" altLang="en-US" sz="1200">
                <a:latin typeface="맑은 고딕" pitchFamily="50" charset="-127"/>
              </a:rPr>
              <a:pPr algn="r" latinLnBrk="1"/>
              <a:t>23</a:t>
            </a:fld>
            <a:endParaRPr lang="en-US" altLang="ko-KR" sz="1200">
              <a:latin typeface="맑은 고딕" pitchFamily="50" charset="-127"/>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D87821C-67F7-4DD1-AB3C-6E8933D5FC21}" type="slidenum">
              <a:rPr lang="en-US" altLang="ko-KR"/>
              <a:pPr/>
              <a:t>25</a:t>
            </a:fld>
            <a:endParaRPr lang="en-US" altLang="ko-KR"/>
          </a:p>
        </p:txBody>
      </p:sp>
      <p:sp>
        <p:nvSpPr>
          <p:cNvPr id="110594" name="슬라이드 이미지 개체 틀 1"/>
          <p:cNvSpPr>
            <a:spLocks noGrp="1" noRot="1" noChangeAspect="1" noTextEdit="1"/>
          </p:cNvSpPr>
          <p:nvPr>
            <p:ph type="sldImg"/>
          </p:nvPr>
        </p:nvSpPr>
        <p:spPr>
          <a:ln/>
        </p:spPr>
      </p:sp>
      <p:sp>
        <p:nvSpPr>
          <p:cNvPr id="3" name="슬라이드 노트 개체 틀 2"/>
          <p:cNvSpPr>
            <a:spLocks noGrp="1"/>
          </p:cNvSpPr>
          <p:nvPr>
            <p:ph type="body" idx="1"/>
          </p:nvPr>
        </p:nvSpPr>
        <p:spPr/>
        <p:txBody>
          <a:bodyPr>
            <a:normAutofit/>
          </a:bodyPr>
          <a:lstStyle/>
          <a:p>
            <a:pPr marL="228600" indent="-228600">
              <a:spcBef>
                <a:spcPct val="0"/>
              </a:spcBef>
              <a:buFontTx/>
              <a:buAutoNum type="alphaUcParenBoth"/>
            </a:pPr>
            <a:r>
              <a:rPr lang="en-US" altLang="ko-KR">
                <a:ea typeface="굴림" charset="-127"/>
              </a:rPr>
              <a:t>Homozygous 2.3 kb genomic deletion and (B) Heterozygous 5 kb genomic deletion. Violet bars indicate detected large deletions by anomalous paired-end reads; green bars: normal read pairs, grey bars: normal paired-end read track mapped with Smith Waterman algorithm in MAQ, red bars: singletons (reads without mate pairs).</a:t>
            </a:r>
          </a:p>
          <a:p>
            <a:pPr marL="228600" indent="-228600">
              <a:spcBef>
                <a:spcPct val="0"/>
              </a:spcBef>
            </a:pPr>
            <a:r>
              <a:rPr lang="en-US" altLang="ko-KR">
                <a:ea typeface="굴림" charset="-127"/>
              </a:rPr>
              <a:t>we found deletion SVs in eleven coding genes (</a:t>
            </a:r>
            <a:r>
              <a:rPr lang="en-US" altLang="ko-KR" i="1">
                <a:ea typeface="굴림" charset="-127"/>
              </a:rPr>
              <a:t>ANP32B</a:t>
            </a:r>
            <a:r>
              <a:rPr lang="en-US" altLang="ko-KR">
                <a:ea typeface="굴림" charset="-127"/>
              </a:rPr>
              <a:t>, </a:t>
            </a:r>
            <a:r>
              <a:rPr lang="en-US" altLang="ko-KR" i="1">
                <a:ea typeface="굴림" charset="-127"/>
              </a:rPr>
              <a:t>C1orf62</a:t>
            </a:r>
            <a:r>
              <a:rPr lang="en-US" altLang="ko-KR">
                <a:ea typeface="굴림" charset="-127"/>
              </a:rPr>
              <a:t>, </a:t>
            </a:r>
            <a:r>
              <a:rPr lang="en-US" altLang="ko-KR" i="1">
                <a:ea typeface="굴림" charset="-127"/>
              </a:rPr>
              <a:t>CDC27, COL22A1, HYDIN,</a:t>
            </a:r>
            <a:r>
              <a:rPr lang="en-US" altLang="ko-KR">
                <a:ea typeface="굴림" charset="-127"/>
              </a:rPr>
              <a:t> </a:t>
            </a:r>
            <a:r>
              <a:rPr lang="en-US" altLang="ko-KR" i="1">
                <a:ea typeface="굴림" charset="-127"/>
              </a:rPr>
              <a:t>IRAK2, MLL3, MUC6, PRKRA, SLC36A3,</a:t>
            </a:r>
            <a:r>
              <a:rPr lang="en-US" altLang="ko-KR">
                <a:ea typeface="굴림" charset="-127"/>
              </a:rPr>
              <a:t> and </a:t>
            </a:r>
            <a:r>
              <a:rPr lang="en-US" altLang="ko-KR" i="1">
                <a:ea typeface="굴림" charset="-127"/>
              </a:rPr>
              <a:t>ZNF717</a:t>
            </a:r>
            <a:r>
              <a:rPr lang="en-US" altLang="ko-KR">
                <a:ea typeface="굴림" charset="-127"/>
              </a:rPr>
              <a:t>), which may disrupt normal protein structures and functions. </a:t>
            </a:r>
            <a:endParaRPr lang="ko-KR" altLang="en-US">
              <a:ea typeface="굴림" charset="-127"/>
            </a:endParaRPr>
          </a:p>
          <a:p>
            <a:pPr marL="228600" indent="-228600">
              <a:spcBef>
                <a:spcPct val="0"/>
              </a:spcBef>
              <a:buFontTx/>
              <a:buAutoNum type="alphaUcParenBoth"/>
            </a:pPr>
            <a:endParaRPr lang="ko-KR" altLang="en-US">
              <a:ea typeface="굴림" charset="-127"/>
            </a:endParaRPr>
          </a:p>
          <a:p>
            <a:pPr marL="228600" indent="-228600">
              <a:spcBef>
                <a:spcPct val="0"/>
              </a:spcBef>
            </a:pPr>
            <a:endParaRPr lang="ko-KR" altLang="en-US">
              <a:ea typeface="굴림" charset="-127"/>
            </a:endParaRPr>
          </a:p>
        </p:txBody>
      </p:sp>
      <p:sp>
        <p:nvSpPr>
          <p:cNvPr id="110596" name="슬라이드 번호 개체 틀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latinLnBrk="1"/>
            <a:fld id="{7D86E01B-CD99-4822-9D36-0C0BB2EB2447}" type="slidenum">
              <a:rPr lang="ko-KR" altLang="en-US" sz="1200">
                <a:latin typeface="맑은 고딕" pitchFamily="50" charset="-127"/>
              </a:rPr>
              <a:pPr algn="r" latinLnBrk="1"/>
              <a:t>25</a:t>
            </a:fld>
            <a:endParaRPr lang="en-US" altLang="ko-KR" sz="1200">
              <a:latin typeface="맑은 고딕" pitchFamily="50" charset="-127"/>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lvl1pPr>
              <a:defRPr/>
            </a:lvl1pPr>
          </a:lstStyle>
          <a:p>
            <a:endParaRPr lang="en-US" altLang="ko-KR"/>
          </a:p>
        </p:txBody>
      </p:sp>
      <p:sp>
        <p:nvSpPr>
          <p:cNvPr id="5" name="바닥글 개체 틀 4"/>
          <p:cNvSpPr>
            <a:spLocks noGrp="1"/>
          </p:cNvSpPr>
          <p:nvPr>
            <p:ph type="ftr" sz="quarter" idx="11"/>
          </p:nvPr>
        </p:nvSpPr>
        <p:spPr/>
        <p:txBody>
          <a:bodyPr/>
          <a:lstStyle>
            <a:lvl1pPr>
              <a:defRPr/>
            </a:lvl1pPr>
          </a:lstStyle>
          <a:p>
            <a:endParaRPr lang="en-US" altLang="ko-KR"/>
          </a:p>
        </p:txBody>
      </p:sp>
      <p:sp>
        <p:nvSpPr>
          <p:cNvPr id="6" name="슬라이드 번호 개체 틀 5"/>
          <p:cNvSpPr>
            <a:spLocks noGrp="1"/>
          </p:cNvSpPr>
          <p:nvPr>
            <p:ph type="sldNum" sz="quarter" idx="12"/>
          </p:nvPr>
        </p:nvSpPr>
        <p:spPr/>
        <p:txBody>
          <a:bodyPr/>
          <a:lstStyle>
            <a:lvl1pPr>
              <a:defRPr/>
            </a:lvl1pPr>
          </a:lstStyle>
          <a:p>
            <a:fld id="{FC807E37-91F6-4832-8DED-3F2E5C1C7E64}" type="slidenum">
              <a:rPr lang="en-US" altLang="ko-KR"/>
              <a:pPr/>
              <a:t>‹#›</a:t>
            </a:fld>
            <a:endParaRPr lang="en-US" altLang="ko-K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endParaRPr lang="en-US" altLang="ko-KR"/>
          </a:p>
        </p:txBody>
      </p:sp>
      <p:sp>
        <p:nvSpPr>
          <p:cNvPr id="5" name="바닥글 개체 틀 4"/>
          <p:cNvSpPr>
            <a:spLocks noGrp="1"/>
          </p:cNvSpPr>
          <p:nvPr>
            <p:ph type="ftr" sz="quarter" idx="11"/>
          </p:nvPr>
        </p:nvSpPr>
        <p:spPr/>
        <p:txBody>
          <a:bodyPr/>
          <a:lstStyle>
            <a:lvl1pPr>
              <a:defRPr/>
            </a:lvl1pPr>
          </a:lstStyle>
          <a:p>
            <a:endParaRPr lang="en-US" altLang="ko-KR"/>
          </a:p>
        </p:txBody>
      </p:sp>
      <p:sp>
        <p:nvSpPr>
          <p:cNvPr id="6" name="슬라이드 번호 개체 틀 5"/>
          <p:cNvSpPr>
            <a:spLocks noGrp="1"/>
          </p:cNvSpPr>
          <p:nvPr>
            <p:ph type="sldNum" sz="quarter" idx="12"/>
          </p:nvPr>
        </p:nvSpPr>
        <p:spPr/>
        <p:txBody>
          <a:bodyPr/>
          <a:lstStyle>
            <a:lvl1pPr>
              <a:defRPr/>
            </a:lvl1pPr>
          </a:lstStyle>
          <a:p>
            <a:fld id="{0C40C081-141C-49BD-8446-8E01BB96DA8C}" type="slidenum">
              <a:rPr lang="en-US" altLang="ko-KR"/>
              <a:pPr/>
              <a:t>‹#›</a:t>
            </a:fld>
            <a:endParaRPr lang="en-US" altLang="ko-K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endParaRPr lang="en-US" altLang="ko-KR"/>
          </a:p>
        </p:txBody>
      </p:sp>
      <p:sp>
        <p:nvSpPr>
          <p:cNvPr id="5" name="바닥글 개체 틀 4"/>
          <p:cNvSpPr>
            <a:spLocks noGrp="1"/>
          </p:cNvSpPr>
          <p:nvPr>
            <p:ph type="ftr" sz="quarter" idx="11"/>
          </p:nvPr>
        </p:nvSpPr>
        <p:spPr/>
        <p:txBody>
          <a:bodyPr/>
          <a:lstStyle>
            <a:lvl1pPr>
              <a:defRPr/>
            </a:lvl1pPr>
          </a:lstStyle>
          <a:p>
            <a:endParaRPr lang="en-US" altLang="ko-KR"/>
          </a:p>
        </p:txBody>
      </p:sp>
      <p:sp>
        <p:nvSpPr>
          <p:cNvPr id="6" name="슬라이드 번호 개체 틀 5"/>
          <p:cNvSpPr>
            <a:spLocks noGrp="1"/>
          </p:cNvSpPr>
          <p:nvPr>
            <p:ph type="sldNum" sz="quarter" idx="12"/>
          </p:nvPr>
        </p:nvSpPr>
        <p:spPr/>
        <p:txBody>
          <a:bodyPr/>
          <a:lstStyle>
            <a:lvl1pPr>
              <a:defRPr/>
            </a:lvl1pPr>
          </a:lstStyle>
          <a:p>
            <a:fld id="{F5A53485-282C-4B14-B2CE-8FB9182CB7E2}" type="slidenum">
              <a:rPr lang="en-US" altLang="ko-KR"/>
              <a:pPr/>
              <a:t>‹#›</a:t>
            </a:fld>
            <a:endParaRPr lang="en-US" altLang="ko-K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endParaRPr lang="en-US" altLang="ko-KR"/>
          </a:p>
        </p:txBody>
      </p:sp>
      <p:sp>
        <p:nvSpPr>
          <p:cNvPr id="5" name="바닥글 개체 틀 4"/>
          <p:cNvSpPr>
            <a:spLocks noGrp="1"/>
          </p:cNvSpPr>
          <p:nvPr>
            <p:ph type="ftr" sz="quarter" idx="11"/>
          </p:nvPr>
        </p:nvSpPr>
        <p:spPr/>
        <p:txBody>
          <a:bodyPr/>
          <a:lstStyle>
            <a:lvl1pPr>
              <a:defRPr/>
            </a:lvl1pPr>
          </a:lstStyle>
          <a:p>
            <a:endParaRPr lang="en-US" altLang="ko-KR"/>
          </a:p>
        </p:txBody>
      </p:sp>
      <p:sp>
        <p:nvSpPr>
          <p:cNvPr id="6" name="슬라이드 번호 개체 틀 5"/>
          <p:cNvSpPr>
            <a:spLocks noGrp="1"/>
          </p:cNvSpPr>
          <p:nvPr>
            <p:ph type="sldNum" sz="quarter" idx="12"/>
          </p:nvPr>
        </p:nvSpPr>
        <p:spPr/>
        <p:txBody>
          <a:bodyPr/>
          <a:lstStyle>
            <a:lvl1pPr>
              <a:defRPr/>
            </a:lvl1pPr>
          </a:lstStyle>
          <a:p>
            <a:fld id="{69E05819-0435-46F8-9701-81183A94EFE2}" type="slidenum">
              <a:rPr lang="en-US" altLang="ko-KR"/>
              <a:pPr/>
              <a:t>‹#›</a:t>
            </a:fld>
            <a:endParaRPr lang="en-US" altLang="ko-K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lvl1pPr>
              <a:defRPr/>
            </a:lvl1pPr>
          </a:lstStyle>
          <a:p>
            <a:endParaRPr lang="en-US" altLang="ko-KR"/>
          </a:p>
        </p:txBody>
      </p:sp>
      <p:sp>
        <p:nvSpPr>
          <p:cNvPr id="5" name="바닥글 개체 틀 4"/>
          <p:cNvSpPr>
            <a:spLocks noGrp="1"/>
          </p:cNvSpPr>
          <p:nvPr>
            <p:ph type="ftr" sz="quarter" idx="11"/>
          </p:nvPr>
        </p:nvSpPr>
        <p:spPr/>
        <p:txBody>
          <a:bodyPr/>
          <a:lstStyle>
            <a:lvl1pPr>
              <a:defRPr/>
            </a:lvl1pPr>
          </a:lstStyle>
          <a:p>
            <a:endParaRPr lang="en-US" altLang="ko-KR"/>
          </a:p>
        </p:txBody>
      </p:sp>
      <p:sp>
        <p:nvSpPr>
          <p:cNvPr id="6" name="슬라이드 번호 개체 틀 5"/>
          <p:cNvSpPr>
            <a:spLocks noGrp="1"/>
          </p:cNvSpPr>
          <p:nvPr>
            <p:ph type="sldNum" sz="quarter" idx="12"/>
          </p:nvPr>
        </p:nvSpPr>
        <p:spPr/>
        <p:txBody>
          <a:bodyPr/>
          <a:lstStyle>
            <a:lvl1pPr>
              <a:defRPr/>
            </a:lvl1pPr>
          </a:lstStyle>
          <a:p>
            <a:fld id="{95931D48-3319-4F72-8D24-B2EF36C4166D}" type="slidenum">
              <a:rPr lang="en-US" altLang="ko-KR"/>
              <a:pPr/>
              <a:t>‹#›</a:t>
            </a:fld>
            <a:endParaRPr lang="en-US" altLang="ko-K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lvl1pPr>
              <a:defRPr/>
            </a:lvl1pPr>
          </a:lstStyle>
          <a:p>
            <a:endParaRPr lang="en-US" altLang="ko-KR"/>
          </a:p>
        </p:txBody>
      </p:sp>
      <p:sp>
        <p:nvSpPr>
          <p:cNvPr id="6" name="바닥글 개체 틀 5"/>
          <p:cNvSpPr>
            <a:spLocks noGrp="1"/>
          </p:cNvSpPr>
          <p:nvPr>
            <p:ph type="ftr" sz="quarter" idx="11"/>
          </p:nvPr>
        </p:nvSpPr>
        <p:spPr/>
        <p:txBody>
          <a:bodyPr/>
          <a:lstStyle>
            <a:lvl1pPr>
              <a:defRPr/>
            </a:lvl1pPr>
          </a:lstStyle>
          <a:p>
            <a:endParaRPr lang="en-US" altLang="ko-KR"/>
          </a:p>
        </p:txBody>
      </p:sp>
      <p:sp>
        <p:nvSpPr>
          <p:cNvPr id="7" name="슬라이드 번호 개체 틀 6"/>
          <p:cNvSpPr>
            <a:spLocks noGrp="1"/>
          </p:cNvSpPr>
          <p:nvPr>
            <p:ph type="sldNum" sz="quarter" idx="12"/>
          </p:nvPr>
        </p:nvSpPr>
        <p:spPr/>
        <p:txBody>
          <a:bodyPr/>
          <a:lstStyle>
            <a:lvl1pPr>
              <a:defRPr/>
            </a:lvl1pPr>
          </a:lstStyle>
          <a:p>
            <a:fld id="{846C81E6-3980-4EB3-83A7-15D67E40805D}" type="slidenum">
              <a:rPr lang="en-US" altLang="ko-KR"/>
              <a:pPr/>
              <a:t>‹#›</a:t>
            </a:fld>
            <a:endParaRPr lang="en-US" altLang="ko-K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lvl1pPr>
              <a:defRPr/>
            </a:lvl1pPr>
          </a:lstStyle>
          <a:p>
            <a:endParaRPr lang="en-US" altLang="ko-KR"/>
          </a:p>
        </p:txBody>
      </p:sp>
      <p:sp>
        <p:nvSpPr>
          <p:cNvPr id="8" name="바닥글 개체 틀 7"/>
          <p:cNvSpPr>
            <a:spLocks noGrp="1"/>
          </p:cNvSpPr>
          <p:nvPr>
            <p:ph type="ftr" sz="quarter" idx="11"/>
          </p:nvPr>
        </p:nvSpPr>
        <p:spPr/>
        <p:txBody>
          <a:bodyPr/>
          <a:lstStyle>
            <a:lvl1pPr>
              <a:defRPr/>
            </a:lvl1pPr>
          </a:lstStyle>
          <a:p>
            <a:endParaRPr lang="en-US" altLang="ko-KR"/>
          </a:p>
        </p:txBody>
      </p:sp>
      <p:sp>
        <p:nvSpPr>
          <p:cNvPr id="9" name="슬라이드 번호 개체 틀 8"/>
          <p:cNvSpPr>
            <a:spLocks noGrp="1"/>
          </p:cNvSpPr>
          <p:nvPr>
            <p:ph type="sldNum" sz="quarter" idx="12"/>
          </p:nvPr>
        </p:nvSpPr>
        <p:spPr/>
        <p:txBody>
          <a:bodyPr/>
          <a:lstStyle>
            <a:lvl1pPr>
              <a:defRPr/>
            </a:lvl1pPr>
          </a:lstStyle>
          <a:p>
            <a:fld id="{1E64111D-0034-4794-B35A-59FA7F3B7F9A}" type="slidenum">
              <a:rPr lang="en-US" altLang="ko-KR"/>
              <a:pPr/>
              <a:t>‹#›</a:t>
            </a:fld>
            <a:endParaRPr lang="en-US" altLang="ko-K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lvl1pPr>
              <a:defRPr/>
            </a:lvl1pPr>
          </a:lstStyle>
          <a:p>
            <a:endParaRPr lang="en-US" altLang="ko-KR"/>
          </a:p>
        </p:txBody>
      </p:sp>
      <p:sp>
        <p:nvSpPr>
          <p:cNvPr id="4" name="바닥글 개체 틀 3"/>
          <p:cNvSpPr>
            <a:spLocks noGrp="1"/>
          </p:cNvSpPr>
          <p:nvPr>
            <p:ph type="ftr" sz="quarter" idx="11"/>
          </p:nvPr>
        </p:nvSpPr>
        <p:spPr/>
        <p:txBody>
          <a:bodyPr/>
          <a:lstStyle>
            <a:lvl1pPr>
              <a:defRPr/>
            </a:lvl1pPr>
          </a:lstStyle>
          <a:p>
            <a:endParaRPr lang="en-US" altLang="ko-KR"/>
          </a:p>
        </p:txBody>
      </p:sp>
      <p:sp>
        <p:nvSpPr>
          <p:cNvPr id="5" name="슬라이드 번호 개체 틀 4"/>
          <p:cNvSpPr>
            <a:spLocks noGrp="1"/>
          </p:cNvSpPr>
          <p:nvPr>
            <p:ph type="sldNum" sz="quarter" idx="12"/>
          </p:nvPr>
        </p:nvSpPr>
        <p:spPr/>
        <p:txBody>
          <a:bodyPr/>
          <a:lstStyle>
            <a:lvl1pPr>
              <a:defRPr/>
            </a:lvl1pPr>
          </a:lstStyle>
          <a:p>
            <a:fld id="{CCFAFC79-1332-4BEF-8682-444A4DFB2B42}" type="slidenum">
              <a:rPr lang="en-US" altLang="ko-KR"/>
              <a:pPr/>
              <a:t>‹#›</a:t>
            </a:fld>
            <a:endParaRPr lang="en-US" altLang="ko-K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lvl1pPr>
              <a:defRPr/>
            </a:lvl1pPr>
          </a:lstStyle>
          <a:p>
            <a:endParaRPr lang="en-US" altLang="ko-KR"/>
          </a:p>
        </p:txBody>
      </p:sp>
      <p:sp>
        <p:nvSpPr>
          <p:cNvPr id="3" name="바닥글 개체 틀 2"/>
          <p:cNvSpPr>
            <a:spLocks noGrp="1"/>
          </p:cNvSpPr>
          <p:nvPr>
            <p:ph type="ftr" sz="quarter" idx="11"/>
          </p:nvPr>
        </p:nvSpPr>
        <p:spPr/>
        <p:txBody>
          <a:bodyPr/>
          <a:lstStyle>
            <a:lvl1pPr>
              <a:defRPr/>
            </a:lvl1pPr>
          </a:lstStyle>
          <a:p>
            <a:endParaRPr lang="en-US" altLang="ko-KR"/>
          </a:p>
        </p:txBody>
      </p:sp>
      <p:sp>
        <p:nvSpPr>
          <p:cNvPr id="4" name="슬라이드 번호 개체 틀 3"/>
          <p:cNvSpPr>
            <a:spLocks noGrp="1"/>
          </p:cNvSpPr>
          <p:nvPr>
            <p:ph type="sldNum" sz="quarter" idx="12"/>
          </p:nvPr>
        </p:nvSpPr>
        <p:spPr/>
        <p:txBody>
          <a:bodyPr/>
          <a:lstStyle>
            <a:lvl1pPr>
              <a:defRPr/>
            </a:lvl1pPr>
          </a:lstStyle>
          <a:p>
            <a:fld id="{49B42EC1-0C37-453C-B225-97DAA33763DD}" type="slidenum">
              <a:rPr lang="en-US" altLang="ko-KR"/>
              <a:pPr/>
              <a:t>‹#›</a:t>
            </a:fld>
            <a:endParaRPr lang="en-US" altLang="ko-K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lvl1pPr>
              <a:defRPr/>
            </a:lvl1pPr>
          </a:lstStyle>
          <a:p>
            <a:endParaRPr lang="en-US" altLang="ko-KR"/>
          </a:p>
        </p:txBody>
      </p:sp>
      <p:sp>
        <p:nvSpPr>
          <p:cNvPr id="6" name="바닥글 개체 틀 5"/>
          <p:cNvSpPr>
            <a:spLocks noGrp="1"/>
          </p:cNvSpPr>
          <p:nvPr>
            <p:ph type="ftr" sz="quarter" idx="11"/>
          </p:nvPr>
        </p:nvSpPr>
        <p:spPr/>
        <p:txBody>
          <a:bodyPr/>
          <a:lstStyle>
            <a:lvl1pPr>
              <a:defRPr/>
            </a:lvl1pPr>
          </a:lstStyle>
          <a:p>
            <a:endParaRPr lang="en-US" altLang="ko-KR"/>
          </a:p>
        </p:txBody>
      </p:sp>
      <p:sp>
        <p:nvSpPr>
          <p:cNvPr id="7" name="슬라이드 번호 개체 틀 6"/>
          <p:cNvSpPr>
            <a:spLocks noGrp="1"/>
          </p:cNvSpPr>
          <p:nvPr>
            <p:ph type="sldNum" sz="quarter" idx="12"/>
          </p:nvPr>
        </p:nvSpPr>
        <p:spPr/>
        <p:txBody>
          <a:bodyPr/>
          <a:lstStyle>
            <a:lvl1pPr>
              <a:defRPr/>
            </a:lvl1pPr>
          </a:lstStyle>
          <a:p>
            <a:fld id="{A576C8BB-481A-4416-A972-EEC17F92DEB5}" type="slidenum">
              <a:rPr lang="en-US" altLang="ko-KR"/>
              <a:pPr/>
              <a:t>‹#›</a:t>
            </a:fld>
            <a:endParaRPr lang="en-US" altLang="ko-K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lvl1pPr>
              <a:defRPr/>
            </a:lvl1pPr>
          </a:lstStyle>
          <a:p>
            <a:endParaRPr lang="en-US" altLang="ko-KR"/>
          </a:p>
        </p:txBody>
      </p:sp>
      <p:sp>
        <p:nvSpPr>
          <p:cNvPr id="6" name="바닥글 개체 틀 5"/>
          <p:cNvSpPr>
            <a:spLocks noGrp="1"/>
          </p:cNvSpPr>
          <p:nvPr>
            <p:ph type="ftr" sz="quarter" idx="11"/>
          </p:nvPr>
        </p:nvSpPr>
        <p:spPr/>
        <p:txBody>
          <a:bodyPr/>
          <a:lstStyle>
            <a:lvl1pPr>
              <a:defRPr/>
            </a:lvl1pPr>
          </a:lstStyle>
          <a:p>
            <a:endParaRPr lang="en-US" altLang="ko-KR"/>
          </a:p>
        </p:txBody>
      </p:sp>
      <p:sp>
        <p:nvSpPr>
          <p:cNvPr id="7" name="슬라이드 번호 개체 틀 6"/>
          <p:cNvSpPr>
            <a:spLocks noGrp="1"/>
          </p:cNvSpPr>
          <p:nvPr>
            <p:ph type="sldNum" sz="quarter" idx="12"/>
          </p:nvPr>
        </p:nvSpPr>
        <p:spPr/>
        <p:txBody>
          <a:bodyPr/>
          <a:lstStyle>
            <a:lvl1pPr>
              <a:defRPr/>
            </a:lvl1pPr>
          </a:lstStyle>
          <a:p>
            <a:fld id="{89D96125-8EC3-4A5F-942B-C9F534F9B1BB}" type="slidenum">
              <a:rPr lang="en-US" altLang="ko-KR"/>
              <a:pPr/>
              <a:t>‹#›</a:t>
            </a:fld>
            <a:endParaRPr lang="en-US" altLang="ko-K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굴림" charset="-127"/>
              </a:defRPr>
            </a:lvl1pPr>
          </a:lstStyle>
          <a:p>
            <a:endParaRPr lang="en-US" altLang="ko-K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굴림" charset="-127"/>
              </a:defRPr>
            </a:lvl1pPr>
          </a:lstStyle>
          <a:p>
            <a:endParaRPr lang="en-US" altLang="ko-K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굴림" charset="-127"/>
              </a:defRPr>
            </a:lvl1pPr>
          </a:lstStyle>
          <a:p>
            <a:fld id="{B8F05819-CAA6-46DB-866C-C52DB727C076}" type="slidenum">
              <a:rPr lang="en-US" altLang="ko-KR"/>
              <a:pPr/>
              <a:t>‹#›</a:t>
            </a:fld>
            <a:endParaRPr lang="en-US" altLang="ko-K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audio" Target="../media/audio10.wav"/></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audio" Target="../media/audio11.wav"/></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1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audio" Target="../media/audio13.wav"/><Relationship Id="rId6" Type="http://schemas.openxmlformats.org/officeDocument/2006/relationships/image" Target="../media/image10.jpeg"/><Relationship Id="rId11" Type="http://schemas.openxmlformats.org/officeDocument/2006/relationships/image" Target="../media/image5.pn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audio" Target="../media/audio14.wav"/><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13" Type="http://schemas.openxmlformats.org/officeDocument/2006/relationships/hyperlink" Target="http://genome.cshlp.org/search?author1=Deokhoon+Kim&amp;sortspec=date&amp;submit=Submit" TargetMode="External"/><Relationship Id="rId18" Type="http://schemas.openxmlformats.org/officeDocument/2006/relationships/hyperlink" Target="#aff-2"/><Relationship Id="rId26" Type="http://schemas.openxmlformats.org/officeDocument/2006/relationships/hyperlink" Target="#aff-2"/><Relationship Id="rId39" Type="http://schemas.openxmlformats.org/officeDocument/2006/relationships/hyperlink" Target="http://genome.cshlp.org/search?author1=Ji-Young+Cha&amp;sortspec=date&amp;submit=Submit" TargetMode="External"/><Relationship Id="rId3" Type="http://schemas.openxmlformats.org/officeDocument/2006/relationships/hyperlink" Target="http://genome.cshlp.org/search?author1=Sung-Min+Ahn&amp;sortspec=date&amp;submit=Submit" TargetMode="External"/><Relationship Id="rId21" Type="http://schemas.openxmlformats.org/officeDocument/2006/relationships/hyperlink" Target="http://genome.cshlp.org/search?author1=Sang-Yoon+Kim&amp;sortspec=date&amp;submit=Submit" TargetMode="External"/><Relationship Id="rId34" Type="http://schemas.openxmlformats.org/officeDocument/2006/relationships/hyperlink" Target="#aff-2"/><Relationship Id="rId42" Type="http://schemas.openxmlformats.org/officeDocument/2006/relationships/hyperlink" Target="#aff-4"/><Relationship Id="rId47" Type="http://schemas.openxmlformats.org/officeDocument/2006/relationships/hyperlink" Target="#fn-2"/><Relationship Id="rId50" Type="http://schemas.openxmlformats.org/officeDocument/2006/relationships/hyperlink" Target="#fn-2"/><Relationship Id="rId7" Type="http://schemas.openxmlformats.org/officeDocument/2006/relationships/hyperlink" Target="http://genome.cshlp.org/search?author1=Tae-Hyung+Kim&amp;sortspec=date&amp;submit=Submit" TargetMode="External"/><Relationship Id="rId12" Type="http://schemas.openxmlformats.org/officeDocument/2006/relationships/hyperlink" Target="#fn-1"/><Relationship Id="rId17" Type="http://schemas.openxmlformats.org/officeDocument/2006/relationships/hyperlink" Target="http://genome.cshlp.org/search?author1=Dae-Soo+Kim&amp;sortspec=date&amp;submit=Submit" TargetMode="External"/><Relationship Id="rId25" Type="http://schemas.openxmlformats.org/officeDocument/2006/relationships/hyperlink" Target="http://genome.cshlp.org/search?author1=Chulhong+Kim&amp;sortspec=date&amp;submit=Submit" TargetMode="External"/><Relationship Id="rId33" Type="http://schemas.openxmlformats.org/officeDocument/2006/relationships/hyperlink" Target="http://genome.cshlp.org/search?author1=Rohit+Reja&amp;sortspec=date&amp;submit=Submit" TargetMode="External"/><Relationship Id="rId38" Type="http://schemas.openxmlformats.org/officeDocument/2006/relationships/hyperlink" Target="#aff-6"/><Relationship Id="rId46" Type="http://schemas.openxmlformats.org/officeDocument/2006/relationships/hyperlink" Target="#aff-2"/><Relationship Id="rId2" Type="http://schemas.openxmlformats.org/officeDocument/2006/relationships/slideLayout" Target="../slideLayouts/slideLayout2.xml"/><Relationship Id="rId16" Type="http://schemas.openxmlformats.org/officeDocument/2006/relationships/hyperlink" Target="#aff-2"/><Relationship Id="rId20" Type="http://schemas.openxmlformats.org/officeDocument/2006/relationships/hyperlink" Target="#aff-2"/><Relationship Id="rId29" Type="http://schemas.openxmlformats.org/officeDocument/2006/relationships/hyperlink" Target="http://genome.cshlp.org/search?author1=Yong+Seok+Lee&amp;sortspec=date&amp;submit=Submit" TargetMode="External"/><Relationship Id="rId41" Type="http://schemas.openxmlformats.org/officeDocument/2006/relationships/hyperlink" Target="http://genome.cshlp.org/search?author1=Kyung-Hee+Kim&amp;sortspec=date&amp;submit=Submit" TargetMode="External"/><Relationship Id="rId1" Type="http://schemas.openxmlformats.org/officeDocument/2006/relationships/audio" Target="../media/audio15.wav"/><Relationship Id="rId6" Type="http://schemas.openxmlformats.org/officeDocument/2006/relationships/hyperlink" Target="#fn-1"/><Relationship Id="rId11" Type="http://schemas.openxmlformats.org/officeDocument/2006/relationships/hyperlink" Target="#aff-2"/><Relationship Id="rId24" Type="http://schemas.openxmlformats.org/officeDocument/2006/relationships/hyperlink" Target="#aff-2"/><Relationship Id="rId32" Type="http://schemas.openxmlformats.org/officeDocument/2006/relationships/hyperlink" Target="#aff-3"/><Relationship Id="rId37" Type="http://schemas.openxmlformats.org/officeDocument/2006/relationships/hyperlink" Target="http://genome.cshlp.org/search?author1=Chang+Geun+Kim&amp;sortspec=date&amp;submit=Submit" TargetMode="External"/><Relationship Id="rId40" Type="http://schemas.openxmlformats.org/officeDocument/2006/relationships/hyperlink" Target="#aff-1"/><Relationship Id="rId45" Type="http://schemas.openxmlformats.org/officeDocument/2006/relationships/hyperlink" Target="http://genome.cshlp.org/search?author1=Jong+Bhak&amp;sortspec=date&amp;submit=Submit" TargetMode="External"/><Relationship Id="rId5" Type="http://schemas.openxmlformats.org/officeDocument/2006/relationships/hyperlink" Target="#aff-5"/><Relationship Id="rId15" Type="http://schemas.openxmlformats.org/officeDocument/2006/relationships/hyperlink" Target="http://genome.cshlp.org/search?author1=Ho+Ghang&amp;sortspec=date&amp;submit=Submit" TargetMode="External"/><Relationship Id="rId23" Type="http://schemas.openxmlformats.org/officeDocument/2006/relationships/hyperlink" Target="http://genome.cshlp.org/search?author1=Woo-Yeon+Kim&amp;sortspec=date&amp;submit=Submit" TargetMode="External"/><Relationship Id="rId28" Type="http://schemas.openxmlformats.org/officeDocument/2006/relationships/hyperlink" Target="#aff-2"/><Relationship Id="rId36" Type="http://schemas.openxmlformats.org/officeDocument/2006/relationships/hyperlink" Target="#aff-2"/><Relationship Id="rId49" Type="http://schemas.openxmlformats.org/officeDocument/2006/relationships/hyperlink" Target="#aff-1"/><Relationship Id="rId10" Type="http://schemas.openxmlformats.org/officeDocument/2006/relationships/hyperlink" Target="http://genome.cshlp.org/search?author1=Sunghoon+Lee&amp;sortspec=date&amp;submit=Submit" TargetMode="External"/><Relationship Id="rId19" Type="http://schemas.openxmlformats.org/officeDocument/2006/relationships/hyperlink" Target="http://genome.cshlp.org/search?author1=Byoung-Chul+Kim&amp;sortspec=date&amp;submit=Submit" TargetMode="External"/><Relationship Id="rId31" Type="http://schemas.openxmlformats.org/officeDocument/2006/relationships/hyperlink" Target="http://genome.cshlp.org/search?author1=Sangsoo+Kim&amp;sortspec=date&amp;submit=Submit" TargetMode="External"/><Relationship Id="rId44" Type="http://schemas.openxmlformats.org/officeDocument/2006/relationships/hyperlink" Target="#aff-1"/><Relationship Id="rId4" Type="http://schemas.openxmlformats.org/officeDocument/2006/relationships/hyperlink" Target="#aff-1"/><Relationship Id="rId9" Type="http://schemas.openxmlformats.org/officeDocument/2006/relationships/hyperlink" Target="#fn-1"/><Relationship Id="rId14" Type="http://schemas.openxmlformats.org/officeDocument/2006/relationships/hyperlink" Target="#aff-1"/><Relationship Id="rId22" Type="http://schemas.openxmlformats.org/officeDocument/2006/relationships/hyperlink" Target="#aff-2"/><Relationship Id="rId27" Type="http://schemas.openxmlformats.org/officeDocument/2006/relationships/hyperlink" Target="http://genome.cshlp.org/search?author1=Daeui+Park&amp;sortspec=date&amp;submit=Submit" TargetMode="External"/><Relationship Id="rId30" Type="http://schemas.openxmlformats.org/officeDocument/2006/relationships/hyperlink" Target="#aff-2"/><Relationship Id="rId35" Type="http://schemas.openxmlformats.org/officeDocument/2006/relationships/hyperlink" Target="http://genome.cshlp.org/search?author1=Sungwoong+Jho&amp;sortspec=date&amp;submit=Submit" TargetMode="External"/><Relationship Id="rId43" Type="http://schemas.openxmlformats.org/officeDocument/2006/relationships/hyperlink" Target="http://genome.cshlp.org/search?author1=Bonghee+Lee&amp;sortspec=date&amp;submit=Submit" TargetMode="External"/><Relationship Id="rId48" Type="http://schemas.openxmlformats.org/officeDocument/2006/relationships/hyperlink" Target="http://genome.cshlp.org/search?author1=Seong-Jin+Kim&amp;sortspec=date&amp;submit=Submit" TargetMode="External"/><Relationship Id="rId8" Type="http://schemas.openxmlformats.org/officeDocument/2006/relationships/hyperlink" Target="#aff-2"/><Relationship Id="rId51"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6.wav"/></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7.wav"/></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18.wav"/></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audio" Target="../media/audio19.wav"/></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20.wav"/></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audio" Target="../media/audio21.wav"/><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audio" Target="../media/audio22.wav"/><Relationship Id="rId5" Type="http://schemas.openxmlformats.org/officeDocument/2006/relationships/image" Target="../media/image5.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audio" Target="../media/audio23.wav"/><Relationship Id="rId5" Type="http://schemas.openxmlformats.org/officeDocument/2006/relationships/image" Target="../media/image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audio" Target="../media/audio24.wav"/><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audio" Target="../media/audio25.wav"/><Relationship Id="rId5" Type="http://schemas.openxmlformats.org/officeDocument/2006/relationships/image" Target="../media/image1.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audio" Target="../media/audio26.wav"/><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audio" Target="../media/audio27.wav"/><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28.wav"/></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6.wav"/></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8.wav"/></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audio" Target="../media/audio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0"/>
            <a:ext cx="9144000" cy="2428868"/>
          </a:xfrm>
        </p:spPr>
        <p:txBody>
          <a:bodyPr/>
          <a:lstStyle/>
          <a:p>
            <a:r>
              <a:rPr lang="en-US" altLang="ko-KR" dirty="0" smtClean="0">
                <a:ea typeface="굴림" charset="-127"/>
              </a:rPr>
              <a:t>The first Korean Genome Analysis</a:t>
            </a:r>
            <a:endParaRPr lang="en-US" altLang="ko-KR" dirty="0">
              <a:ea typeface="굴림" charset="-127"/>
            </a:endParaRPr>
          </a:p>
        </p:txBody>
      </p:sp>
      <p:sp>
        <p:nvSpPr>
          <p:cNvPr id="2051" name="Rectangle 3"/>
          <p:cNvSpPr>
            <a:spLocks noGrp="1" noChangeArrowheads="1"/>
          </p:cNvSpPr>
          <p:nvPr>
            <p:ph type="subTitle" idx="1"/>
          </p:nvPr>
        </p:nvSpPr>
        <p:spPr>
          <a:xfrm>
            <a:off x="1142976" y="3071810"/>
            <a:ext cx="6786610" cy="3452815"/>
          </a:xfrm>
        </p:spPr>
        <p:txBody>
          <a:bodyPr/>
          <a:lstStyle/>
          <a:p>
            <a:pPr>
              <a:lnSpc>
                <a:spcPct val="90000"/>
              </a:lnSpc>
            </a:pPr>
            <a:r>
              <a:rPr lang="en-US" altLang="ko-KR" dirty="0" smtClean="0">
                <a:ea typeface="굴림" charset="-127"/>
              </a:rPr>
              <a:t>Work by Lee Gil-</a:t>
            </a:r>
            <a:r>
              <a:rPr lang="en-US" altLang="ko-KR" dirty="0" err="1" smtClean="0">
                <a:ea typeface="굴림" charset="-127"/>
              </a:rPr>
              <a:t>ya</a:t>
            </a:r>
            <a:r>
              <a:rPr lang="en-US" altLang="ko-KR" dirty="0" smtClean="0">
                <a:ea typeface="굴림" charset="-127"/>
              </a:rPr>
              <a:t> cancer diabetes Inst </a:t>
            </a:r>
            <a:r>
              <a:rPr lang="en-US" altLang="ko-KR" dirty="0">
                <a:ea typeface="굴림" charset="-127"/>
              </a:rPr>
              <a:t>a</a:t>
            </a:r>
            <a:r>
              <a:rPr lang="en-US" altLang="ko-KR" dirty="0" smtClean="0">
                <a:ea typeface="굴림" charset="-127"/>
              </a:rPr>
              <a:t>nd KOBIC (KRIBB)</a:t>
            </a:r>
          </a:p>
          <a:p>
            <a:pPr>
              <a:lnSpc>
                <a:spcPct val="90000"/>
              </a:lnSpc>
            </a:pPr>
            <a:endParaRPr lang="ko-KR" altLang="en-US" dirty="0">
              <a:ea typeface="굴림" charset="-127"/>
            </a:endParaRPr>
          </a:p>
          <a:p>
            <a:pPr>
              <a:lnSpc>
                <a:spcPct val="90000"/>
              </a:lnSpc>
            </a:pPr>
            <a:r>
              <a:rPr lang="en-US" altLang="ko-KR" dirty="0">
                <a:solidFill>
                  <a:schemeClr val="bg2">
                    <a:lumMod val="75000"/>
                  </a:schemeClr>
                </a:solidFill>
                <a:ea typeface="굴림" charset="-127"/>
              </a:rPr>
              <a:t>Presented by </a:t>
            </a:r>
            <a:r>
              <a:rPr lang="en-US" altLang="ko-KR" dirty="0">
                <a:ea typeface="굴림" charset="-127"/>
              </a:rPr>
              <a:t>Jong </a:t>
            </a:r>
            <a:r>
              <a:rPr lang="en-US" altLang="ko-KR" dirty="0" err="1">
                <a:ea typeface="굴림" charset="-127"/>
              </a:rPr>
              <a:t>Bhak</a:t>
            </a:r>
            <a:endParaRPr lang="en-US" altLang="ko-KR" dirty="0">
              <a:ea typeface="굴림" charset="-127"/>
            </a:endParaRPr>
          </a:p>
          <a:p>
            <a:pPr>
              <a:lnSpc>
                <a:spcPct val="90000"/>
              </a:lnSpc>
            </a:pPr>
            <a:r>
              <a:rPr lang="en-US" altLang="ko-KR" dirty="0" smtClean="0">
                <a:ea typeface="굴림" charset="-127"/>
              </a:rPr>
              <a:t>20090909</a:t>
            </a:r>
            <a:endParaRPr lang="en-US" altLang="ko-KR" dirty="0">
              <a:ea typeface="굴림" charset="-127"/>
            </a:endParaRPr>
          </a:p>
          <a:p>
            <a:pPr>
              <a:lnSpc>
                <a:spcPct val="90000"/>
              </a:lnSpc>
            </a:pPr>
            <a:r>
              <a:rPr lang="en-US" altLang="ko-KR" sz="1400" dirty="0">
                <a:ea typeface="굴림" charset="-127"/>
              </a:rPr>
              <a:t>jongbhak@yahoo.com</a:t>
            </a:r>
          </a:p>
        </p:txBody>
      </p:sp>
      <p:pic>
        <p:nvPicPr>
          <p:cNvPr id="21" name="~PP1922.WAV">
            <a:hlinkClick r:id="" action="ppaction://media"/>
          </p:cNvPr>
          <p:cNvPicPr>
            <a:picLocks noRot="1" noChangeAspect="1"/>
          </p:cNvPicPr>
          <p:nvPr>
            <a:wavAudioFile r:embed="rId1" name="~PP1922.WAV"/>
          </p:nvPr>
        </p:nvPicPr>
        <p:blipFill>
          <a:blip r:embed="rId3" cstate="print"/>
          <a:stretch>
            <a:fillRect/>
          </a:stretch>
        </p:blipFill>
        <p:spPr>
          <a:xfrm>
            <a:off x="8707438" y="6421438"/>
            <a:ext cx="304800" cy="304800"/>
          </a:xfrm>
          <a:prstGeom prst="rect">
            <a:avLst/>
          </a:prstGeom>
        </p:spPr>
      </p:pic>
    </p:spTree>
  </p:cSld>
  <p:clrMapOvr>
    <a:masterClrMapping/>
  </p:clrMapOvr>
  <p:transition advTm="255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idx="4294967295"/>
          </p:nvPr>
        </p:nvSpPr>
        <p:spPr>
          <a:xfrm>
            <a:off x="395288" y="0"/>
            <a:ext cx="8229600" cy="765175"/>
          </a:xfrm>
        </p:spPr>
        <p:txBody>
          <a:bodyPr/>
          <a:lstStyle/>
          <a:p>
            <a:r>
              <a:rPr lang="en-US" altLang="ko-KR" sz="5400" b="1">
                <a:ea typeface="굴림" charset="-127"/>
              </a:rPr>
              <a:t>Gen</a:t>
            </a:r>
            <a:r>
              <a:rPr lang="en-US" altLang="ko-KR" sz="5400" b="1">
                <a:solidFill>
                  <a:srgbClr val="FF0000"/>
                </a:solidFill>
                <a:ea typeface="굴림" charset="-127"/>
              </a:rPr>
              <a:t>omics </a:t>
            </a:r>
            <a:r>
              <a:rPr lang="en-US" altLang="ko-KR" sz="5400" b="1">
                <a:ea typeface="굴림" charset="-127"/>
              </a:rPr>
              <a:t>era?</a:t>
            </a:r>
          </a:p>
        </p:txBody>
      </p:sp>
      <p:sp>
        <p:nvSpPr>
          <p:cNvPr id="13315" name="Rectangle 3"/>
          <p:cNvSpPr>
            <a:spLocks noGrp="1"/>
          </p:cNvSpPr>
          <p:nvPr>
            <p:ph type="body" idx="4294967295"/>
          </p:nvPr>
        </p:nvSpPr>
        <p:spPr>
          <a:xfrm>
            <a:off x="0" y="1773238"/>
            <a:ext cx="9251950" cy="6264275"/>
          </a:xfrm>
        </p:spPr>
        <p:txBody>
          <a:bodyPr/>
          <a:lstStyle/>
          <a:p>
            <a:pPr lvl="1">
              <a:buFontTx/>
              <a:buNone/>
            </a:pPr>
            <a:r>
              <a:rPr lang="en-US" altLang="ko-KR" sz="3200">
                <a:ea typeface="굴림" charset="-127"/>
              </a:rPr>
              <a:t>Full genome sequencing          Full genomics</a:t>
            </a:r>
          </a:p>
          <a:p>
            <a:pPr lvl="1">
              <a:buFontTx/>
              <a:buNone/>
            </a:pPr>
            <a:endParaRPr lang="en-US" altLang="ko-KR" sz="3200">
              <a:ea typeface="굴림" charset="-127"/>
            </a:endParaRPr>
          </a:p>
          <a:p>
            <a:pPr lvl="1">
              <a:buFontTx/>
              <a:buNone/>
            </a:pPr>
            <a:r>
              <a:rPr lang="en-US" altLang="ko-KR" sz="3200">
                <a:ea typeface="굴림" charset="-127"/>
              </a:rPr>
              <a:t>Individual sequencing cost can be</a:t>
            </a:r>
          </a:p>
          <a:p>
            <a:pPr lvl="1">
              <a:buFontTx/>
              <a:buNone/>
            </a:pPr>
            <a:r>
              <a:rPr lang="en-US" altLang="ko-KR" sz="3200">
                <a:ea typeface="굴림" charset="-127"/>
              </a:rPr>
              <a:t>    $1000 or $100 by the year 2013</a:t>
            </a:r>
          </a:p>
          <a:p>
            <a:pPr lvl="1">
              <a:buFontTx/>
              <a:buNone/>
            </a:pPr>
            <a:endParaRPr lang="en-US" altLang="ko-KR" sz="3200">
              <a:ea typeface="굴림" charset="-127"/>
            </a:endParaRPr>
          </a:p>
          <a:p>
            <a:pPr lvl="1">
              <a:buFontTx/>
              <a:buNone/>
            </a:pPr>
            <a:r>
              <a:rPr lang="en-US" altLang="ko-KR" sz="4000">
                <a:ea typeface="굴림" charset="-127"/>
              </a:rPr>
              <a:t>                             </a:t>
            </a:r>
            <a:r>
              <a:rPr lang="en-US" altLang="ko-KR" sz="4000">
                <a:solidFill>
                  <a:srgbClr val="FF0000"/>
                </a:solidFill>
                <a:ea typeface="굴림" charset="-127"/>
              </a:rPr>
              <a:t>However</a:t>
            </a:r>
            <a:r>
              <a:rPr lang="en-US" altLang="ko-KR" sz="4000">
                <a:ea typeface="굴림" charset="-127"/>
              </a:rPr>
              <a:t>,</a:t>
            </a:r>
          </a:p>
        </p:txBody>
      </p:sp>
      <p:grpSp>
        <p:nvGrpSpPr>
          <p:cNvPr id="13316" name="Group 9"/>
          <p:cNvGrpSpPr>
            <a:grpSpLocks/>
          </p:cNvGrpSpPr>
          <p:nvPr/>
        </p:nvGrpSpPr>
        <p:grpSpPr bwMode="auto">
          <a:xfrm>
            <a:off x="5148263" y="1916113"/>
            <a:ext cx="792162" cy="503237"/>
            <a:chOff x="3198" y="663"/>
            <a:chExt cx="499" cy="317"/>
          </a:xfrm>
        </p:grpSpPr>
        <p:sp>
          <p:nvSpPr>
            <p:cNvPr id="13317" name="Line 4"/>
            <p:cNvSpPr>
              <a:spLocks noChangeShapeType="1"/>
            </p:cNvSpPr>
            <p:nvPr/>
          </p:nvSpPr>
          <p:spPr bwMode="auto">
            <a:xfrm>
              <a:off x="3198" y="754"/>
              <a:ext cx="499" cy="0"/>
            </a:xfrm>
            <a:prstGeom prst="line">
              <a:avLst/>
            </a:prstGeom>
            <a:noFill/>
            <a:ln w="28575">
              <a:solidFill>
                <a:schemeClr val="tx1"/>
              </a:solidFill>
              <a:round/>
              <a:headEnd/>
              <a:tailEnd/>
            </a:ln>
          </p:spPr>
          <p:txBody>
            <a:bodyPr/>
            <a:lstStyle/>
            <a:p>
              <a:endParaRPr lang="ko-KR" altLang="en-US"/>
            </a:p>
          </p:txBody>
        </p:sp>
        <p:sp>
          <p:nvSpPr>
            <p:cNvPr id="13318" name="Line 5"/>
            <p:cNvSpPr>
              <a:spLocks noChangeShapeType="1"/>
            </p:cNvSpPr>
            <p:nvPr/>
          </p:nvSpPr>
          <p:spPr bwMode="auto">
            <a:xfrm>
              <a:off x="3198" y="844"/>
              <a:ext cx="499" cy="0"/>
            </a:xfrm>
            <a:prstGeom prst="line">
              <a:avLst/>
            </a:prstGeom>
            <a:noFill/>
            <a:ln w="28575">
              <a:solidFill>
                <a:schemeClr val="tx1"/>
              </a:solidFill>
              <a:round/>
              <a:headEnd/>
              <a:tailEnd/>
            </a:ln>
          </p:spPr>
          <p:txBody>
            <a:bodyPr/>
            <a:lstStyle/>
            <a:p>
              <a:endParaRPr lang="ko-KR" altLang="en-US"/>
            </a:p>
          </p:txBody>
        </p:sp>
        <p:sp>
          <p:nvSpPr>
            <p:cNvPr id="13319" name="Line 7"/>
            <p:cNvSpPr>
              <a:spLocks noChangeShapeType="1"/>
            </p:cNvSpPr>
            <p:nvPr/>
          </p:nvSpPr>
          <p:spPr bwMode="auto">
            <a:xfrm flipV="1">
              <a:off x="3334" y="663"/>
              <a:ext cx="226" cy="317"/>
            </a:xfrm>
            <a:prstGeom prst="line">
              <a:avLst/>
            </a:prstGeom>
            <a:noFill/>
            <a:ln w="28575">
              <a:solidFill>
                <a:schemeClr val="tx1"/>
              </a:solidFill>
              <a:round/>
              <a:headEnd/>
              <a:tailEnd/>
            </a:ln>
          </p:spPr>
          <p:txBody>
            <a:bodyPr/>
            <a:lstStyle/>
            <a:p>
              <a:endParaRPr lang="ko-KR" altLang="en-US"/>
            </a:p>
          </p:txBody>
        </p:sp>
      </p:grpSp>
      <p:sp>
        <p:nvSpPr>
          <p:cNvPr id="13320" name="Rectangle 8"/>
          <p:cNvSpPr>
            <a:spLocks noChangeArrowheads="1"/>
          </p:cNvSpPr>
          <p:nvPr/>
        </p:nvSpPr>
        <p:spPr bwMode="auto">
          <a:xfrm>
            <a:off x="5461000" y="6521450"/>
            <a:ext cx="3683000" cy="336550"/>
          </a:xfrm>
          <a:prstGeom prst="rect">
            <a:avLst/>
          </a:prstGeom>
          <a:noFill/>
          <a:ln w="9525">
            <a:noFill/>
            <a:miter lim="800000"/>
            <a:headEnd/>
            <a:tailEnd/>
          </a:ln>
          <a:effectLst/>
        </p:spPr>
        <p:txBody>
          <a:bodyPr wrap="none">
            <a:spAutoFit/>
          </a:bodyPr>
          <a:lstStyle/>
          <a:p>
            <a:r>
              <a:rPr lang="en-US" altLang="ko-KR" sz="1600" dirty="0">
                <a:ea typeface="굴림" charset="-127"/>
              </a:rPr>
              <a:t>Jong </a:t>
            </a:r>
            <a:r>
              <a:rPr lang="en-US" altLang="ko-KR" sz="1600" dirty="0" err="1">
                <a:ea typeface="굴림" charset="-127"/>
              </a:rPr>
              <a:t>Bhak</a:t>
            </a:r>
            <a:r>
              <a:rPr lang="en-US" altLang="ko-KR" sz="1600" dirty="0">
                <a:ea typeface="굴림" charset="-127"/>
              </a:rPr>
              <a:t>, under </a:t>
            </a:r>
            <a:r>
              <a:rPr lang="en-US" altLang="ko-KR" sz="1600" dirty="0" err="1">
                <a:ea typeface="굴림" charset="-127"/>
              </a:rPr>
              <a:t>openfree</a:t>
            </a:r>
            <a:r>
              <a:rPr lang="en-US" altLang="ko-KR" sz="1600" dirty="0">
                <a:ea typeface="굴림" charset="-127"/>
              </a:rPr>
              <a:t> </a:t>
            </a:r>
            <a:r>
              <a:rPr lang="en-US" altLang="ko-KR" sz="1600" dirty="0" err="1">
                <a:ea typeface="굴림" charset="-127"/>
              </a:rPr>
              <a:t>BioLicense</a:t>
            </a:r>
            <a:endParaRPr lang="en-US" altLang="ko-KR" sz="1600" dirty="0">
              <a:ea typeface="굴림" charset="-127"/>
            </a:endParaRPr>
          </a:p>
        </p:txBody>
      </p:sp>
      <p:pic>
        <p:nvPicPr>
          <p:cNvPr id="13" name="~PP686.WAV">
            <a:hlinkClick r:id="" action="ppaction://media"/>
          </p:cNvPr>
          <p:cNvPicPr>
            <a:picLocks noRot="1" noChangeAspect="1"/>
          </p:cNvPicPr>
          <p:nvPr>
            <a:wavAudioFile r:embed="rId1" name="~PP686.WAV"/>
          </p:nvPr>
        </p:nvPicPr>
        <p:blipFill>
          <a:blip r:embed="rId3" cstate="print"/>
          <a:stretch>
            <a:fillRect/>
          </a:stretch>
        </p:blipFill>
        <p:spPr>
          <a:xfrm>
            <a:off x="8707438" y="6421438"/>
            <a:ext cx="304800" cy="304800"/>
          </a:xfrm>
          <a:prstGeom prst="rect">
            <a:avLst/>
          </a:prstGeom>
        </p:spPr>
      </p:pic>
    </p:spTree>
  </p:cSld>
  <p:clrMapOvr>
    <a:masterClrMapping/>
  </p:clrMapOvr>
  <p:transition advTm="251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p:cNvSpPr>
          <p:nvPr>
            <p:ph type="title" idx="4294967295"/>
          </p:nvPr>
        </p:nvSpPr>
        <p:spPr/>
        <p:txBody>
          <a:bodyPr/>
          <a:lstStyle/>
          <a:p>
            <a:r>
              <a:rPr lang="en-US" altLang="ko-KR" sz="5400" b="1" dirty="0">
                <a:ea typeface="굴림" charset="-127"/>
              </a:rPr>
              <a:t>Gen</a:t>
            </a:r>
            <a:r>
              <a:rPr lang="en-US" altLang="ko-KR" sz="5400" b="1" dirty="0">
                <a:solidFill>
                  <a:srgbClr val="FF0000"/>
                </a:solidFill>
                <a:ea typeface="굴림" charset="-127"/>
              </a:rPr>
              <a:t>omics </a:t>
            </a:r>
            <a:r>
              <a:rPr lang="en-US" altLang="ko-KR" sz="5400" b="1" dirty="0">
                <a:ea typeface="굴림" charset="-127"/>
              </a:rPr>
              <a:t>era?</a:t>
            </a:r>
            <a:endParaRPr lang="ko-KR" altLang="en-US" sz="5400" b="1" dirty="0">
              <a:ea typeface="굴림" charset="-127"/>
            </a:endParaRPr>
          </a:p>
        </p:txBody>
      </p:sp>
      <p:sp>
        <p:nvSpPr>
          <p:cNvPr id="14339" name="Rectangle 3"/>
          <p:cNvSpPr>
            <a:spLocks noGrp="1"/>
          </p:cNvSpPr>
          <p:nvPr>
            <p:ph type="body" idx="4294967295"/>
          </p:nvPr>
        </p:nvSpPr>
        <p:spPr>
          <a:xfrm>
            <a:off x="0" y="1557338"/>
            <a:ext cx="9144000" cy="5300662"/>
          </a:xfrm>
        </p:spPr>
        <p:txBody>
          <a:bodyPr/>
          <a:lstStyle/>
          <a:p>
            <a:pPr lvl="1">
              <a:lnSpc>
                <a:spcPct val="90000"/>
              </a:lnSpc>
              <a:buFontTx/>
              <a:buNone/>
            </a:pPr>
            <a:r>
              <a:rPr lang="en-US" altLang="ko-KR" sz="3200" b="1">
                <a:ea typeface="굴림" charset="-127"/>
              </a:rPr>
              <a:t>However,</a:t>
            </a:r>
          </a:p>
          <a:p>
            <a:pPr lvl="1">
              <a:lnSpc>
                <a:spcPct val="90000"/>
              </a:lnSpc>
              <a:buFontTx/>
              <a:buChar char="-"/>
            </a:pPr>
            <a:r>
              <a:rPr lang="en-US" altLang="ko-KR" i="1">
                <a:ea typeface="굴림" charset="-127"/>
              </a:rPr>
              <a:t>Useful</a:t>
            </a:r>
            <a:r>
              <a:rPr lang="en-US" altLang="ko-KR">
                <a:ea typeface="굴림" charset="-127"/>
              </a:rPr>
              <a:t>  Genomics per person can still cost  </a:t>
            </a:r>
          </a:p>
          <a:p>
            <a:pPr lvl="1">
              <a:lnSpc>
                <a:spcPct val="90000"/>
              </a:lnSpc>
              <a:buFontTx/>
              <a:buNone/>
            </a:pPr>
            <a:r>
              <a:rPr lang="en-US" altLang="ko-KR">
                <a:solidFill>
                  <a:srgbClr val="FF0000"/>
                </a:solidFill>
                <a:ea typeface="굴림" charset="-127"/>
              </a:rPr>
              <a:t>     $10,000</a:t>
            </a:r>
            <a:r>
              <a:rPr lang="en-US" altLang="ko-KR">
                <a:ea typeface="굴림" charset="-127"/>
              </a:rPr>
              <a:t> or more</a:t>
            </a:r>
          </a:p>
          <a:p>
            <a:pPr lvl="1">
              <a:lnSpc>
                <a:spcPct val="90000"/>
              </a:lnSpc>
              <a:buFontTx/>
              <a:buChar char="-"/>
            </a:pPr>
            <a:endParaRPr lang="en-US" altLang="ko-KR">
              <a:ea typeface="굴림" charset="-127"/>
            </a:endParaRPr>
          </a:p>
          <a:p>
            <a:pPr lvl="1">
              <a:lnSpc>
                <a:spcPct val="90000"/>
              </a:lnSpc>
              <a:buFontTx/>
              <a:buNone/>
            </a:pPr>
            <a:r>
              <a:rPr lang="en-US" altLang="ko-KR">
                <a:ea typeface="굴림" charset="-127"/>
              </a:rPr>
              <a:t>    </a:t>
            </a:r>
            <a:r>
              <a:rPr lang="en-US" altLang="ko-KR">
                <a:ea typeface="굴림" charset="-127"/>
                <a:sym typeface="Wingdings" pitchFamily="2" charset="2"/>
              </a:rPr>
              <a:t> $1000 genomics  Personal Genome </a:t>
            </a:r>
          </a:p>
          <a:p>
            <a:pPr lvl="1">
              <a:lnSpc>
                <a:spcPct val="90000"/>
              </a:lnSpc>
              <a:buFontTx/>
              <a:buNone/>
            </a:pPr>
            <a:r>
              <a:rPr lang="en-US" altLang="ko-KR">
                <a:ea typeface="굴림" charset="-127"/>
                <a:sym typeface="Wingdings" pitchFamily="2" charset="2"/>
              </a:rPr>
              <a:t>         </a:t>
            </a:r>
            <a:r>
              <a:rPr lang="en-US" altLang="ko-KR" b="1">
                <a:ea typeface="굴림" charset="-127"/>
                <a:sym typeface="Wingdings" pitchFamily="2" charset="2"/>
              </a:rPr>
              <a:t>$0 Genomics</a:t>
            </a:r>
            <a:r>
              <a:rPr lang="en-US" altLang="ko-KR">
                <a:ea typeface="굴림" charset="-127"/>
                <a:sym typeface="Wingdings" pitchFamily="2" charset="2"/>
              </a:rPr>
              <a:t> </a:t>
            </a:r>
          </a:p>
          <a:p>
            <a:pPr lvl="1">
              <a:lnSpc>
                <a:spcPct val="90000"/>
              </a:lnSpc>
              <a:buFontTx/>
              <a:buNone/>
            </a:pPr>
            <a:r>
              <a:rPr lang="en-US" altLang="ko-KR" sz="2400" i="1">
                <a:ea typeface="굴림" charset="-127"/>
                <a:sym typeface="Wingdings" pitchFamily="2" charset="2"/>
              </a:rPr>
              <a:t>               an </a:t>
            </a:r>
            <a:r>
              <a:rPr lang="en-US" altLang="ko-KR" i="1">
                <a:ea typeface="굴림" charset="-127"/>
              </a:rPr>
              <a:t>openfree</a:t>
            </a:r>
            <a:r>
              <a:rPr lang="en-US" altLang="ko-KR">
                <a:ea typeface="굴림" charset="-127"/>
              </a:rPr>
              <a:t> genomics project</a:t>
            </a:r>
          </a:p>
          <a:p>
            <a:pPr>
              <a:lnSpc>
                <a:spcPct val="90000"/>
              </a:lnSpc>
            </a:pPr>
            <a:endParaRPr lang="ko-KR" altLang="en-US">
              <a:ea typeface="굴림" charset="-127"/>
            </a:endParaRPr>
          </a:p>
        </p:txBody>
      </p:sp>
      <p:sp>
        <p:nvSpPr>
          <p:cNvPr id="14340" name="Rectangle 4"/>
          <p:cNvSpPr>
            <a:spLocks noChangeArrowheads="1"/>
          </p:cNvSpPr>
          <p:nvPr/>
        </p:nvSpPr>
        <p:spPr bwMode="auto">
          <a:xfrm>
            <a:off x="5461000" y="6521450"/>
            <a:ext cx="3683000" cy="336550"/>
          </a:xfrm>
          <a:prstGeom prst="rect">
            <a:avLst/>
          </a:prstGeom>
          <a:noFill/>
          <a:ln w="9525">
            <a:noFill/>
            <a:miter lim="800000"/>
            <a:headEnd/>
            <a:tailEnd/>
          </a:ln>
          <a:effectLst/>
        </p:spPr>
        <p:txBody>
          <a:bodyPr wrap="none">
            <a:spAutoFit/>
          </a:bodyPr>
          <a:lstStyle/>
          <a:p>
            <a:r>
              <a:rPr lang="en-US" altLang="ko-KR" sz="1600" dirty="0">
                <a:ea typeface="굴림" charset="-127"/>
              </a:rPr>
              <a:t>Jong </a:t>
            </a:r>
            <a:r>
              <a:rPr lang="en-US" altLang="ko-KR" sz="1600" dirty="0" err="1">
                <a:ea typeface="굴림" charset="-127"/>
              </a:rPr>
              <a:t>Bhak</a:t>
            </a:r>
            <a:r>
              <a:rPr lang="en-US" altLang="ko-KR" sz="1600" dirty="0">
                <a:ea typeface="굴림" charset="-127"/>
              </a:rPr>
              <a:t>, under </a:t>
            </a:r>
            <a:r>
              <a:rPr lang="en-US" altLang="ko-KR" sz="1600" dirty="0" err="1">
                <a:ea typeface="굴림" charset="-127"/>
              </a:rPr>
              <a:t>openfree</a:t>
            </a:r>
            <a:r>
              <a:rPr lang="en-US" altLang="ko-KR" sz="1600" dirty="0">
                <a:ea typeface="굴림" charset="-127"/>
              </a:rPr>
              <a:t> </a:t>
            </a:r>
            <a:r>
              <a:rPr lang="en-US" altLang="ko-KR" sz="1600" dirty="0" err="1">
                <a:ea typeface="굴림" charset="-127"/>
              </a:rPr>
              <a:t>BioLicense</a:t>
            </a:r>
            <a:endParaRPr lang="en-US" altLang="ko-KR" sz="1600" dirty="0">
              <a:ea typeface="굴림" charset="-127"/>
            </a:endParaRPr>
          </a:p>
        </p:txBody>
      </p:sp>
      <p:pic>
        <p:nvPicPr>
          <p:cNvPr id="14" name="~PP2012.WAV">
            <a:hlinkClick r:id="" action="ppaction://media"/>
          </p:cNvPr>
          <p:cNvPicPr>
            <a:picLocks noRot="1" noChangeAspect="1"/>
          </p:cNvPicPr>
          <p:nvPr>
            <a:wavAudioFile r:embed="rId1" name="~PP2012.WAV"/>
          </p:nvPr>
        </p:nvPicPr>
        <p:blipFill>
          <a:blip r:embed="rId3" cstate="print"/>
          <a:stretch>
            <a:fillRect/>
          </a:stretch>
        </p:blipFill>
        <p:spPr>
          <a:xfrm>
            <a:off x="8707438" y="6421438"/>
            <a:ext cx="304800" cy="304800"/>
          </a:xfrm>
          <a:prstGeom prst="rect">
            <a:avLst/>
          </a:prstGeom>
        </p:spPr>
      </p:pic>
    </p:spTree>
  </p:cSld>
  <p:clrMapOvr>
    <a:masterClrMapping/>
  </p:clrMapOvr>
  <p:transition advTm="355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ko-KR" b="1">
                <a:solidFill>
                  <a:srgbClr val="FF0000"/>
                </a:solidFill>
                <a:ea typeface="굴림" charset="-127"/>
              </a:rPr>
              <a:t>Ome</a:t>
            </a:r>
            <a:r>
              <a:rPr lang="en-US" altLang="ko-KR" b="1">
                <a:ea typeface="굴림" charset="-127"/>
              </a:rPr>
              <a:t> versus </a:t>
            </a:r>
            <a:r>
              <a:rPr lang="en-US" altLang="ko-KR" b="1">
                <a:solidFill>
                  <a:srgbClr val="009900"/>
                </a:solidFill>
                <a:ea typeface="굴림" charset="-127"/>
              </a:rPr>
              <a:t>Omics</a:t>
            </a:r>
            <a:r>
              <a:rPr lang="en-US" altLang="ko-KR" b="1">
                <a:ea typeface="굴림" charset="-127"/>
              </a:rPr>
              <a:t> graph</a:t>
            </a:r>
          </a:p>
        </p:txBody>
      </p:sp>
      <p:sp>
        <p:nvSpPr>
          <p:cNvPr id="39939" name="Rectangle 3"/>
          <p:cNvSpPr>
            <a:spLocks noGrp="1" noChangeArrowheads="1"/>
          </p:cNvSpPr>
          <p:nvPr>
            <p:ph type="body" idx="1"/>
          </p:nvPr>
        </p:nvSpPr>
        <p:spPr>
          <a:xfrm>
            <a:off x="468313" y="1628775"/>
            <a:ext cx="8229600" cy="4525963"/>
          </a:xfrm>
        </p:spPr>
        <p:txBody>
          <a:bodyPr/>
          <a:lstStyle/>
          <a:p>
            <a:endParaRPr lang="ko-KR" altLang="en-US">
              <a:ea typeface="굴림" charset="-127"/>
            </a:endParaRPr>
          </a:p>
        </p:txBody>
      </p:sp>
      <p:sp>
        <p:nvSpPr>
          <p:cNvPr id="39940" name="Line 4"/>
          <p:cNvSpPr>
            <a:spLocks noChangeShapeType="1"/>
          </p:cNvSpPr>
          <p:nvPr/>
        </p:nvSpPr>
        <p:spPr bwMode="auto">
          <a:xfrm flipV="1">
            <a:off x="1116013" y="2636838"/>
            <a:ext cx="0" cy="3384550"/>
          </a:xfrm>
          <a:prstGeom prst="line">
            <a:avLst/>
          </a:prstGeom>
          <a:noFill/>
          <a:ln w="57150">
            <a:solidFill>
              <a:schemeClr val="tx1"/>
            </a:solidFill>
            <a:round/>
            <a:headEnd/>
            <a:tailEnd type="triangle" w="med" len="med"/>
          </a:ln>
          <a:effectLst/>
        </p:spPr>
        <p:txBody>
          <a:bodyPr/>
          <a:lstStyle/>
          <a:p>
            <a:endParaRPr lang="ko-KR" altLang="en-US"/>
          </a:p>
        </p:txBody>
      </p:sp>
      <p:sp>
        <p:nvSpPr>
          <p:cNvPr id="39941" name="Line 5"/>
          <p:cNvSpPr>
            <a:spLocks noChangeShapeType="1"/>
          </p:cNvSpPr>
          <p:nvPr/>
        </p:nvSpPr>
        <p:spPr bwMode="auto">
          <a:xfrm>
            <a:off x="1116013" y="6092825"/>
            <a:ext cx="6480175" cy="0"/>
          </a:xfrm>
          <a:prstGeom prst="line">
            <a:avLst/>
          </a:prstGeom>
          <a:noFill/>
          <a:ln w="57150">
            <a:solidFill>
              <a:schemeClr val="tx1"/>
            </a:solidFill>
            <a:round/>
            <a:headEnd/>
            <a:tailEnd type="triangle" w="med" len="med"/>
          </a:ln>
          <a:effectLst/>
        </p:spPr>
        <p:txBody>
          <a:bodyPr/>
          <a:lstStyle/>
          <a:p>
            <a:endParaRPr lang="ko-KR" altLang="en-US"/>
          </a:p>
        </p:txBody>
      </p:sp>
      <p:sp>
        <p:nvSpPr>
          <p:cNvPr id="39942" name="Line 6"/>
          <p:cNvSpPr>
            <a:spLocks noChangeShapeType="1"/>
          </p:cNvSpPr>
          <p:nvPr/>
        </p:nvSpPr>
        <p:spPr bwMode="auto">
          <a:xfrm>
            <a:off x="1403350" y="2781300"/>
            <a:ext cx="5184775" cy="3095625"/>
          </a:xfrm>
          <a:prstGeom prst="line">
            <a:avLst/>
          </a:prstGeom>
          <a:noFill/>
          <a:ln w="57150">
            <a:solidFill>
              <a:srgbClr val="FF0000"/>
            </a:solidFill>
            <a:round/>
            <a:headEnd/>
            <a:tailEnd type="triangle" w="med" len="med"/>
          </a:ln>
          <a:effectLst/>
        </p:spPr>
        <p:txBody>
          <a:bodyPr/>
          <a:lstStyle/>
          <a:p>
            <a:endParaRPr lang="ko-KR" altLang="en-US"/>
          </a:p>
        </p:txBody>
      </p:sp>
      <p:sp>
        <p:nvSpPr>
          <p:cNvPr id="39943" name="Line 7"/>
          <p:cNvSpPr>
            <a:spLocks noChangeShapeType="1"/>
          </p:cNvSpPr>
          <p:nvPr/>
        </p:nvSpPr>
        <p:spPr bwMode="auto">
          <a:xfrm flipV="1">
            <a:off x="1619250" y="2852738"/>
            <a:ext cx="4897438" cy="2808287"/>
          </a:xfrm>
          <a:prstGeom prst="line">
            <a:avLst/>
          </a:prstGeom>
          <a:noFill/>
          <a:ln w="57150">
            <a:solidFill>
              <a:srgbClr val="008000"/>
            </a:solidFill>
            <a:round/>
            <a:headEnd/>
            <a:tailEnd type="triangle" w="med" len="med"/>
          </a:ln>
          <a:effectLst/>
        </p:spPr>
        <p:txBody>
          <a:bodyPr/>
          <a:lstStyle/>
          <a:p>
            <a:endParaRPr lang="ko-KR" altLang="en-US"/>
          </a:p>
        </p:txBody>
      </p:sp>
      <p:sp>
        <p:nvSpPr>
          <p:cNvPr id="39944" name="Text Box 8"/>
          <p:cNvSpPr txBox="1">
            <a:spLocks noChangeArrowheads="1"/>
          </p:cNvSpPr>
          <p:nvPr/>
        </p:nvSpPr>
        <p:spPr bwMode="auto">
          <a:xfrm>
            <a:off x="7524750" y="6237288"/>
            <a:ext cx="666750" cy="366712"/>
          </a:xfrm>
          <a:prstGeom prst="rect">
            <a:avLst/>
          </a:prstGeom>
          <a:noFill/>
          <a:ln w="9525">
            <a:noFill/>
            <a:miter lim="800000"/>
            <a:headEnd/>
            <a:tailEnd/>
          </a:ln>
          <a:effectLst/>
        </p:spPr>
        <p:txBody>
          <a:bodyPr wrap="none">
            <a:spAutoFit/>
          </a:bodyPr>
          <a:lstStyle/>
          <a:p>
            <a:r>
              <a:rPr lang="en-US" altLang="ko-KR">
                <a:ea typeface="굴림" charset="-127"/>
              </a:rPr>
              <a:t>Year</a:t>
            </a:r>
          </a:p>
        </p:txBody>
      </p:sp>
      <p:sp>
        <p:nvSpPr>
          <p:cNvPr id="39945" name="Text Box 9"/>
          <p:cNvSpPr txBox="1">
            <a:spLocks noChangeArrowheads="1"/>
          </p:cNvSpPr>
          <p:nvPr/>
        </p:nvSpPr>
        <p:spPr bwMode="auto">
          <a:xfrm>
            <a:off x="179388" y="4005263"/>
            <a:ext cx="717550" cy="366712"/>
          </a:xfrm>
          <a:prstGeom prst="rect">
            <a:avLst/>
          </a:prstGeom>
          <a:noFill/>
          <a:ln w="9525">
            <a:noFill/>
            <a:miter lim="800000"/>
            <a:headEnd/>
            <a:tailEnd/>
          </a:ln>
          <a:effectLst/>
        </p:spPr>
        <p:txBody>
          <a:bodyPr wrap="none">
            <a:spAutoFit/>
          </a:bodyPr>
          <a:lstStyle/>
          <a:p>
            <a:r>
              <a:rPr lang="en-US" altLang="ko-KR">
                <a:ea typeface="굴림" charset="-127"/>
              </a:rPr>
              <a:t> Cost</a:t>
            </a:r>
          </a:p>
        </p:txBody>
      </p:sp>
      <p:sp>
        <p:nvSpPr>
          <p:cNvPr id="39946" name="Text Box 10"/>
          <p:cNvSpPr txBox="1">
            <a:spLocks noChangeArrowheads="1"/>
          </p:cNvSpPr>
          <p:nvPr/>
        </p:nvSpPr>
        <p:spPr bwMode="auto">
          <a:xfrm>
            <a:off x="6351588" y="5392738"/>
            <a:ext cx="184150" cy="366712"/>
          </a:xfrm>
          <a:prstGeom prst="rect">
            <a:avLst/>
          </a:prstGeom>
          <a:noFill/>
          <a:ln w="9525">
            <a:noFill/>
            <a:miter lim="800000"/>
            <a:headEnd/>
            <a:tailEnd/>
          </a:ln>
          <a:effectLst/>
        </p:spPr>
        <p:txBody>
          <a:bodyPr wrap="none">
            <a:spAutoFit/>
          </a:bodyPr>
          <a:lstStyle/>
          <a:p>
            <a:endParaRPr lang="ko-KR" altLang="ko-KR"/>
          </a:p>
        </p:txBody>
      </p:sp>
      <p:sp>
        <p:nvSpPr>
          <p:cNvPr id="39947" name="Line 11"/>
          <p:cNvSpPr>
            <a:spLocks noChangeShapeType="1"/>
          </p:cNvSpPr>
          <p:nvPr/>
        </p:nvSpPr>
        <p:spPr bwMode="auto">
          <a:xfrm>
            <a:off x="1116013" y="5661025"/>
            <a:ext cx="7129462" cy="0"/>
          </a:xfrm>
          <a:prstGeom prst="line">
            <a:avLst/>
          </a:prstGeom>
          <a:noFill/>
          <a:ln w="9525">
            <a:solidFill>
              <a:schemeClr val="tx1"/>
            </a:solidFill>
            <a:round/>
            <a:headEnd/>
            <a:tailEnd/>
          </a:ln>
          <a:effectLst/>
        </p:spPr>
        <p:txBody>
          <a:bodyPr/>
          <a:lstStyle/>
          <a:p>
            <a:endParaRPr lang="ko-KR" altLang="en-US"/>
          </a:p>
        </p:txBody>
      </p:sp>
      <p:sp>
        <p:nvSpPr>
          <p:cNvPr id="39948" name="Text Box 12"/>
          <p:cNvSpPr txBox="1">
            <a:spLocks noChangeArrowheads="1"/>
          </p:cNvSpPr>
          <p:nvPr/>
        </p:nvSpPr>
        <p:spPr bwMode="auto">
          <a:xfrm>
            <a:off x="468313" y="5373688"/>
            <a:ext cx="501650" cy="366712"/>
          </a:xfrm>
          <a:prstGeom prst="rect">
            <a:avLst/>
          </a:prstGeom>
          <a:noFill/>
          <a:ln w="9525">
            <a:noFill/>
            <a:miter lim="800000"/>
            <a:headEnd/>
            <a:tailEnd/>
          </a:ln>
          <a:effectLst/>
        </p:spPr>
        <p:txBody>
          <a:bodyPr wrap="none">
            <a:spAutoFit/>
          </a:bodyPr>
          <a:lstStyle/>
          <a:p>
            <a:r>
              <a:rPr lang="en-US" altLang="ko-KR">
                <a:ea typeface="굴림" charset="-127"/>
              </a:rPr>
              <a:t>$ 0</a:t>
            </a:r>
          </a:p>
        </p:txBody>
      </p:sp>
      <p:sp>
        <p:nvSpPr>
          <p:cNvPr id="39949" name="Text Box 13"/>
          <p:cNvSpPr txBox="1">
            <a:spLocks noChangeArrowheads="1"/>
          </p:cNvSpPr>
          <p:nvPr/>
        </p:nvSpPr>
        <p:spPr bwMode="auto">
          <a:xfrm>
            <a:off x="250825" y="2205038"/>
            <a:ext cx="1771650" cy="366712"/>
          </a:xfrm>
          <a:prstGeom prst="rect">
            <a:avLst/>
          </a:prstGeom>
          <a:noFill/>
          <a:ln w="9525">
            <a:noFill/>
            <a:miter lim="800000"/>
            <a:headEnd/>
            <a:tailEnd/>
          </a:ln>
          <a:effectLst/>
        </p:spPr>
        <p:txBody>
          <a:bodyPr wrap="none">
            <a:spAutoFit/>
          </a:bodyPr>
          <a:lstStyle/>
          <a:p>
            <a:r>
              <a:rPr lang="en-US" altLang="ko-KR">
                <a:ea typeface="굴림" charset="-127"/>
              </a:rPr>
              <a:t>$3,000,000,000</a:t>
            </a:r>
          </a:p>
        </p:txBody>
      </p:sp>
      <p:sp>
        <p:nvSpPr>
          <p:cNvPr id="39950" name="Text Box 14"/>
          <p:cNvSpPr txBox="1">
            <a:spLocks noChangeArrowheads="1"/>
          </p:cNvSpPr>
          <p:nvPr/>
        </p:nvSpPr>
        <p:spPr bwMode="auto">
          <a:xfrm>
            <a:off x="6135688" y="6113463"/>
            <a:ext cx="692150" cy="366712"/>
          </a:xfrm>
          <a:prstGeom prst="rect">
            <a:avLst/>
          </a:prstGeom>
          <a:noFill/>
          <a:ln w="9525">
            <a:noFill/>
            <a:miter lim="800000"/>
            <a:headEnd/>
            <a:tailEnd/>
          </a:ln>
          <a:effectLst/>
        </p:spPr>
        <p:txBody>
          <a:bodyPr wrap="none">
            <a:spAutoFit/>
          </a:bodyPr>
          <a:lstStyle/>
          <a:p>
            <a:r>
              <a:rPr lang="en-US" altLang="ko-KR">
                <a:ea typeface="굴림" charset="-127"/>
              </a:rPr>
              <a:t>2016</a:t>
            </a:r>
          </a:p>
        </p:txBody>
      </p:sp>
      <p:sp>
        <p:nvSpPr>
          <p:cNvPr id="39951" name="Text Box 15"/>
          <p:cNvSpPr txBox="1">
            <a:spLocks noChangeArrowheads="1"/>
          </p:cNvSpPr>
          <p:nvPr/>
        </p:nvSpPr>
        <p:spPr bwMode="auto">
          <a:xfrm>
            <a:off x="1187450" y="6165850"/>
            <a:ext cx="692150" cy="366713"/>
          </a:xfrm>
          <a:prstGeom prst="rect">
            <a:avLst/>
          </a:prstGeom>
          <a:noFill/>
          <a:ln w="9525">
            <a:noFill/>
            <a:miter lim="800000"/>
            <a:headEnd/>
            <a:tailEnd/>
          </a:ln>
          <a:effectLst/>
        </p:spPr>
        <p:txBody>
          <a:bodyPr wrap="none">
            <a:spAutoFit/>
          </a:bodyPr>
          <a:lstStyle/>
          <a:p>
            <a:r>
              <a:rPr lang="en-US" altLang="ko-KR">
                <a:ea typeface="굴림" charset="-127"/>
              </a:rPr>
              <a:t>2003</a:t>
            </a:r>
          </a:p>
        </p:txBody>
      </p:sp>
      <p:sp>
        <p:nvSpPr>
          <p:cNvPr id="39952" name="Text Box 16"/>
          <p:cNvSpPr txBox="1">
            <a:spLocks noChangeArrowheads="1"/>
          </p:cNvSpPr>
          <p:nvPr/>
        </p:nvSpPr>
        <p:spPr bwMode="auto">
          <a:xfrm>
            <a:off x="6372225" y="2492375"/>
            <a:ext cx="2165350" cy="366713"/>
          </a:xfrm>
          <a:prstGeom prst="rect">
            <a:avLst/>
          </a:prstGeom>
          <a:noFill/>
          <a:ln w="9525">
            <a:noFill/>
            <a:miter lim="800000"/>
            <a:headEnd/>
            <a:tailEnd/>
          </a:ln>
          <a:effectLst/>
        </p:spPr>
        <p:txBody>
          <a:bodyPr wrap="none">
            <a:spAutoFit/>
          </a:bodyPr>
          <a:lstStyle/>
          <a:p>
            <a:r>
              <a:rPr lang="en-US" altLang="ko-KR">
                <a:ea typeface="굴림" charset="-127"/>
              </a:rPr>
              <a:t>$50,000 per person</a:t>
            </a:r>
          </a:p>
        </p:txBody>
      </p:sp>
      <p:sp>
        <p:nvSpPr>
          <p:cNvPr id="39953" name="Rectangle 17"/>
          <p:cNvSpPr>
            <a:spLocks noChangeArrowheads="1"/>
          </p:cNvSpPr>
          <p:nvPr/>
        </p:nvSpPr>
        <p:spPr bwMode="auto">
          <a:xfrm>
            <a:off x="6788150" y="6613525"/>
            <a:ext cx="2355850" cy="244475"/>
          </a:xfrm>
          <a:prstGeom prst="rect">
            <a:avLst/>
          </a:prstGeom>
          <a:noFill/>
          <a:ln w="9525">
            <a:noFill/>
            <a:miter lim="800000"/>
            <a:headEnd/>
            <a:tailEnd/>
          </a:ln>
          <a:effectLst/>
        </p:spPr>
        <p:txBody>
          <a:bodyPr wrap="none">
            <a:spAutoFit/>
          </a:bodyPr>
          <a:lstStyle/>
          <a:p>
            <a:r>
              <a:rPr lang="en-US" altLang="ko-KR" sz="1000" dirty="0">
                <a:ea typeface="굴림" charset="-127"/>
              </a:rPr>
              <a:t>Jong </a:t>
            </a:r>
            <a:r>
              <a:rPr lang="en-US" altLang="ko-KR" sz="1000" dirty="0" err="1">
                <a:ea typeface="굴림" charset="-127"/>
              </a:rPr>
              <a:t>Bhak</a:t>
            </a:r>
            <a:r>
              <a:rPr lang="en-US" altLang="ko-KR" sz="1000" dirty="0">
                <a:ea typeface="굴림" charset="-127"/>
              </a:rPr>
              <a:t>, under </a:t>
            </a:r>
            <a:r>
              <a:rPr lang="en-US" altLang="ko-KR" sz="1000" dirty="0" err="1">
                <a:ea typeface="굴림" charset="-127"/>
              </a:rPr>
              <a:t>openfree</a:t>
            </a:r>
            <a:r>
              <a:rPr lang="en-US" altLang="ko-KR" sz="1000" dirty="0">
                <a:ea typeface="굴림" charset="-127"/>
              </a:rPr>
              <a:t> </a:t>
            </a:r>
            <a:r>
              <a:rPr lang="en-US" altLang="ko-KR" sz="1000" dirty="0" err="1">
                <a:ea typeface="굴림" charset="-127"/>
              </a:rPr>
              <a:t>BioLicense</a:t>
            </a:r>
            <a:endParaRPr lang="en-US" altLang="ko-KR" sz="1000" dirty="0">
              <a:ea typeface="굴림" charset="-127"/>
            </a:endParaRPr>
          </a:p>
        </p:txBody>
      </p:sp>
      <p:sp>
        <p:nvSpPr>
          <p:cNvPr id="39954" name="Line 18"/>
          <p:cNvSpPr>
            <a:spLocks noChangeShapeType="1"/>
          </p:cNvSpPr>
          <p:nvPr/>
        </p:nvSpPr>
        <p:spPr bwMode="auto">
          <a:xfrm>
            <a:off x="3995738" y="4365625"/>
            <a:ext cx="0" cy="1727200"/>
          </a:xfrm>
          <a:prstGeom prst="line">
            <a:avLst/>
          </a:prstGeom>
          <a:noFill/>
          <a:ln w="9525">
            <a:solidFill>
              <a:schemeClr val="tx1"/>
            </a:solidFill>
            <a:round/>
            <a:headEnd/>
            <a:tailEnd/>
          </a:ln>
          <a:effectLst/>
        </p:spPr>
        <p:txBody>
          <a:bodyPr/>
          <a:lstStyle/>
          <a:p>
            <a:endParaRPr lang="ko-KR" altLang="en-US"/>
          </a:p>
        </p:txBody>
      </p:sp>
      <p:sp>
        <p:nvSpPr>
          <p:cNvPr id="39955" name="Text Box 19"/>
          <p:cNvSpPr txBox="1">
            <a:spLocks noChangeArrowheads="1"/>
          </p:cNvSpPr>
          <p:nvPr/>
        </p:nvSpPr>
        <p:spPr bwMode="auto">
          <a:xfrm>
            <a:off x="2987675" y="6165850"/>
            <a:ext cx="1906588" cy="581025"/>
          </a:xfrm>
          <a:prstGeom prst="rect">
            <a:avLst/>
          </a:prstGeom>
          <a:noFill/>
          <a:ln w="9525">
            <a:noFill/>
            <a:miter lim="800000"/>
            <a:headEnd/>
            <a:tailEnd/>
          </a:ln>
          <a:effectLst/>
        </p:spPr>
        <p:txBody>
          <a:bodyPr>
            <a:spAutoFit/>
          </a:bodyPr>
          <a:lstStyle/>
          <a:p>
            <a:pPr algn="ctr"/>
            <a:r>
              <a:rPr lang="en-US" altLang="ko-KR" sz="1600">
                <a:ea typeface="굴림" charset="-127"/>
              </a:rPr>
              <a:t>Ome and Omics</a:t>
            </a:r>
          </a:p>
          <a:p>
            <a:pPr algn="ctr"/>
            <a:r>
              <a:rPr lang="en-US" altLang="ko-KR" sz="1600">
                <a:ea typeface="굴림" charset="-127"/>
              </a:rPr>
              <a:t>Balance point</a:t>
            </a:r>
          </a:p>
        </p:txBody>
      </p:sp>
      <p:pic>
        <p:nvPicPr>
          <p:cNvPr id="23" name="~PP1707.WAV">
            <a:hlinkClick r:id="" action="ppaction://media"/>
          </p:cNvPr>
          <p:cNvPicPr>
            <a:picLocks noRot="1" noChangeAspect="1"/>
          </p:cNvPicPr>
          <p:nvPr>
            <a:wavAudioFile r:embed="rId1" name="~PP1707.WAV"/>
          </p:nvPr>
        </p:nvPicPr>
        <p:blipFill>
          <a:blip r:embed="rId3" cstate="print"/>
          <a:stretch>
            <a:fillRect/>
          </a:stretch>
        </p:blipFill>
        <p:spPr>
          <a:xfrm>
            <a:off x="8707438" y="6421438"/>
            <a:ext cx="304800" cy="304800"/>
          </a:xfrm>
          <a:prstGeom prst="rect">
            <a:avLst/>
          </a:prstGeom>
        </p:spPr>
      </p:pic>
    </p:spTree>
  </p:cSld>
  <p:clrMapOvr>
    <a:masterClrMapping/>
  </p:clrMapOvr>
  <p:transition advTm="860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p:cNvSpPr>
          <p:nvPr>
            <p:ph type="title" idx="4294967295"/>
          </p:nvPr>
        </p:nvSpPr>
        <p:spPr>
          <a:xfrm>
            <a:off x="323850" y="0"/>
            <a:ext cx="8229600" cy="765175"/>
          </a:xfrm>
        </p:spPr>
        <p:txBody>
          <a:bodyPr/>
          <a:lstStyle/>
          <a:p>
            <a:r>
              <a:rPr lang="en-US" altLang="ko-KR" sz="4800" b="1" dirty="0">
                <a:ea typeface="굴림" charset="-127"/>
              </a:rPr>
              <a:t>Personalization</a:t>
            </a:r>
          </a:p>
        </p:txBody>
      </p:sp>
      <p:sp>
        <p:nvSpPr>
          <p:cNvPr id="26627" name="Rectangle 3"/>
          <p:cNvSpPr>
            <a:spLocks noGrp="1"/>
          </p:cNvSpPr>
          <p:nvPr>
            <p:ph type="body" idx="4294967295"/>
          </p:nvPr>
        </p:nvSpPr>
        <p:spPr>
          <a:xfrm>
            <a:off x="179388" y="836613"/>
            <a:ext cx="8785225" cy="5761037"/>
          </a:xfrm>
        </p:spPr>
        <p:txBody>
          <a:bodyPr/>
          <a:lstStyle/>
          <a:p>
            <a:r>
              <a:rPr lang="en-US" altLang="ko-KR" sz="2800" b="1" dirty="0">
                <a:solidFill>
                  <a:schemeClr val="bg1">
                    <a:lumMod val="50000"/>
                  </a:schemeClr>
                </a:solidFill>
                <a:ea typeface="굴림" charset="-127"/>
              </a:rPr>
              <a:t>Personal Computers and the Internet</a:t>
            </a:r>
          </a:p>
          <a:p>
            <a:pPr lvl="1"/>
            <a:r>
              <a:rPr lang="en-US" altLang="ko-KR" sz="2400" b="1" dirty="0">
                <a:solidFill>
                  <a:schemeClr val="bg1">
                    <a:lumMod val="50000"/>
                  </a:schemeClr>
                </a:solidFill>
                <a:ea typeface="굴림" charset="-127"/>
              </a:rPr>
              <a:t>The Internet is a big pool of </a:t>
            </a:r>
            <a:r>
              <a:rPr lang="en-US" altLang="ko-KR" sz="2400" b="1" i="1" dirty="0" err="1">
                <a:solidFill>
                  <a:schemeClr val="bg1">
                    <a:lumMod val="50000"/>
                  </a:schemeClr>
                </a:solidFill>
                <a:ea typeface="굴림" charset="-127"/>
              </a:rPr>
              <a:t>openfree</a:t>
            </a:r>
            <a:r>
              <a:rPr lang="en-US" altLang="ko-KR" sz="2400" b="1" dirty="0">
                <a:solidFill>
                  <a:schemeClr val="bg1">
                    <a:lumMod val="50000"/>
                  </a:schemeClr>
                </a:solidFill>
                <a:ea typeface="굴림" charset="-127"/>
              </a:rPr>
              <a:t> data, information and knowledge.</a:t>
            </a:r>
          </a:p>
          <a:p>
            <a:r>
              <a:rPr lang="en-US" altLang="ko-KR" sz="2800" b="1" dirty="0">
                <a:solidFill>
                  <a:schemeClr val="bg1">
                    <a:lumMod val="50000"/>
                  </a:schemeClr>
                </a:solidFill>
                <a:ea typeface="굴림" charset="-127"/>
              </a:rPr>
              <a:t>One Laptop per Child</a:t>
            </a:r>
            <a:r>
              <a:rPr lang="en-US" altLang="ko-KR" sz="2800" dirty="0">
                <a:solidFill>
                  <a:schemeClr val="bg1">
                    <a:lumMod val="50000"/>
                  </a:schemeClr>
                </a:solidFill>
                <a:ea typeface="굴림" charset="-127"/>
              </a:rPr>
              <a:t> association (OLPC) </a:t>
            </a:r>
          </a:p>
          <a:p>
            <a:r>
              <a:rPr lang="en-US" altLang="ko-KR" sz="2800" dirty="0">
                <a:solidFill>
                  <a:schemeClr val="bg1">
                    <a:lumMod val="50000"/>
                  </a:schemeClr>
                </a:solidFill>
                <a:ea typeface="굴림" charset="-127"/>
              </a:rPr>
              <a:t>PersonalGenome.org + Knome.com</a:t>
            </a:r>
          </a:p>
          <a:p>
            <a:pPr>
              <a:buFontTx/>
              <a:buNone/>
            </a:pPr>
            <a:endParaRPr lang="ko-KR" altLang="en-US" sz="2800" dirty="0">
              <a:ea typeface="굴림" charset="-127"/>
            </a:endParaRPr>
          </a:p>
        </p:txBody>
      </p:sp>
      <p:pic>
        <p:nvPicPr>
          <p:cNvPr id="26628" name="Picture 5" descr="OLPC_logo"/>
          <p:cNvPicPr>
            <a:picLocks noChangeAspect="1" noChangeArrowheads="1"/>
          </p:cNvPicPr>
          <p:nvPr/>
        </p:nvPicPr>
        <p:blipFill>
          <a:blip r:embed="rId3" cstate="print"/>
          <a:srcRect/>
          <a:stretch>
            <a:fillRect/>
          </a:stretch>
        </p:blipFill>
        <p:spPr bwMode="auto">
          <a:xfrm>
            <a:off x="0" y="5157788"/>
            <a:ext cx="1285875" cy="1485900"/>
          </a:xfrm>
          <a:prstGeom prst="rect">
            <a:avLst/>
          </a:prstGeom>
          <a:noFill/>
          <a:ln w="9525">
            <a:noFill/>
            <a:miter lim="800000"/>
            <a:headEnd/>
            <a:tailEnd/>
          </a:ln>
        </p:spPr>
      </p:pic>
      <p:pic>
        <p:nvPicPr>
          <p:cNvPr id="26629" name="Picture 10"/>
          <p:cNvPicPr>
            <a:picLocks noChangeAspect="1" noChangeArrowheads="1"/>
          </p:cNvPicPr>
          <p:nvPr/>
        </p:nvPicPr>
        <p:blipFill>
          <a:blip r:embed="rId4" cstate="print"/>
          <a:srcRect/>
          <a:stretch>
            <a:fillRect/>
          </a:stretch>
        </p:blipFill>
        <p:spPr bwMode="auto">
          <a:xfrm>
            <a:off x="6307138" y="3213100"/>
            <a:ext cx="2836862" cy="3284538"/>
          </a:xfrm>
          <a:prstGeom prst="rect">
            <a:avLst/>
          </a:prstGeom>
          <a:noFill/>
          <a:ln w="9525">
            <a:noFill/>
            <a:miter lim="800000"/>
            <a:headEnd/>
            <a:tailEnd/>
          </a:ln>
        </p:spPr>
      </p:pic>
      <p:pic>
        <p:nvPicPr>
          <p:cNvPr id="26630" name="Picture 17" descr="personal_computer_2"/>
          <p:cNvPicPr>
            <a:picLocks noChangeAspect="1" noChangeArrowheads="1"/>
          </p:cNvPicPr>
          <p:nvPr/>
        </p:nvPicPr>
        <p:blipFill>
          <a:blip r:embed="rId5" cstate="print"/>
          <a:srcRect/>
          <a:stretch>
            <a:fillRect/>
          </a:stretch>
        </p:blipFill>
        <p:spPr bwMode="auto">
          <a:xfrm>
            <a:off x="539750" y="3213100"/>
            <a:ext cx="1627188" cy="1516063"/>
          </a:xfrm>
          <a:prstGeom prst="rect">
            <a:avLst/>
          </a:prstGeom>
          <a:noFill/>
          <a:ln w="9525">
            <a:noFill/>
            <a:miter lim="800000"/>
            <a:headEnd/>
            <a:tailEnd/>
          </a:ln>
        </p:spPr>
      </p:pic>
      <p:pic>
        <p:nvPicPr>
          <p:cNvPr id="26631" name="Picture 18" descr="linus_torvalds_small_3"/>
          <p:cNvPicPr>
            <a:picLocks noChangeAspect="1" noChangeArrowheads="1"/>
          </p:cNvPicPr>
          <p:nvPr/>
        </p:nvPicPr>
        <p:blipFill>
          <a:blip r:embed="rId6" cstate="print"/>
          <a:srcRect/>
          <a:stretch>
            <a:fillRect/>
          </a:stretch>
        </p:blipFill>
        <p:spPr bwMode="auto">
          <a:xfrm>
            <a:off x="2339975" y="3213100"/>
            <a:ext cx="1393825" cy="1560513"/>
          </a:xfrm>
          <a:prstGeom prst="rect">
            <a:avLst/>
          </a:prstGeom>
          <a:noFill/>
          <a:ln w="9525">
            <a:noFill/>
            <a:miter lim="800000"/>
            <a:headEnd/>
            <a:tailEnd/>
          </a:ln>
        </p:spPr>
      </p:pic>
      <p:pic>
        <p:nvPicPr>
          <p:cNvPr id="26632" name="Picture 19" descr="george_church_1"/>
          <p:cNvPicPr>
            <a:picLocks noChangeAspect="1" noChangeArrowheads="1"/>
          </p:cNvPicPr>
          <p:nvPr/>
        </p:nvPicPr>
        <p:blipFill>
          <a:blip r:embed="rId7" cstate="print"/>
          <a:srcRect/>
          <a:stretch>
            <a:fillRect/>
          </a:stretch>
        </p:blipFill>
        <p:spPr bwMode="auto">
          <a:xfrm>
            <a:off x="4211638" y="3213100"/>
            <a:ext cx="1873250" cy="1724025"/>
          </a:xfrm>
          <a:prstGeom prst="rect">
            <a:avLst/>
          </a:prstGeom>
          <a:noFill/>
          <a:ln w="9525">
            <a:noFill/>
            <a:miter lim="800000"/>
            <a:headEnd/>
            <a:tailEnd/>
          </a:ln>
        </p:spPr>
      </p:pic>
      <p:pic>
        <p:nvPicPr>
          <p:cNvPr id="26633" name="Picture 21" descr="george_church_1"/>
          <p:cNvPicPr>
            <a:picLocks noChangeAspect="1" noChangeArrowheads="1"/>
          </p:cNvPicPr>
          <p:nvPr/>
        </p:nvPicPr>
        <p:blipFill>
          <a:blip r:embed="rId8" cstate="print"/>
          <a:srcRect/>
          <a:stretch>
            <a:fillRect/>
          </a:stretch>
        </p:blipFill>
        <p:spPr bwMode="auto">
          <a:xfrm>
            <a:off x="1547813" y="4941888"/>
            <a:ext cx="1428750" cy="1916112"/>
          </a:xfrm>
          <a:prstGeom prst="rect">
            <a:avLst/>
          </a:prstGeom>
          <a:noFill/>
          <a:ln w="9525">
            <a:noFill/>
            <a:miter lim="800000"/>
            <a:headEnd/>
            <a:tailEnd/>
          </a:ln>
        </p:spPr>
      </p:pic>
      <p:pic>
        <p:nvPicPr>
          <p:cNvPr id="26634" name="Picture 22" descr="personal_variome_1"/>
          <p:cNvPicPr>
            <a:picLocks noChangeAspect="1" noChangeArrowheads="1"/>
          </p:cNvPicPr>
          <p:nvPr/>
        </p:nvPicPr>
        <p:blipFill>
          <a:blip r:embed="rId9" cstate="print"/>
          <a:srcRect/>
          <a:stretch>
            <a:fillRect/>
          </a:stretch>
        </p:blipFill>
        <p:spPr bwMode="auto">
          <a:xfrm>
            <a:off x="3276600" y="5516563"/>
            <a:ext cx="2606675" cy="1030287"/>
          </a:xfrm>
          <a:prstGeom prst="rect">
            <a:avLst/>
          </a:prstGeom>
          <a:noFill/>
          <a:ln w="9525">
            <a:noFill/>
            <a:miter lim="800000"/>
            <a:headEnd/>
            <a:tailEnd/>
          </a:ln>
        </p:spPr>
      </p:pic>
      <p:pic>
        <p:nvPicPr>
          <p:cNvPr id="26635" name="Picture 6"/>
          <p:cNvPicPr>
            <a:picLocks noChangeAspect="1" noChangeArrowheads="1"/>
          </p:cNvPicPr>
          <p:nvPr/>
        </p:nvPicPr>
        <p:blipFill>
          <a:blip r:embed="rId10" cstate="print"/>
          <a:srcRect/>
          <a:stretch>
            <a:fillRect/>
          </a:stretch>
        </p:blipFill>
        <p:spPr bwMode="auto">
          <a:xfrm>
            <a:off x="3276600" y="4797425"/>
            <a:ext cx="812800" cy="652463"/>
          </a:xfrm>
          <a:prstGeom prst="rect">
            <a:avLst/>
          </a:prstGeom>
          <a:noFill/>
          <a:ln w="9525">
            <a:noFill/>
            <a:miter lim="800000"/>
            <a:headEnd/>
            <a:tailEnd/>
          </a:ln>
        </p:spPr>
      </p:pic>
      <p:sp>
        <p:nvSpPr>
          <p:cNvPr id="26636" name="Rectangle 12"/>
          <p:cNvSpPr>
            <a:spLocks noChangeArrowheads="1"/>
          </p:cNvSpPr>
          <p:nvPr/>
        </p:nvSpPr>
        <p:spPr bwMode="auto">
          <a:xfrm>
            <a:off x="5461000" y="6521450"/>
            <a:ext cx="3683000" cy="336550"/>
          </a:xfrm>
          <a:prstGeom prst="rect">
            <a:avLst/>
          </a:prstGeom>
          <a:noFill/>
          <a:ln w="9525">
            <a:noFill/>
            <a:miter lim="800000"/>
            <a:headEnd/>
            <a:tailEnd/>
          </a:ln>
          <a:effectLst/>
        </p:spPr>
        <p:txBody>
          <a:bodyPr wrap="none">
            <a:spAutoFit/>
          </a:bodyPr>
          <a:lstStyle/>
          <a:p>
            <a:r>
              <a:rPr lang="en-US" altLang="ko-KR" sz="1600" dirty="0">
                <a:ea typeface="굴림" charset="-127"/>
              </a:rPr>
              <a:t>Jong </a:t>
            </a:r>
            <a:r>
              <a:rPr lang="en-US" altLang="ko-KR" sz="1600" dirty="0" err="1">
                <a:ea typeface="굴림" charset="-127"/>
              </a:rPr>
              <a:t>Bhak</a:t>
            </a:r>
            <a:r>
              <a:rPr lang="en-US" altLang="ko-KR" sz="1600" dirty="0">
                <a:ea typeface="굴림" charset="-127"/>
              </a:rPr>
              <a:t>, under </a:t>
            </a:r>
            <a:r>
              <a:rPr lang="en-US" altLang="ko-KR" sz="1600" dirty="0" err="1">
                <a:ea typeface="굴림" charset="-127"/>
              </a:rPr>
              <a:t>openfree</a:t>
            </a:r>
            <a:r>
              <a:rPr lang="en-US" altLang="ko-KR" sz="1600" dirty="0">
                <a:ea typeface="굴림" charset="-127"/>
              </a:rPr>
              <a:t> </a:t>
            </a:r>
            <a:r>
              <a:rPr lang="en-US" altLang="ko-KR" sz="1600" dirty="0" err="1">
                <a:ea typeface="굴림" charset="-127"/>
              </a:rPr>
              <a:t>BioLicense</a:t>
            </a:r>
            <a:endParaRPr lang="en-US" altLang="ko-KR" sz="1600" dirty="0">
              <a:ea typeface="굴림" charset="-127"/>
            </a:endParaRPr>
          </a:p>
        </p:txBody>
      </p:sp>
      <p:pic>
        <p:nvPicPr>
          <p:cNvPr id="31" name="~PP1827.WAV">
            <a:hlinkClick r:id="" action="ppaction://media"/>
          </p:cNvPr>
          <p:cNvPicPr>
            <a:picLocks noRot="1" noChangeAspect="1"/>
          </p:cNvPicPr>
          <p:nvPr>
            <a:wavAudioFile r:embed="rId1" name="~PP1827.WAV"/>
          </p:nvPr>
        </p:nvPicPr>
        <p:blipFill>
          <a:blip r:embed="rId11" cstate="print"/>
          <a:stretch>
            <a:fillRect/>
          </a:stretch>
        </p:blipFill>
        <p:spPr>
          <a:xfrm>
            <a:off x="8707438" y="6421438"/>
            <a:ext cx="304800" cy="304800"/>
          </a:xfrm>
          <a:prstGeom prst="rect">
            <a:avLst/>
          </a:prstGeom>
        </p:spPr>
      </p:pic>
    </p:spTree>
  </p:cSld>
  <p:clrMapOvr>
    <a:masterClrMapping/>
  </p:clrMapOvr>
  <p:transition advTm="878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altLang="ko-KR">
                <a:ea typeface="굴림" charset="-127"/>
              </a:rPr>
              <a:t>The Korean Genome</a:t>
            </a:r>
          </a:p>
        </p:txBody>
      </p:sp>
      <p:sp>
        <p:nvSpPr>
          <p:cNvPr id="118787" name="Rectangle 3"/>
          <p:cNvSpPr>
            <a:spLocks noGrp="1" noChangeArrowheads="1"/>
          </p:cNvSpPr>
          <p:nvPr>
            <p:ph type="body" idx="1"/>
          </p:nvPr>
        </p:nvSpPr>
        <p:spPr/>
        <p:txBody>
          <a:bodyPr/>
          <a:lstStyle/>
          <a:p>
            <a:endParaRPr lang="ko-KR" altLang="en-US">
              <a:ea typeface="굴림" charset="-127"/>
            </a:endParaRPr>
          </a:p>
        </p:txBody>
      </p:sp>
      <p:pic>
        <p:nvPicPr>
          <p:cNvPr id="118788" name="Picture 4" descr="sub_4_2"/>
          <p:cNvPicPr>
            <a:picLocks noChangeAspect="1" noChangeArrowheads="1"/>
          </p:cNvPicPr>
          <p:nvPr/>
        </p:nvPicPr>
        <p:blipFill>
          <a:blip r:embed="rId3" cstate="print"/>
          <a:srcRect/>
          <a:stretch>
            <a:fillRect/>
          </a:stretch>
        </p:blipFill>
        <p:spPr bwMode="auto">
          <a:xfrm>
            <a:off x="611188" y="1341438"/>
            <a:ext cx="7754937" cy="4394200"/>
          </a:xfrm>
          <a:prstGeom prst="rect">
            <a:avLst/>
          </a:prstGeom>
          <a:noFill/>
        </p:spPr>
      </p:pic>
      <p:sp>
        <p:nvSpPr>
          <p:cNvPr id="118789" name="Text Box 5"/>
          <p:cNvSpPr txBox="1">
            <a:spLocks noChangeArrowheads="1"/>
          </p:cNvSpPr>
          <p:nvPr/>
        </p:nvSpPr>
        <p:spPr bwMode="auto">
          <a:xfrm>
            <a:off x="879475" y="6132513"/>
            <a:ext cx="3868738" cy="519112"/>
          </a:xfrm>
          <a:prstGeom prst="rect">
            <a:avLst/>
          </a:prstGeom>
          <a:noFill/>
          <a:ln w="9525">
            <a:noFill/>
            <a:miter lim="800000"/>
            <a:headEnd/>
            <a:tailEnd/>
          </a:ln>
          <a:effectLst/>
        </p:spPr>
        <p:txBody>
          <a:bodyPr wrap="none">
            <a:spAutoFit/>
          </a:bodyPr>
          <a:lstStyle/>
          <a:p>
            <a:r>
              <a:rPr lang="en-US" altLang="ko-KR" sz="2800">
                <a:ea typeface="굴림" charset="-127"/>
              </a:rPr>
              <a:t>http://koreagenome.org</a:t>
            </a:r>
          </a:p>
        </p:txBody>
      </p:sp>
      <p:pic>
        <p:nvPicPr>
          <p:cNvPr id="9" name="~PP3891.WAV">
            <a:hlinkClick r:id="" action="ppaction://media"/>
          </p:cNvPr>
          <p:cNvPicPr>
            <a:picLocks noRot="1" noChangeAspect="1"/>
          </p:cNvPicPr>
          <p:nvPr>
            <a:wavAudioFile r:embed="rId1" name="~PP3891.WAV"/>
          </p:nvPr>
        </p:nvPicPr>
        <p:blipFill>
          <a:blip r:embed="rId4" cstate="print"/>
          <a:stretch>
            <a:fillRect/>
          </a:stretch>
        </p:blipFill>
        <p:spPr>
          <a:xfrm>
            <a:off x="8707438" y="6421438"/>
            <a:ext cx="304800" cy="304800"/>
          </a:xfrm>
          <a:prstGeom prst="rect">
            <a:avLst/>
          </a:prstGeom>
        </p:spPr>
      </p:pic>
    </p:spTree>
  </p:cSld>
  <p:clrMapOvr>
    <a:masterClrMapping/>
  </p:clrMapOvr>
  <p:transition advTm="80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dirty="0"/>
          </a:p>
        </p:txBody>
      </p:sp>
      <p:sp>
        <p:nvSpPr>
          <p:cNvPr id="3" name="내용 개체 틀 2"/>
          <p:cNvSpPr>
            <a:spLocks noGrp="1"/>
          </p:cNvSpPr>
          <p:nvPr>
            <p:ph idx="1"/>
          </p:nvPr>
        </p:nvSpPr>
        <p:spPr/>
        <p:txBody>
          <a:bodyPr/>
          <a:lstStyle/>
          <a:p>
            <a:r>
              <a:rPr lang="en-US" altLang="ko-KR" sz="3600" b="1" dirty="0" smtClean="0"/>
              <a:t>The first Korean genome sequence and analysis: Full genome sequencing for a socio-ethnic group</a:t>
            </a:r>
          </a:p>
          <a:p>
            <a:endParaRPr lang="en-US" altLang="ko-KR" b="1" dirty="0" smtClean="0"/>
          </a:p>
          <a:p>
            <a:r>
              <a:rPr lang="en-US" altLang="ko-KR" sz="800" dirty="0" smtClean="0">
                <a:hlinkClick r:id="rId3" action="ppaction://hlinkfile"/>
              </a:rPr>
              <a:t>Sung-Min Ahn</a:t>
            </a:r>
            <a:r>
              <a:rPr lang="en-US" altLang="ko-KR" sz="800" dirty="0" smtClean="0">
                <a:hlinkClick r:id="rId4" action="ppaction://hlinkfile"/>
              </a:rPr>
              <a:t>1</a:t>
            </a:r>
            <a:r>
              <a:rPr lang="en-US" altLang="ko-KR" sz="800" dirty="0" smtClean="0"/>
              <a:t>,</a:t>
            </a:r>
            <a:r>
              <a:rPr lang="en-US" altLang="ko-KR" sz="800" dirty="0" smtClean="0">
                <a:hlinkClick r:id="rId5" action="ppaction://hlinkfile"/>
              </a:rPr>
              <a:t>5</a:t>
            </a:r>
            <a:r>
              <a:rPr lang="en-US" altLang="ko-KR" sz="800" dirty="0" smtClean="0"/>
              <a:t>,</a:t>
            </a:r>
            <a:r>
              <a:rPr lang="en-US" altLang="ko-KR" sz="800" dirty="0" smtClean="0">
                <a:hlinkClick r:id="rId6" action="ppaction://hlinkfile"/>
              </a:rPr>
              <a:t>7</a:t>
            </a:r>
            <a:r>
              <a:rPr lang="en-US" altLang="ko-KR" sz="800" dirty="0" smtClean="0"/>
              <a:t>, </a:t>
            </a:r>
            <a:r>
              <a:rPr lang="en-US" altLang="ko-KR" sz="800" dirty="0" smtClean="0">
                <a:hlinkClick r:id="rId7" action="ppaction://hlinkfile"/>
              </a:rPr>
              <a:t>Tae-</a:t>
            </a:r>
            <a:r>
              <a:rPr lang="en-US" altLang="ko-KR" sz="800" dirty="0" err="1" smtClean="0">
                <a:hlinkClick r:id="rId7" action="ppaction://hlinkfile"/>
              </a:rPr>
              <a:t>Hyung</a:t>
            </a:r>
            <a:r>
              <a:rPr lang="en-US" altLang="ko-KR" sz="800" dirty="0" smtClean="0">
                <a:hlinkClick r:id="rId7" action="ppaction://hlinkfile"/>
              </a:rPr>
              <a:t> Kim</a:t>
            </a:r>
            <a:r>
              <a:rPr lang="en-US" altLang="ko-KR" sz="800" dirty="0" smtClean="0">
                <a:hlinkClick r:id="rId8" action="ppaction://hlinkfile"/>
              </a:rPr>
              <a:t>2</a:t>
            </a:r>
            <a:r>
              <a:rPr lang="en-US" altLang="ko-KR" sz="800" dirty="0" smtClean="0"/>
              <a:t>,</a:t>
            </a:r>
            <a:r>
              <a:rPr lang="en-US" altLang="ko-KR" sz="800" dirty="0" smtClean="0">
                <a:hlinkClick r:id="rId9" action="ppaction://hlinkfile"/>
              </a:rPr>
              <a:t>7</a:t>
            </a:r>
            <a:r>
              <a:rPr lang="en-US" altLang="ko-KR" sz="800" dirty="0" smtClean="0"/>
              <a:t>, </a:t>
            </a:r>
            <a:r>
              <a:rPr lang="en-US" altLang="ko-KR" sz="800" dirty="0" err="1" smtClean="0">
                <a:hlinkClick r:id="rId10" action="ppaction://hlinkfile"/>
              </a:rPr>
              <a:t>Sunghoon</a:t>
            </a:r>
            <a:r>
              <a:rPr lang="en-US" altLang="ko-KR" sz="800" dirty="0" smtClean="0">
                <a:hlinkClick r:id="rId10" action="ppaction://hlinkfile"/>
              </a:rPr>
              <a:t> Lee</a:t>
            </a:r>
            <a:r>
              <a:rPr lang="en-US" altLang="ko-KR" sz="800" dirty="0" smtClean="0">
                <a:hlinkClick r:id="rId11" action="ppaction://hlinkfile"/>
              </a:rPr>
              <a:t>2</a:t>
            </a:r>
            <a:r>
              <a:rPr lang="en-US" altLang="ko-KR" sz="800" dirty="0" smtClean="0"/>
              <a:t>,</a:t>
            </a:r>
            <a:r>
              <a:rPr lang="en-US" altLang="ko-KR" sz="800" dirty="0" smtClean="0">
                <a:hlinkClick r:id="rId12" action="ppaction://hlinkfile"/>
              </a:rPr>
              <a:t>7</a:t>
            </a:r>
            <a:r>
              <a:rPr lang="en-US" altLang="ko-KR" sz="800" dirty="0" smtClean="0"/>
              <a:t>, </a:t>
            </a:r>
            <a:r>
              <a:rPr lang="en-US" altLang="ko-KR" sz="800" dirty="0" err="1" smtClean="0">
                <a:hlinkClick r:id="rId13" action="ppaction://hlinkfile"/>
              </a:rPr>
              <a:t>Deokhoon</a:t>
            </a:r>
            <a:r>
              <a:rPr lang="en-US" altLang="ko-KR" sz="800" dirty="0" smtClean="0">
                <a:hlinkClick r:id="rId13" action="ppaction://hlinkfile"/>
              </a:rPr>
              <a:t> Kim</a:t>
            </a:r>
            <a:r>
              <a:rPr lang="en-US" altLang="ko-KR" sz="800" dirty="0" smtClean="0">
                <a:hlinkClick r:id="rId14" action="ppaction://hlinkfile"/>
              </a:rPr>
              <a:t>1</a:t>
            </a:r>
            <a:r>
              <a:rPr lang="en-US" altLang="ko-KR" sz="800" dirty="0" smtClean="0"/>
              <a:t>, </a:t>
            </a:r>
            <a:r>
              <a:rPr lang="en-US" altLang="ko-KR" sz="800" dirty="0" smtClean="0">
                <a:hlinkClick r:id="rId15" action="ppaction://hlinkfile"/>
              </a:rPr>
              <a:t>Ho Ghang</a:t>
            </a:r>
            <a:r>
              <a:rPr lang="en-US" altLang="ko-KR" sz="800" dirty="0" smtClean="0">
                <a:hlinkClick r:id="rId16" action="ppaction://hlinkfile"/>
              </a:rPr>
              <a:t>2</a:t>
            </a:r>
            <a:r>
              <a:rPr lang="en-US" altLang="ko-KR" sz="800" dirty="0" smtClean="0"/>
              <a:t>, </a:t>
            </a:r>
            <a:r>
              <a:rPr lang="en-US" altLang="ko-KR" sz="800" dirty="0" err="1" smtClean="0">
                <a:hlinkClick r:id="rId17" action="ppaction://hlinkfile"/>
              </a:rPr>
              <a:t>Dae-Soo</a:t>
            </a:r>
            <a:r>
              <a:rPr lang="en-US" altLang="ko-KR" sz="800" dirty="0" smtClean="0">
                <a:hlinkClick r:id="rId17" action="ppaction://hlinkfile"/>
              </a:rPr>
              <a:t> Kim</a:t>
            </a:r>
            <a:r>
              <a:rPr lang="en-US" altLang="ko-KR" sz="800" dirty="0" smtClean="0">
                <a:hlinkClick r:id="rId18" action="ppaction://hlinkfile"/>
              </a:rPr>
              <a:t>2</a:t>
            </a:r>
            <a:r>
              <a:rPr lang="en-US" altLang="ko-KR" sz="800" dirty="0" smtClean="0"/>
              <a:t>, </a:t>
            </a:r>
            <a:r>
              <a:rPr lang="en-US" altLang="ko-KR" sz="800" dirty="0" err="1" smtClean="0">
                <a:hlinkClick r:id="rId19" action="ppaction://hlinkfile"/>
              </a:rPr>
              <a:t>Byoung-Chul</a:t>
            </a:r>
            <a:r>
              <a:rPr lang="en-US" altLang="ko-KR" sz="800" dirty="0" smtClean="0">
                <a:hlinkClick r:id="rId19" action="ppaction://hlinkfile"/>
              </a:rPr>
              <a:t> Kim</a:t>
            </a:r>
            <a:r>
              <a:rPr lang="en-US" altLang="ko-KR" sz="800" dirty="0" smtClean="0">
                <a:hlinkClick r:id="rId20" action="ppaction://hlinkfile"/>
              </a:rPr>
              <a:t>2</a:t>
            </a:r>
            <a:r>
              <a:rPr lang="en-US" altLang="ko-KR" sz="800" dirty="0" smtClean="0"/>
              <a:t>, </a:t>
            </a:r>
            <a:r>
              <a:rPr lang="en-US" altLang="ko-KR" sz="800" dirty="0" smtClean="0">
                <a:hlinkClick r:id="rId21" action="ppaction://hlinkfile"/>
              </a:rPr>
              <a:t>Sang-Yoon Kim</a:t>
            </a:r>
            <a:r>
              <a:rPr lang="en-US" altLang="ko-KR" sz="800" dirty="0" smtClean="0">
                <a:hlinkClick r:id="rId22" action="ppaction://hlinkfile"/>
              </a:rPr>
              <a:t>2</a:t>
            </a:r>
            <a:r>
              <a:rPr lang="en-US" altLang="ko-KR" sz="800" dirty="0" smtClean="0"/>
              <a:t>, </a:t>
            </a:r>
            <a:r>
              <a:rPr lang="en-US" altLang="ko-KR" sz="800" dirty="0" smtClean="0">
                <a:hlinkClick r:id="rId23" action="ppaction://hlinkfile"/>
              </a:rPr>
              <a:t>Woo-</a:t>
            </a:r>
            <a:r>
              <a:rPr lang="en-US" altLang="ko-KR" sz="800" dirty="0" err="1" smtClean="0">
                <a:hlinkClick r:id="rId23" action="ppaction://hlinkfile"/>
              </a:rPr>
              <a:t>Yeon</a:t>
            </a:r>
            <a:r>
              <a:rPr lang="en-US" altLang="ko-KR" sz="800" dirty="0" smtClean="0">
                <a:hlinkClick r:id="rId23" action="ppaction://hlinkfile"/>
              </a:rPr>
              <a:t> Kim</a:t>
            </a:r>
            <a:r>
              <a:rPr lang="en-US" altLang="ko-KR" sz="800" dirty="0" smtClean="0">
                <a:hlinkClick r:id="rId24" action="ppaction://hlinkfile"/>
              </a:rPr>
              <a:t>2</a:t>
            </a:r>
            <a:r>
              <a:rPr lang="en-US" altLang="ko-KR" sz="800" dirty="0" smtClean="0"/>
              <a:t>, </a:t>
            </a:r>
            <a:r>
              <a:rPr lang="en-US" altLang="ko-KR" sz="800" dirty="0" err="1" smtClean="0">
                <a:hlinkClick r:id="rId25" action="ppaction://hlinkfile"/>
              </a:rPr>
              <a:t>Chulhong</a:t>
            </a:r>
            <a:r>
              <a:rPr lang="en-US" altLang="ko-KR" sz="800" dirty="0" smtClean="0">
                <a:hlinkClick r:id="rId25" action="ppaction://hlinkfile"/>
              </a:rPr>
              <a:t> Kim</a:t>
            </a:r>
            <a:r>
              <a:rPr lang="en-US" altLang="ko-KR" sz="800" dirty="0" smtClean="0">
                <a:hlinkClick r:id="rId26" action="ppaction://hlinkfile"/>
              </a:rPr>
              <a:t>2</a:t>
            </a:r>
            <a:r>
              <a:rPr lang="en-US" altLang="ko-KR" sz="800" dirty="0" smtClean="0"/>
              <a:t>, </a:t>
            </a:r>
            <a:r>
              <a:rPr lang="en-US" altLang="ko-KR" sz="800" dirty="0" err="1" smtClean="0">
                <a:hlinkClick r:id="rId27" action="ppaction://hlinkfile"/>
              </a:rPr>
              <a:t>Daeui</a:t>
            </a:r>
            <a:r>
              <a:rPr lang="en-US" altLang="ko-KR" sz="800" dirty="0" smtClean="0">
                <a:hlinkClick r:id="rId27" action="ppaction://hlinkfile"/>
              </a:rPr>
              <a:t> Park</a:t>
            </a:r>
            <a:r>
              <a:rPr lang="en-US" altLang="ko-KR" sz="800" dirty="0" smtClean="0">
                <a:hlinkClick r:id="rId28" action="ppaction://hlinkfile"/>
              </a:rPr>
              <a:t>2</a:t>
            </a:r>
            <a:r>
              <a:rPr lang="en-US" altLang="ko-KR" sz="800" dirty="0" smtClean="0"/>
              <a:t>, </a:t>
            </a:r>
            <a:r>
              <a:rPr lang="en-US" altLang="ko-KR" sz="800" dirty="0" smtClean="0">
                <a:hlinkClick r:id="rId29" action="ppaction://hlinkfile"/>
              </a:rPr>
              <a:t>Yong </a:t>
            </a:r>
            <a:r>
              <a:rPr lang="en-US" altLang="ko-KR" sz="800" dirty="0" err="1" smtClean="0">
                <a:hlinkClick r:id="rId29" action="ppaction://hlinkfile"/>
              </a:rPr>
              <a:t>Seok</a:t>
            </a:r>
            <a:r>
              <a:rPr lang="en-US" altLang="ko-KR" sz="800" dirty="0" smtClean="0">
                <a:hlinkClick r:id="rId29" action="ppaction://hlinkfile"/>
              </a:rPr>
              <a:t> Lee</a:t>
            </a:r>
            <a:r>
              <a:rPr lang="en-US" altLang="ko-KR" sz="800" dirty="0" smtClean="0">
                <a:hlinkClick r:id="rId30" action="ppaction://hlinkfile"/>
              </a:rPr>
              <a:t>2</a:t>
            </a:r>
            <a:r>
              <a:rPr lang="en-US" altLang="ko-KR" sz="800" dirty="0" smtClean="0"/>
              <a:t>, </a:t>
            </a:r>
            <a:r>
              <a:rPr lang="en-US" altLang="ko-KR" sz="800" dirty="0" err="1" smtClean="0">
                <a:hlinkClick r:id="rId31" action="ppaction://hlinkfile"/>
              </a:rPr>
              <a:t>Sangsoo</a:t>
            </a:r>
            <a:r>
              <a:rPr lang="en-US" altLang="ko-KR" sz="800" dirty="0" smtClean="0">
                <a:hlinkClick r:id="rId31" action="ppaction://hlinkfile"/>
              </a:rPr>
              <a:t> Kim</a:t>
            </a:r>
            <a:r>
              <a:rPr lang="en-US" altLang="ko-KR" sz="800" dirty="0" smtClean="0">
                <a:hlinkClick r:id="rId32" action="ppaction://hlinkfile"/>
              </a:rPr>
              <a:t>3</a:t>
            </a:r>
            <a:r>
              <a:rPr lang="en-US" altLang="ko-KR" sz="800" dirty="0" smtClean="0"/>
              <a:t>, </a:t>
            </a:r>
            <a:r>
              <a:rPr lang="en-US" altLang="ko-KR" sz="800" dirty="0" err="1" smtClean="0">
                <a:hlinkClick r:id="rId33" action="ppaction://hlinkfile"/>
              </a:rPr>
              <a:t>Rohit</a:t>
            </a:r>
            <a:r>
              <a:rPr lang="en-US" altLang="ko-KR" sz="800" dirty="0" smtClean="0">
                <a:hlinkClick r:id="rId33" action="ppaction://hlinkfile"/>
              </a:rPr>
              <a:t> Reja</a:t>
            </a:r>
            <a:r>
              <a:rPr lang="en-US" altLang="ko-KR" sz="800" dirty="0" smtClean="0">
                <a:hlinkClick r:id="rId34" action="ppaction://hlinkfile"/>
              </a:rPr>
              <a:t>2</a:t>
            </a:r>
            <a:r>
              <a:rPr lang="en-US" altLang="ko-KR" sz="800" dirty="0" smtClean="0"/>
              <a:t>, </a:t>
            </a:r>
            <a:r>
              <a:rPr lang="en-US" altLang="ko-KR" sz="800" dirty="0" err="1" smtClean="0">
                <a:hlinkClick r:id="rId35" action="ppaction://hlinkfile"/>
              </a:rPr>
              <a:t>Sungwoong</a:t>
            </a:r>
            <a:r>
              <a:rPr lang="en-US" altLang="ko-KR" sz="800" dirty="0" smtClean="0">
                <a:hlinkClick r:id="rId35" action="ppaction://hlinkfile"/>
              </a:rPr>
              <a:t> Jho</a:t>
            </a:r>
            <a:r>
              <a:rPr lang="en-US" altLang="ko-KR" sz="800" dirty="0" smtClean="0">
                <a:hlinkClick r:id="rId36" action="ppaction://hlinkfile"/>
              </a:rPr>
              <a:t>2</a:t>
            </a:r>
            <a:r>
              <a:rPr lang="en-US" altLang="ko-KR" sz="800" dirty="0" smtClean="0"/>
              <a:t>, </a:t>
            </a:r>
            <a:r>
              <a:rPr lang="en-US" altLang="ko-KR" sz="800" dirty="0" smtClean="0">
                <a:hlinkClick r:id="rId37" action="ppaction://hlinkfile"/>
              </a:rPr>
              <a:t>Chang </a:t>
            </a:r>
            <a:r>
              <a:rPr lang="en-US" altLang="ko-KR" sz="800" dirty="0" err="1" smtClean="0">
                <a:hlinkClick r:id="rId37" action="ppaction://hlinkfile"/>
              </a:rPr>
              <a:t>Geun</a:t>
            </a:r>
            <a:r>
              <a:rPr lang="en-US" altLang="ko-KR" sz="800" dirty="0" smtClean="0">
                <a:hlinkClick r:id="rId37" action="ppaction://hlinkfile"/>
              </a:rPr>
              <a:t> Kim</a:t>
            </a:r>
            <a:r>
              <a:rPr lang="en-US" altLang="ko-KR" sz="800" dirty="0" smtClean="0">
                <a:hlinkClick r:id="rId38" action="ppaction://hlinkfile"/>
              </a:rPr>
              <a:t>6</a:t>
            </a:r>
            <a:r>
              <a:rPr lang="en-US" altLang="ko-KR" sz="800" dirty="0" smtClean="0"/>
              <a:t>, </a:t>
            </a:r>
            <a:r>
              <a:rPr lang="en-US" altLang="ko-KR" sz="800" dirty="0" err="1" smtClean="0">
                <a:hlinkClick r:id="rId39" action="ppaction://hlinkfile"/>
              </a:rPr>
              <a:t>Ji</a:t>
            </a:r>
            <a:r>
              <a:rPr lang="en-US" altLang="ko-KR" sz="800" dirty="0" smtClean="0">
                <a:hlinkClick r:id="rId39" action="ppaction://hlinkfile"/>
              </a:rPr>
              <a:t>-Young Cha</a:t>
            </a:r>
            <a:r>
              <a:rPr lang="en-US" altLang="ko-KR" sz="800" dirty="0" smtClean="0">
                <a:hlinkClick r:id="rId40" action="ppaction://hlinkfile"/>
              </a:rPr>
              <a:t>1</a:t>
            </a:r>
            <a:r>
              <a:rPr lang="en-US" altLang="ko-KR" sz="800" dirty="0" smtClean="0"/>
              <a:t>, </a:t>
            </a:r>
            <a:r>
              <a:rPr lang="en-US" altLang="ko-KR" sz="800" dirty="0" smtClean="0">
                <a:hlinkClick r:id="rId41" action="ppaction://hlinkfile"/>
              </a:rPr>
              <a:t>Kyung-</a:t>
            </a:r>
            <a:r>
              <a:rPr lang="en-US" altLang="ko-KR" sz="800" dirty="0" err="1" smtClean="0">
                <a:hlinkClick r:id="rId41" action="ppaction://hlinkfile"/>
              </a:rPr>
              <a:t>Hee</a:t>
            </a:r>
            <a:r>
              <a:rPr lang="en-US" altLang="ko-KR" sz="800" dirty="0" smtClean="0">
                <a:hlinkClick r:id="rId41" action="ppaction://hlinkfile"/>
              </a:rPr>
              <a:t> Kim</a:t>
            </a:r>
            <a:r>
              <a:rPr lang="en-US" altLang="ko-KR" sz="800" dirty="0" smtClean="0">
                <a:hlinkClick r:id="rId42" action="ppaction://hlinkfile"/>
              </a:rPr>
              <a:t>4</a:t>
            </a:r>
            <a:r>
              <a:rPr lang="en-US" altLang="ko-KR" sz="800" dirty="0" smtClean="0"/>
              <a:t>, </a:t>
            </a:r>
            <a:r>
              <a:rPr lang="en-US" altLang="ko-KR" sz="800" dirty="0" err="1" smtClean="0">
                <a:hlinkClick r:id="rId43" action="ppaction://hlinkfile"/>
              </a:rPr>
              <a:t>Bonghee</a:t>
            </a:r>
            <a:r>
              <a:rPr lang="en-US" altLang="ko-KR" sz="800" dirty="0" smtClean="0">
                <a:hlinkClick r:id="rId43" action="ppaction://hlinkfile"/>
              </a:rPr>
              <a:t> Lee</a:t>
            </a:r>
            <a:r>
              <a:rPr lang="en-US" altLang="ko-KR" sz="800" dirty="0" smtClean="0">
                <a:hlinkClick r:id="rId44" action="ppaction://hlinkfile"/>
              </a:rPr>
              <a:t>1</a:t>
            </a:r>
            <a:r>
              <a:rPr lang="en-US" altLang="ko-KR" sz="800" dirty="0" smtClean="0"/>
              <a:t>, </a:t>
            </a:r>
          </a:p>
          <a:p>
            <a:r>
              <a:rPr lang="en-US" altLang="ko-KR" sz="800" dirty="0" smtClean="0">
                <a:hlinkClick r:id="rId45" action="ppaction://hlinkfile"/>
              </a:rPr>
              <a:t>Jong Bhak</a:t>
            </a:r>
            <a:r>
              <a:rPr lang="en-US" altLang="ko-KR" sz="800" dirty="0" smtClean="0">
                <a:hlinkClick r:id="rId46" action="ppaction://hlinkfile"/>
              </a:rPr>
              <a:t>2</a:t>
            </a:r>
            <a:r>
              <a:rPr lang="en-US" altLang="ko-KR" sz="800" dirty="0" smtClean="0"/>
              <a:t>,</a:t>
            </a:r>
            <a:r>
              <a:rPr lang="en-US" altLang="ko-KR" sz="800" dirty="0" smtClean="0">
                <a:hlinkClick r:id="rId47" action="ppaction://hlinkfile"/>
              </a:rPr>
              <a:t>8</a:t>
            </a:r>
            <a:r>
              <a:rPr lang="en-US" altLang="ko-KR" sz="800" dirty="0" smtClean="0"/>
              <a:t> and </a:t>
            </a:r>
            <a:r>
              <a:rPr lang="en-US" altLang="ko-KR" sz="800" dirty="0" err="1" smtClean="0">
                <a:hlinkClick r:id="rId48" action="ppaction://hlinkfile"/>
              </a:rPr>
              <a:t>Seong</a:t>
            </a:r>
            <a:r>
              <a:rPr lang="en-US" altLang="ko-KR" sz="800" dirty="0" smtClean="0">
                <a:hlinkClick r:id="rId48" action="ppaction://hlinkfile"/>
              </a:rPr>
              <a:t>-Jin Kim</a:t>
            </a:r>
            <a:r>
              <a:rPr lang="en-US" altLang="ko-KR" sz="800" dirty="0" smtClean="0">
                <a:hlinkClick r:id="rId49" action="ppaction://hlinkfile"/>
              </a:rPr>
              <a:t>1</a:t>
            </a:r>
            <a:r>
              <a:rPr lang="en-US" altLang="ko-KR" sz="800" dirty="0" smtClean="0"/>
              <a:t>,</a:t>
            </a:r>
            <a:r>
              <a:rPr lang="en-US" altLang="ko-KR" sz="800" dirty="0" smtClean="0">
                <a:hlinkClick r:id="rId50" action="ppaction://hlinkfile"/>
              </a:rPr>
              <a:t>8</a:t>
            </a:r>
            <a:r>
              <a:rPr lang="en-US" altLang="ko-KR" sz="800" dirty="0" smtClean="0"/>
              <a:t> </a:t>
            </a:r>
          </a:p>
          <a:p>
            <a:pPr>
              <a:buNone/>
            </a:pPr>
            <a:endParaRPr lang="en-US" altLang="ko-KR" sz="1200" dirty="0" smtClean="0"/>
          </a:p>
          <a:p>
            <a:pPr>
              <a:buNone/>
            </a:pPr>
            <a:r>
              <a:rPr lang="en-US" altLang="ko-KR" sz="1200" dirty="0" smtClean="0"/>
              <a:t>2009. May 26</a:t>
            </a:r>
            <a:r>
              <a:rPr lang="en-US" altLang="ko-KR" sz="1200" baseline="30000" dirty="0" smtClean="0"/>
              <a:t>th  </a:t>
            </a:r>
            <a:r>
              <a:rPr lang="en-US" altLang="ko-KR" sz="1200" dirty="0" smtClean="0"/>
              <a:t>Genome Research</a:t>
            </a:r>
            <a:endParaRPr lang="ko-KR" altLang="en-US" sz="1200" dirty="0"/>
          </a:p>
        </p:txBody>
      </p:sp>
      <p:pic>
        <p:nvPicPr>
          <p:cNvPr id="8" name="~PP817.WAV">
            <a:hlinkClick r:id="" action="ppaction://media"/>
          </p:cNvPr>
          <p:cNvPicPr>
            <a:picLocks noRot="1" noChangeAspect="1"/>
          </p:cNvPicPr>
          <p:nvPr>
            <a:wavAudioFile r:embed="rId1" name="~PP817.WAV"/>
          </p:nvPr>
        </p:nvPicPr>
        <p:blipFill>
          <a:blip r:embed="rId51" cstate="print"/>
          <a:stretch>
            <a:fillRect/>
          </a:stretch>
        </p:blipFill>
        <p:spPr>
          <a:xfrm>
            <a:off x="8707438" y="6421438"/>
            <a:ext cx="304800" cy="304800"/>
          </a:xfrm>
          <a:prstGeom prst="rect">
            <a:avLst/>
          </a:prstGeom>
        </p:spPr>
      </p:pic>
    </p:spTree>
  </p:cSld>
  <p:clrMapOvr>
    <a:masterClrMapping/>
  </p:clrMapOvr>
  <p:transition advTm="62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57200" y="0"/>
            <a:ext cx="8543956" cy="1857364"/>
          </a:xfrm>
        </p:spPr>
        <p:txBody>
          <a:bodyPr/>
          <a:lstStyle/>
          <a:p>
            <a:r>
              <a:rPr lang="en-US" altLang="ko-KR" dirty="0">
                <a:ea typeface="굴림" charset="-127"/>
              </a:rPr>
              <a:t>The </a:t>
            </a:r>
            <a:r>
              <a:rPr lang="en-US" altLang="ko-KR" dirty="0" smtClean="0">
                <a:ea typeface="굴림" charset="-127"/>
              </a:rPr>
              <a:t>First Korean </a:t>
            </a:r>
            <a:r>
              <a:rPr lang="en-US" altLang="ko-KR" dirty="0">
                <a:ea typeface="굴림" charset="-127"/>
              </a:rPr>
              <a:t>Genome (SJK</a:t>
            </a:r>
            <a:r>
              <a:rPr lang="en-US" altLang="ko-KR" dirty="0" smtClean="0">
                <a:ea typeface="굴림" charset="-127"/>
              </a:rPr>
              <a:t>)</a:t>
            </a:r>
            <a:endParaRPr lang="en-US" altLang="ko-KR" sz="3200" dirty="0">
              <a:ea typeface="굴림" charset="-127"/>
            </a:endParaRPr>
          </a:p>
        </p:txBody>
      </p:sp>
      <p:sp>
        <p:nvSpPr>
          <p:cNvPr id="112643" name="Rectangle 3"/>
          <p:cNvSpPr>
            <a:spLocks noGrp="1" noChangeArrowheads="1"/>
          </p:cNvSpPr>
          <p:nvPr>
            <p:ph type="body" idx="1"/>
          </p:nvPr>
        </p:nvSpPr>
        <p:spPr>
          <a:xfrm>
            <a:off x="0" y="2060575"/>
            <a:ext cx="9144000" cy="4797425"/>
          </a:xfrm>
        </p:spPr>
        <p:txBody>
          <a:bodyPr/>
          <a:lstStyle/>
          <a:p>
            <a:r>
              <a:rPr lang="en-US" altLang="ko-KR" dirty="0" err="1" smtClean="0">
                <a:ea typeface="굴림" charset="-127"/>
              </a:rPr>
              <a:t>Gacheon</a:t>
            </a:r>
            <a:r>
              <a:rPr lang="en-US" altLang="ko-KR" dirty="0" smtClean="0">
                <a:ea typeface="굴림" charset="-127"/>
              </a:rPr>
              <a:t> </a:t>
            </a:r>
            <a:r>
              <a:rPr lang="en-US" altLang="ko-KR" dirty="0">
                <a:ea typeface="굴림" charset="-127"/>
              </a:rPr>
              <a:t>medical school LCDI</a:t>
            </a:r>
            <a:r>
              <a:rPr lang="ko-KR" altLang="en-US" dirty="0">
                <a:ea typeface="굴림" charset="-127"/>
              </a:rPr>
              <a:t> </a:t>
            </a:r>
            <a:r>
              <a:rPr lang="en-US" altLang="ko-KR" dirty="0" smtClean="0">
                <a:ea typeface="굴림" charset="-127"/>
              </a:rPr>
              <a:t>&amp; KOBIC </a:t>
            </a:r>
          </a:p>
          <a:p>
            <a:endParaRPr lang="en-US" altLang="ko-KR" dirty="0">
              <a:ea typeface="굴림" charset="-127"/>
            </a:endParaRPr>
          </a:p>
          <a:p>
            <a:r>
              <a:rPr lang="en-US" altLang="ko-KR" dirty="0">
                <a:ea typeface="굴림" charset="-127"/>
              </a:rPr>
              <a:t> First annotated and made public </a:t>
            </a:r>
            <a:endParaRPr lang="en-US" altLang="ko-KR" dirty="0" smtClean="0">
              <a:ea typeface="굴림" charset="-127"/>
            </a:endParaRPr>
          </a:p>
          <a:p>
            <a:pPr>
              <a:buNone/>
            </a:pPr>
            <a:r>
              <a:rPr lang="en-US" altLang="ko-KR" dirty="0" smtClean="0">
                <a:ea typeface="굴림" charset="-127"/>
              </a:rPr>
              <a:t>       on </a:t>
            </a:r>
            <a:r>
              <a:rPr lang="en-US" altLang="ko-KR" dirty="0">
                <a:ea typeface="굴림" charset="-127"/>
              </a:rPr>
              <a:t>4</a:t>
            </a:r>
            <a:r>
              <a:rPr lang="en-US" altLang="ko-KR" baseline="30000" dirty="0">
                <a:ea typeface="굴림" charset="-127"/>
              </a:rPr>
              <a:t>th</a:t>
            </a:r>
            <a:r>
              <a:rPr lang="en-US" altLang="ko-KR" dirty="0">
                <a:ea typeface="굴림" charset="-127"/>
              </a:rPr>
              <a:t> Dec. 2008 </a:t>
            </a:r>
            <a:r>
              <a:rPr lang="en-US" altLang="ko-KR" dirty="0">
                <a:solidFill>
                  <a:srgbClr val="B2B2B2"/>
                </a:solidFill>
                <a:ea typeface="굴림" charset="-127"/>
              </a:rPr>
              <a:t>(through web and ftp)</a:t>
            </a:r>
          </a:p>
        </p:txBody>
      </p:sp>
      <p:pic>
        <p:nvPicPr>
          <p:cNvPr id="7" name="~PP3081.WAV">
            <a:hlinkClick r:id="" action="ppaction://media"/>
          </p:cNvPr>
          <p:cNvPicPr>
            <a:picLocks noRot="1" noChangeAspect="1"/>
          </p:cNvPicPr>
          <p:nvPr>
            <a:wavAudioFile r:embed="rId1" name="~PP3081.WAV"/>
          </p:nvPr>
        </p:nvPicPr>
        <p:blipFill>
          <a:blip r:embed="rId3" cstate="print"/>
          <a:stretch>
            <a:fillRect/>
          </a:stretch>
        </p:blipFill>
        <p:spPr>
          <a:xfrm>
            <a:off x="8707438" y="6421438"/>
            <a:ext cx="304800" cy="304800"/>
          </a:xfrm>
          <a:prstGeom prst="rect">
            <a:avLst/>
          </a:prstGeom>
        </p:spPr>
      </p:pic>
    </p:spTree>
  </p:cSld>
  <p:clrMapOvr>
    <a:masterClrMapping/>
  </p:clrMapOvr>
  <p:transition advTm="227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0" y="0"/>
            <a:ext cx="9144000" cy="765175"/>
          </a:xfrm>
        </p:spPr>
        <p:txBody>
          <a:bodyPr/>
          <a:lstStyle/>
          <a:p>
            <a:r>
              <a:rPr lang="en-US" altLang="ko-KR">
                <a:ea typeface="굴림" charset="-127"/>
              </a:rPr>
              <a:t>The first Korean Genome (SJK) </a:t>
            </a:r>
            <a:r>
              <a:rPr lang="en-US" altLang="ko-KR" sz="3200">
                <a:ea typeface="굴림" charset="-127"/>
              </a:rPr>
              <a:t>2/4</a:t>
            </a:r>
          </a:p>
        </p:txBody>
      </p:sp>
      <p:sp>
        <p:nvSpPr>
          <p:cNvPr id="129027" name="Rectangle 3"/>
          <p:cNvSpPr>
            <a:spLocks noGrp="1" noChangeArrowheads="1"/>
          </p:cNvSpPr>
          <p:nvPr>
            <p:ph type="body" idx="1"/>
          </p:nvPr>
        </p:nvSpPr>
        <p:spPr>
          <a:xfrm>
            <a:off x="0" y="1916113"/>
            <a:ext cx="9144000" cy="4941887"/>
          </a:xfrm>
        </p:spPr>
        <p:txBody>
          <a:bodyPr/>
          <a:lstStyle/>
          <a:p>
            <a:r>
              <a:rPr lang="en-US" altLang="ko-KR">
                <a:ea typeface="굴림" charset="-127"/>
              </a:rPr>
              <a:t>To be used as </a:t>
            </a:r>
            <a:r>
              <a:rPr lang="en-US" altLang="ko-KR">
                <a:solidFill>
                  <a:srgbClr val="FF0000"/>
                </a:solidFill>
                <a:ea typeface="굴림" charset="-127"/>
              </a:rPr>
              <a:t>the first National Reference Genome</a:t>
            </a:r>
          </a:p>
          <a:p>
            <a:r>
              <a:rPr lang="en-US" altLang="ko-KR">
                <a:solidFill>
                  <a:srgbClr val="FF0000"/>
                </a:solidFill>
                <a:ea typeface="굴림" charset="-127"/>
              </a:rPr>
              <a:t>SNP, CNV, and indels</a:t>
            </a:r>
            <a:r>
              <a:rPr lang="en-US" altLang="ko-KR">
                <a:ea typeface="굴림" charset="-127"/>
              </a:rPr>
              <a:t> were analysed</a:t>
            </a:r>
          </a:p>
          <a:p>
            <a:endParaRPr lang="en-US" altLang="ko-KR">
              <a:ea typeface="굴림" charset="-127"/>
            </a:endParaRPr>
          </a:p>
          <a:p>
            <a:r>
              <a:rPr lang="en-US" altLang="ko-KR">
                <a:ea typeface="굴림" charset="-127"/>
              </a:rPr>
              <a:t>Automated </a:t>
            </a:r>
            <a:r>
              <a:rPr lang="en-US" altLang="ko-KR">
                <a:solidFill>
                  <a:srgbClr val="FF0000"/>
                </a:solidFill>
                <a:ea typeface="굴림" charset="-127"/>
              </a:rPr>
              <a:t>phenotypic association</a:t>
            </a:r>
            <a:r>
              <a:rPr lang="en-US" altLang="ko-KR">
                <a:ea typeface="굴림" charset="-127"/>
              </a:rPr>
              <a:t> study was done</a:t>
            </a:r>
          </a:p>
          <a:p>
            <a:r>
              <a:rPr lang="en-US" altLang="ko-KR">
                <a:ea typeface="굴림" charset="-127"/>
              </a:rPr>
              <a:t>Non-syn. Analysis</a:t>
            </a:r>
          </a:p>
        </p:txBody>
      </p:sp>
      <p:pic>
        <p:nvPicPr>
          <p:cNvPr id="10" name="~PP2879.WAV">
            <a:hlinkClick r:id="" action="ppaction://media"/>
          </p:cNvPr>
          <p:cNvPicPr>
            <a:picLocks noRot="1" noChangeAspect="1"/>
          </p:cNvPicPr>
          <p:nvPr>
            <a:wavAudioFile r:embed="rId1" name="~PP2879.WAV"/>
          </p:nvPr>
        </p:nvPicPr>
        <p:blipFill>
          <a:blip r:embed="rId3" cstate="print"/>
          <a:stretch>
            <a:fillRect/>
          </a:stretch>
        </p:blipFill>
        <p:spPr>
          <a:xfrm>
            <a:off x="8707438" y="6421438"/>
            <a:ext cx="304800" cy="304800"/>
          </a:xfrm>
          <a:prstGeom prst="rect">
            <a:avLst/>
          </a:prstGeom>
        </p:spPr>
      </p:pic>
    </p:spTree>
  </p:cSld>
  <p:clrMapOvr>
    <a:masterClrMapping/>
  </p:clrMapOvr>
  <p:transition advTm="425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0" y="0"/>
            <a:ext cx="9144000" cy="765175"/>
          </a:xfrm>
        </p:spPr>
        <p:txBody>
          <a:bodyPr/>
          <a:lstStyle/>
          <a:p>
            <a:r>
              <a:rPr lang="en-US" altLang="ko-KR">
                <a:ea typeface="굴림" charset="-127"/>
              </a:rPr>
              <a:t>The first Korean Genome (SJK) </a:t>
            </a:r>
            <a:r>
              <a:rPr lang="en-US" altLang="ko-KR" sz="3200">
                <a:ea typeface="굴림" charset="-127"/>
              </a:rPr>
              <a:t>3/4</a:t>
            </a:r>
          </a:p>
        </p:txBody>
      </p:sp>
      <p:sp>
        <p:nvSpPr>
          <p:cNvPr id="130051" name="Rectangle 3"/>
          <p:cNvSpPr>
            <a:spLocks noGrp="1" noChangeArrowheads="1"/>
          </p:cNvSpPr>
          <p:nvPr>
            <p:ph type="body" idx="1"/>
          </p:nvPr>
        </p:nvSpPr>
        <p:spPr>
          <a:xfrm>
            <a:off x="0" y="1916113"/>
            <a:ext cx="9144000" cy="4941887"/>
          </a:xfrm>
        </p:spPr>
        <p:txBody>
          <a:bodyPr/>
          <a:lstStyle/>
          <a:p>
            <a:r>
              <a:rPr lang="en-US" altLang="ko-KR" dirty="0" err="1">
                <a:solidFill>
                  <a:srgbClr val="FF0000"/>
                </a:solidFill>
                <a:ea typeface="굴림" charset="-127"/>
              </a:rPr>
              <a:t>Phylogenetic</a:t>
            </a:r>
            <a:r>
              <a:rPr lang="en-US" altLang="ko-KR" dirty="0">
                <a:ea typeface="굴림" charset="-127"/>
              </a:rPr>
              <a:t> </a:t>
            </a:r>
            <a:r>
              <a:rPr lang="en-US" altLang="ko-KR" dirty="0">
                <a:solidFill>
                  <a:srgbClr val="FF0000"/>
                </a:solidFill>
                <a:ea typeface="굴림" charset="-127"/>
              </a:rPr>
              <a:t>study of</a:t>
            </a:r>
            <a:r>
              <a:rPr lang="en-US" altLang="ko-KR" dirty="0">
                <a:ea typeface="굴림" charset="-127"/>
              </a:rPr>
              <a:t> </a:t>
            </a:r>
            <a:r>
              <a:rPr lang="en-US" altLang="ko-KR" dirty="0" err="1">
                <a:solidFill>
                  <a:srgbClr val="FF0000"/>
                </a:solidFill>
                <a:ea typeface="굴림" charset="-127"/>
              </a:rPr>
              <a:t>mtDNA</a:t>
            </a:r>
            <a:r>
              <a:rPr lang="en-US" altLang="ko-KR" dirty="0">
                <a:solidFill>
                  <a:srgbClr val="FF0000"/>
                </a:solidFill>
                <a:ea typeface="굴림" charset="-127"/>
              </a:rPr>
              <a:t>, Y </a:t>
            </a:r>
            <a:r>
              <a:rPr lang="en-US" altLang="ko-KR" dirty="0" err="1">
                <a:solidFill>
                  <a:srgbClr val="FF0000"/>
                </a:solidFill>
                <a:ea typeface="굴림" charset="-127"/>
              </a:rPr>
              <a:t>Chr</a:t>
            </a:r>
            <a:r>
              <a:rPr lang="en-US" altLang="ko-KR" dirty="0">
                <a:solidFill>
                  <a:srgbClr val="FF0000"/>
                </a:solidFill>
                <a:ea typeface="굴림" charset="-127"/>
              </a:rPr>
              <a:t> And </a:t>
            </a:r>
            <a:r>
              <a:rPr lang="en-US" altLang="ko-KR" dirty="0" err="1" smtClean="0">
                <a:solidFill>
                  <a:srgbClr val="FF0000"/>
                </a:solidFill>
                <a:ea typeface="굴림" charset="-127"/>
              </a:rPr>
              <a:t>autosomes</a:t>
            </a:r>
            <a:r>
              <a:rPr lang="en-US" altLang="ko-KR" dirty="0" smtClean="0">
                <a:solidFill>
                  <a:srgbClr val="FF0000"/>
                </a:solidFill>
                <a:ea typeface="굴림" charset="-127"/>
              </a:rPr>
              <a:t>.</a:t>
            </a:r>
            <a:endParaRPr lang="en-US" altLang="ko-KR" dirty="0" smtClean="0">
              <a:ea typeface="굴림" charset="-127"/>
            </a:endParaRPr>
          </a:p>
          <a:p>
            <a:endParaRPr lang="en-US" altLang="ko-KR" dirty="0">
              <a:ea typeface="굴림" charset="-127"/>
            </a:endParaRPr>
          </a:p>
          <a:p>
            <a:r>
              <a:rPr lang="en-US" altLang="ko-KR" dirty="0">
                <a:ea typeface="굴림" charset="-127"/>
              </a:rPr>
              <a:t>First </a:t>
            </a:r>
            <a:r>
              <a:rPr lang="en-US" altLang="ko-KR" dirty="0">
                <a:solidFill>
                  <a:srgbClr val="FF0000"/>
                </a:solidFill>
                <a:ea typeface="굴림" charset="-127"/>
              </a:rPr>
              <a:t>intra-Asian genome comparison</a:t>
            </a:r>
            <a:r>
              <a:rPr lang="en-US" altLang="ko-KR" dirty="0">
                <a:ea typeface="굴림" charset="-127"/>
              </a:rPr>
              <a:t> (Chinese and Korean)</a:t>
            </a:r>
          </a:p>
        </p:txBody>
      </p:sp>
      <p:pic>
        <p:nvPicPr>
          <p:cNvPr id="13" name="~PP1865.WAV">
            <a:hlinkClick r:id="" action="ppaction://media"/>
          </p:cNvPr>
          <p:cNvPicPr>
            <a:picLocks noRot="1" noChangeAspect="1"/>
          </p:cNvPicPr>
          <p:nvPr>
            <a:wavAudioFile r:embed="rId1" name="~PP1865.WAV"/>
          </p:nvPr>
        </p:nvPicPr>
        <p:blipFill>
          <a:blip r:embed="rId3" cstate="print"/>
          <a:stretch>
            <a:fillRect/>
          </a:stretch>
        </p:blipFill>
        <p:spPr>
          <a:xfrm>
            <a:off x="8707438" y="6421438"/>
            <a:ext cx="304800" cy="304800"/>
          </a:xfrm>
          <a:prstGeom prst="rect">
            <a:avLst/>
          </a:prstGeom>
        </p:spPr>
      </p:pic>
    </p:spTree>
  </p:cSld>
  <p:clrMapOvr>
    <a:masterClrMapping/>
  </p:clrMapOvr>
  <p:transition advTm="205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6046" name="Group 94"/>
          <p:cNvGraphicFramePr>
            <a:graphicFrameLocks noGrp="1"/>
          </p:cNvGraphicFramePr>
          <p:nvPr/>
        </p:nvGraphicFramePr>
        <p:xfrm>
          <a:off x="0" y="1"/>
          <a:ext cx="9144000" cy="7115837"/>
        </p:xfrm>
        <a:graphic>
          <a:graphicData uri="http://schemas.openxmlformats.org/drawingml/2006/table">
            <a:tbl>
              <a:tblPr/>
              <a:tblGrid>
                <a:gridCol w="4948238"/>
                <a:gridCol w="1047750"/>
                <a:gridCol w="1047750"/>
                <a:gridCol w="1052512"/>
                <a:gridCol w="1047750"/>
              </a:tblGrid>
              <a:tr h="15286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ko-KR" altLang="en-US" sz="1400" b="1" i="0" u="none" strike="noStrike" cap="none" normalizeH="0" baseline="0" dirty="0" smtClean="0">
                        <a:ln>
                          <a:noFill/>
                        </a:ln>
                        <a:solidFill>
                          <a:schemeClr val="tx1"/>
                        </a:solidFill>
                        <a:effectLst/>
                        <a:latin typeface="Arial" charset="0"/>
                        <a:ea typeface="굴림" charset="-127"/>
                        <a:cs typeface="Arial" charset="0"/>
                      </a:endParaRPr>
                    </a:p>
                  </a:txBody>
                  <a:tcPr anchor="ctr" horzOverflow="overflow">
                    <a:lnL cap="flat">
                      <a:noFill/>
                    </a:lnL>
                    <a:lnR>
                      <a:noFill/>
                    </a:lnR>
                    <a:lnT cap="flat">
                      <a:noFill/>
                    </a:lnT>
                    <a:lnB>
                      <a:noFill/>
                    </a:lnB>
                    <a:lnTlToBr>
                      <a:noFill/>
                    </a:lnTlToBr>
                    <a:lnBlToTr>
                      <a:noFill/>
                    </a:lnBlToTr>
                    <a:solidFill>
                      <a:srgbClr val="F5F5F5"/>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4000" b="1" i="0" u="none" strike="noStrike" cap="none" normalizeH="0" baseline="0" smtClean="0">
                          <a:ln>
                            <a:noFill/>
                          </a:ln>
                          <a:solidFill>
                            <a:srgbClr val="666666"/>
                          </a:solidFill>
                          <a:effectLst/>
                          <a:latin typeface="Arial" charset="0"/>
                          <a:ea typeface="굴림" charset="-127"/>
                          <a:cs typeface="Arial" charset="0"/>
                        </a:rPr>
                        <a:t>SJK</a:t>
                      </a:r>
                      <a:endParaRPr kumimoji="0" lang="en-US" altLang="ko-KR" sz="4000" b="1" i="0" u="none" strike="noStrike" cap="none" normalizeH="0" baseline="0" smtClean="0">
                        <a:ln>
                          <a:noFill/>
                        </a:ln>
                        <a:solidFill>
                          <a:schemeClr val="tx1"/>
                        </a:solidFill>
                        <a:effectLst/>
                        <a:latin typeface="Arial" charset="0"/>
                        <a:ea typeface="굴림" charset="-127"/>
                        <a:cs typeface="Arial" charset="0"/>
                      </a:endParaRPr>
                    </a:p>
                  </a:txBody>
                  <a:tcPr anchor="ctr" horzOverflow="overflow">
                    <a:lnL>
                      <a:noFill/>
                    </a:lnL>
                    <a:lnR>
                      <a:noFill/>
                    </a:lnR>
                    <a:lnT cap="flat">
                      <a:noFill/>
                    </a:lnT>
                    <a:lnB>
                      <a:noFill/>
                    </a:lnB>
                    <a:lnTlToBr>
                      <a:noFill/>
                    </a:lnTlToBr>
                    <a:lnBlToTr>
                      <a:noFill/>
                    </a:lnBlToTr>
                    <a:solidFill>
                      <a:srgbClr val="F5F5F5"/>
                    </a:solidFill>
                  </a:tcPr>
                </a:tc>
                <a:tc hMerge="1">
                  <a:txBody>
                    <a:bodyPr/>
                    <a:lstStyle/>
                    <a:p>
                      <a:pPr latinLnBrk="1"/>
                      <a:endParaRPr lang="ko-KR"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800" b="1" i="0" u="none" strike="noStrike" cap="none" normalizeH="0" baseline="0" smtClean="0">
                          <a:ln>
                            <a:noFill/>
                          </a:ln>
                          <a:solidFill>
                            <a:srgbClr val="666666"/>
                          </a:solidFill>
                          <a:effectLst/>
                          <a:latin typeface="Arial" charset="0"/>
                          <a:ea typeface="굴림" charset="-127"/>
                          <a:cs typeface="Arial" charset="0"/>
                        </a:rPr>
                        <a:t>James Watson</a:t>
                      </a:r>
                      <a:endParaRPr kumimoji="0" lang="en-US" altLang="ko-KR" sz="2800" b="1" i="0" u="none" strike="noStrike" cap="none" normalizeH="0" baseline="0" smtClean="0">
                        <a:ln>
                          <a:noFill/>
                        </a:ln>
                        <a:solidFill>
                          <a:schemeClr val="tx1"/>
                        </a:solidFill>
                        <a:effectLst/>
                        <a:latin typeface="Arial" charset="0"/>
                        <a:ea typeface="굴림" charset="-127"/>
                        <a:cs typeface="Arial" charset="0"/>
                      </a:endParaRPr>
                    </a:p>
                  </a:txBody>
                  <a:tcPr anchor="ctr" horzOverflow="overflow">
                    <a:lnL>
                      <a:noFill/>
                    </a:lnL>
                    <a:lnR cap="flat">
                      <a:noFill/>
                    </a:lnR>
                    <a:lnT cap="flat">
                      <a:noFill/>
                    </a:lnT>
                    <a:lnB>
                      <a:noFill/>
                    </a:lnB>
                    <a:lnTlToBr>
                      <a:noFill/>
                    </a:lnTlToBr>
                    <a:lnBlToTr>
                      <a:noFill/>
                    </a:lnBlToTr>
                    <a:solidFill>
                      <a:srgbClr val="F5F5F5"/>
                    </a:solidFill>
                  </a:tcPr>
                </a:tc>
                <a:tc hMerge="1">
                  <a:txBody>
                    <a:bodyPr/>
                    <a:lstStyle/>
                    <a:p>
                      <a:pPr latinLnBrk="1"/>
                      <a:endParaRPr lang="ko-KR" altLang="en-US"/>
                    </a:p>
                  </a:txBody>
                  <a:tcPr/>
                </a:tc>
              </a:tr>
              <a:tr h="3613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smtClean="0">
                          <a:ln>
                            <a:noFill/>
                          </a:ln>
                          <a:solidFill>
                            <a:schemeClr val="tx1"/>
                          </a:solidFill>
                          <a:effectLst/>
                          <a:latin typeface="Arial" charset="0"/>
                          <a:ea typeface="굴림" charset="-127"/>
                          <a:cs typeface="Arial" charset="0"/>
                        </a:rPr>
                        <a:t>Number</a:t>
                      </a:r>
                      <a:r>
                        <a:rPr kumimoji="0" lang="en-US" altLang="ko-KR" sz="2000" b="1" i="0" u="none" strike="noStrike" cap="none" normalizeH="0" baseline="0" dirty="0" smtClean="0">
                          <a:ln>
                            <a:noFill/>
                          </a:ln>
                          <a:solidFill>
                            <a:srgbClr val="666666"/>
                          </a:solidFill>
                          <a:effectLst/>
                          <a:latin typeface="Arial" charset="0"/>
                          <a:ea typeface="굴림" charset="-127"/>
                          <a:cs typeface="Arial" charset="0"/>
                        </a:rPr>
                        <a:t> of reads </a:t>
                      </a:r>
                      <a:endParaRPr kumimoji="0" lang="en-US" altLang="ko-KR" sz="2000" b="1" i="0" u="none" strike="noStrike" cap="none" normalizeH="0" baseline="0" dirty="0" smtClean="0">
                        <a:ln>
                          <a:noFill/>
                        </a:ln>
                        <a:solidFill>
                          <a:schemeClr val="tx1"/>
                        </a:solidFill>
                        <a:effectLst/>
                        <a:latin typeface="Arial" charset="0"/>
                        <a:ea typeface="굴림" charset="-127"/>
                        <a:cs typeface="Arial" charset="0"/>
                      </a:endParaRPr>
                    </a:p>
                  </a:txBody>
                  <a:tcPr anchor="ctr" horzOverflow="overflow">
                    <a:lnL cap="flat">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rgbClr val="666666"/>
                          </a:solidFill>
                          <a:effectLst/>
                          <a:latin typeface="Arial" charset="0"/>
                          <a:ea typeface="굴림" charset="-127"/>
                          <a:cs typeface="Arial" charset="0"/>
                        </a:rPr>
                        <a:t>1,752,140,314</a:t>
                      </a:r>
                      <a:endParaRPr kumimoji="0" lang="en-US" altLang="ko-KR" sz="2000" b="1" i="0" u="none" strike="noStrike" cap="none" normalizeH="0" baseline="0" smtClean="0">
                        <a:ln>
                          <a:noFill/>
                        </a:ln>
                        <a:solidFill>
                          <a:schemeClr val="tx1"/>
                        </a:solidFill>
                        <a:effectLst/>
                        <a:latin typeface="Arial" charset="0"/>
                        <a:ea typeface="굴림" charset="-127"/>
                        <a:cs typeface="Arial" charset="0"/>
                      </a:endParaRPr>
                    </a:p>
                  </a:txBody>
                  <a:tcPr anchor="ctr" horzOverflow="overflow">
                    <a:lnL>
                      <a:noFill/>
                    </a:lnL>
                    <a:lnR>
                      <a:noFill/>
                    </a:lnR>
                    <a:lnT>
                      <a:noFill/>
                    </a:lnT>
                    <a:lnB>
                      <a:noFill/>
                    </a:lnB>
                    <a:lnTlToBr>
                      <a:noFill/>
                    </a:lnTlToBr>
                    <a:lnBlToTr>
                      <a:noFill/>
                    </a:lnBlToTr>
                    <a:noFill/>
                  </a:tcPr>
                </a:tc>
                <a:tc hMerge="1">
                  <a:txBody>
                    <a:bodyPr/>
                    <a:lstStyle/>
                    <a:p>
                      <a:pPr latinLnBrk="1"/>
                      <a:endParaRPr lang="ko-KR"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smtClean="0">
                          <a:ln>
                            <a:noFill/>
                          </a:ln>
                          <a:solidFill>
                            <a:srgbClr val="666666"/>
                          </a:solidFill>
                          <a:effectLst/>
                          <a:latin typeface="Arial" charset="0"/>
                          <a:ea typeface="굴림" charset="-127"/>
                          <a:cs typeface="Arial" charset="0"/>
                        </a:rPr>
                        <a:t>106,500,000</a:t>
                      </a:r>
                      <a:endParaRPr kumimoji="0" lang="en-US" altLang="ko-KR" sz="1800" b="1" i="0" u="none" strike="noStrike" cap="none" normalizeH="0" baseline="0" smtClean="0">
                        <a:ln>
                          <a:noFill/>
                        </a:ln>
                        <a:solidFill>
                          <a:schemeClr val="tx1"/>
                        </a:solidFill>
                        <a:effectLst/>
                        <a:latin typeface="Arial" charset="0"/>
                        <a:ea typeface="굴림" charset="-127"/>
                        <a:cs typeface="Arial" charset="0"/>
                      </a:endParaRPr>
                    </a:p>
                  </a:txBody>
                  <a:tcPr anchor="ctr" horzOverflow="overflow">
                    <a:lnL>
                      <a:noFill/>
                    </a:lnL>
                    <a:lnR cap="flat">
                      <a:noFill/>
                    </a:lnR>
                    <a:lnT>
                      <a:noFill/>
                    </a:lnT>
                    <a:lnB>
                      <a:noFill/>
                    </a:lnB>
                    <a:lnTlToBr>
                      <a:noFill/>
                    </a:lnTlToBr>
                    <a:lnBlToTr>
                      <a:noFill/>
                    </a:lnBlToTr>
                    <a:noFill/>
                  </a:tcPr>
                </a:tc>
                <a:tc hMerge="1">
                  <a:txBody>
                    <a:bodyPr/>
                    <a:lstStyle/>
                    <a:p>
                      <a:pPr latinLnBrk="1"/>
                      <a:endParaRPr lang="ko-KR" altLang="en-US"/>
                    </a:p>
                  </a:txBody>
                  <a:tcPr/>
                </a:tc>
              </a:tr>
              <a:tr h="6094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smtClean="0">
                          <a:ln>
                            <a:noFill/>
                          </a:ln>
                          <a:solidFill>
                            <a:schemeClr val="tx1"/>
                          </a:solidFill>
                          <a:effectLst/>
                          <a:latin typeface="Arial" charset="0"/>
                          <a:ea typeface="굴림" charset="-127"/>
                          <a:cs typeface="Arial" charset="0"/>
                        </a:rPr>
                        <a:t>Total</a:t>
                      </a:r>
                      <a:r>
                        <a:rPr kumimoji="0" lang="en-US" altLang="ko-KR" sz="2000" b="1" i="0" u="none" strike="noStrike" cap="none" normalizeH="0" baseline="0" dirty="0" smtClean="0">
                          <a:ln>
                            <a:noFill/>
                          </a:ln>
                          <a:solidFill>
                            <a:srgbClr val="666666"/>
                          </a:solidFill>
                          <a:effectLst/>
                          <a:latin typeface="Arial" charset="0"/>
                          <a:ea typeface="굴림" charset="-127"/>
                          <a:cs typeface="Arial" charset="0"/>
                        </a:rPr>
                        <a:t> bases</a:t>
                      </a:r>
                      <a:endParaRPr kumimoji="0" lang="en-US" altLang="ko-KR" sz="2000" b="1" i="0" u="none" strike="noStrike" cap="none" normalizeH="0" baseline="0" dirty="0" smtClean="0">
                        <a:ln>
                          <a:noFill/>
                        </a:ln>
                        <a:solidFill>
                          <a:schemeClr val="tx1"/>
                        </a:solidFill>
                        <a:effectLst/>
                        <a:latin typeface="Arial" charset="0"/>
                        <a:ea typeface="굴림" charset="-127"/>
                        <a:cs typeface="Arial" charset="0"/>
                      </a:endParaRPr>
                    </a:p>
                  </a:txBody>
                  <a:tcPr anchor="ctr" horzOverflow="overflow">
                    <a:lnL cap="flat">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smtClean="0">
                          <a:ln>
                            <a:noFill/>
                          </a:ln>
                          <a:solidFill>
                            <a:srgbClr val="666666"/>
                          </a:solidFill>
                          <a:effectLst/>
                          <a:latin typeface="Arial" charset="0"/>
                          <a:ea typeface="굴림" charset="-127"/>
                          <a:cs typeface="Arial" charset="0"/>
                        </a:rPr>
                        <a:t>82.11</a:t>
                      </a:r>
                      <a:r>
                        <a:rPr kumimoji="0" lang="en-US" altLang="ko-KR" sz="1400" b="1" i="0" u="none" strike="noStrike" cap="none" normalizeH="0" baseline="0" dirty="0" smtClean="0">
                          <a:ln>
                            <a:noFill/>
                          </a:ln>
                          <a:solidFill>
                            <a:srgbClr val="666666"/>
                          </a:solidFill>
                          <a:effectLst/>
                          <a:latin typeface="Arial" charset="0"/>
                          <a:ea typeface="굴림" charset="-127"/>
                          <a:cs typeface="Arial" charset="0"/>
                        </a:rPr>
                        <a:t> Giga  </a:t>
                      </a:r>
                      <a:r>
                        <a:rPr kumimoji="0" lang="en-US" altLang="ko-KR" sz="1400" b="1" i="0" u="none" strike="noStrike" cap="none" normalizeH="0" baseline="0" dirty="0" err="1" smtClean="0">
                          <a:ln>
                            <a:noFill/>
                          </a:ln>
                          <a:solidFill>
                            <a:srgbClr val="666666"/>
                          </a:solidFill>
                          <a:effectLst/>
                          <a:latin typeface="Arial" charset="0"/>
                          <a:ea typeface="굴림" charset="-127"/>
                          <a:cs typeface="Arial" charset="0"/>
                        </a:rPr>
                        <a:t>bp</a:t>
                      </a:r>
                      <a:endParaRPr kumimoji="0" lang="en-US" altLang="ko-KR" sz="1400" b="1" i="0" u="none" strike="noStrike" cap="none" normalizeH="0" baseline="0" dirty="0" smtClean="0">
                        <a:ln>
                          <a:noFill/>
                        </a:ln>
                        <a:solidFill>
                          <a:srgbClr val="666666"/>
                        </a:solidFill>
                        <a:effectLst/>
                        <a:latin typeface="Arial" charset="0"/>
                        <a:ea typeface="굴림" charset="-127"/>
                        <a:cs typeface="Arial" charset="0"/>
                      </a:endParaRPr>
                    </a:p>
                  </a:txBody>
                  <a:tcPr anchor="ctr" horzOverflow="overflow">
                    <a:lnL>
                      <a:noFill/>
                    </a:lnL>
                    <a:lnR>
                      <a:noFill/>
                    </a:lnR>
                    <a:lnT>
                      <a:noFill/>
                    </a:lnT>
                    <a:lnB>
                      <a:noFill/>
                    </a:lnB>
                    <a:lnTlToBr>
                      <a:noFill/>
                    </a:lnTlToBr>
                    <a:lnBlToTr>
                      <a:noFill/>
                    </a:lnBlToTr>
                    <a:noFill/>
                  </a:tcPr>
                </a:tc>
                <a:tc hMerge="1">
                  <a:txBody>
                    <a:bodyPr/>
                    <a:lstStyle/>
                    <a:p>
                      <a:pPr latinLnBrk="1"/>
                      <a:endParaRPr lang="ko-KR"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dirty="0" smtClean="0">
                          <a:ln>
                            <a:noFill/>
                          </a:ln>
                          <a:solidFill>
                            <a:srgbClr val="666666"/>
                          </a:solidFill>
                          <a:effectLst/>
                          <a:latin typeface="Arial" charset="0"/>
                          <a:ea typeface="굴림" charset="-127"/>
                          <a:cs typeface="Arial" charset="0"/>
                        </a:rPr>
                        <a:t>24.5 Giga </a:t>
                      </a:r>
                      <a:r>
                        <a:rPr kumimoji="0" lang="en-US" altLang="ko-KR" sz="1400" b="1" i="0" u="none" strike="noStrike" cap="none" normalizeH="0" baseline="0" dirty="0" err="1" smtClean="0">
                          <a:ln>
                            <a:noFill/>
                          </a:ln>
                          <a:solidFill>
                            <a:srgbClr val="666666"/>
                          </a:solidFill>
                          <a:effectLst/>
                          <a:latin typeface="Arial" charset="0"/>
                          <a:ea typeface="굴림" charset="-127"/>
                          <a:cs typeface="Arial" charset="0"/>
                        </a:rPr>
                        <a:t>bp</a:t>
                      </a:r>
                      <a:endParaRPr kumimoji="0" lang="en-US" altLang="ko-KR" sz="1400" b="1" i="0" u="none" strike="noStrike" cap="none" normalizeH="0" baseline="0" dirty="0" smtClean="0">
                        <a:ln>
                          <a:noFill/>
                        </a:ln>
                        <a:solidFill>
                          <a:schemeClr val="tx1"/>
                        </a:solidFill>
                        <a:effectLst/>
                        <a:latin typeface="Arial" charset="0"/>
                        <a:ea typeface="굴림" charset="-127"/>
                        <a:cs typeface="Arial" charset="0"/>
                      </a:endParaRPr>
                    </a:p>
                  </a:txBody>
                  <a:tcPr anchor="ctr" horzOverflow="overflow">
                    <a:lnL>
                      <a:noFill/>
                    </a:lnL>
                    <a:lnR cap="flat">
                      <a:noFill/>
                    </a:lnR>
                    <a:lnT>
                      <a:noFill/>
                    </a:lnT>
                    <a:lnB>
                      <a:noFill/>
                    </a:lnB>
                    <a:lnTlToBr>
                      <a:noFill/>
                    </a:lnTlToBr>
                    <a:lnBlToTr>
                      <a:noFill/>
                    </a:lnBlToTr>
                    <a:noFill/>
                  </a:tcPr>
                </a:tc>
                <a:tc hMerge="1">
                  <a:txBody>
                    <a:bodyPr/>
                    <a:lstStyle/>
                    <a:p>
                      <a:pPr latinLnBrk="1"/>
                      <a:endParaRPr lang="ko-KR" altLang="en-US"/>
                    </a:p>
                  </a:txBody>
                  <a:tcPr/>
                </a:tc>
              </a:tr>
              <a:tr h="3613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smtClean="0">
                          <a:ln>
                            <a:noFill/>
                          </a:ln>
                          <a:solidFill>
                            <a:srgbClr val="666666"/>
                          </a:solidFill>
                          <a:effectLst/>
                          <a:latin typeface="Arial" charset="0"/>
                          <a:ea typeface="굴림" charset="-127"/>
                          <a:cs typeface="Arial" charset="0"/>
                        </a:rPr>
                        <a:t>Number of </a:t>
                      </a:r>
                      <a:r>
                        <a:rPr kumimoji="0" lang="en-US" altLang="ko-KR" sz="2000" b="1" i="0" u="none" strike="noStrike" cap="none" normalizeH="0" baseline="0" dirty="0" smtClean="0">
                          <a:ln>
                            <a:noFill/>
                          </a:ln>
                          <a:solidFill>
                            <a:schemeClr val="tx1"/>
                          </a:solidFill>
                          <a:effectLst/>
                          <a:latin typeface="Arial" charset="0"/>
                          <a:ea typeface="굴림" charset="-127"/>
                          <a:cs typeface="Arial" charset="0"/>
                        </a:rPr>
                        <a:t>mapped reads</a:t>
                      </a:r>
                    </a:p>
                  </a:txBody>
                  <a:tcPr anchor="ctr" horzOverflow="overflow">
                    <a:lnL cap="flat">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smtClean="0">
                          <a:ln>
                            <a:noFill/>
                          </a:ln>
                          <a:solidFill>
                            <a:srgbClr val="666666"/>
                          </a:solidFill>
                          <a:effectLst/>
                          <a:latin typeface="Arial" charset="0"/>
                          <a:ea typeface="굴림" charset="-127"/>
                          <a:cs typeface="Arial" charset="0"/>
                        </a:rPr>
                        <a:t>1,638,353,588</a:t>
                      </a:r>
                      <a:endParaRPr kumimoji="0" lang="en-US" altLang="ko-KR" sz="2000" b="1" i="0" u="none" strike="noStrike" cap="none" normalizeH="0" baseline="0" dirty="0" smtClean="0">
                        <a:ln>
                          <a:noFill/>
                        </a:ln>
                        <a:solidFill>
                          <a:schemeClr val="tx1"/>
                        </a:solidFill>
                        <a:effectLst/>
                        <a:latin typeface="Arial" charset="0"/>
                        <a:ea typeface="굴림" charset="-127"/>
                        <a:cs typeface="Arial" charset="0"/>
                      </a:endParaRPr>
                    </a:p>
                  </a:txBody>
                  <a:tcPr anchor="ctr" horzOverflow="overflow">
                    <a:lnL>
                      <a:noFill/>
                    </a:lnL>
                    <a:lnR>
                      <a:noFill/>
                    </a:lnR>
                    <a:lnT>
                      <a:noFill/>
                    </a:lnT>
                    <a:lnB>
                      <a:noFill/>
                    </a:lnB>
                    <a:lnTlToBr>
                      <a:noFill/>
                    </a:lnTlToBr>
                    <a:lnBlToTr>
                      <a:noFill/>
                    </a:lnBlToTr>
                    <a:noFill/>
                  </a:tcPr>
                </a:tc>
                <a:tc hMerge="1">
                  <a:txBody>
                    <a:bodyPr/>
                    <a:lstStyle/>
                    <a:p>
                      <a:pPr latinLnBrk="1"/>
                      <a:endParaRPr lang="ko-KR"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dirty="0" smtClean="0">
                          <a:ln>
                            <a:noFill/>
                          </a:ln>
                          <a:solidFill>
                            <a:srgbClr val="666666"/>
                          </a:solidFill>
                          <a:effectLst/>
                          <a:latin typeface="Arial" charset="0"/>
                          <a:ea typeface="굴림" charset="-127"/>
                          <a:cs typeface="Arial" charset="0"/>
                        </a:rPr>
                        <a:t>93,200,000</a:t>
                      </a:r>
                      <a:endParaRPr kumimoji="0" lang="en-US" altLang="ko-KR" sz="1400" b="1" i="0" u="none" strike="noStrike" cap="none" normalizeH="0" baseline="0" dirty="0" smtClean="0">
                        <a:ln>
                          <a:noFill/>
                        </a:ln>
                        <a:solidFill>
                          <a:schemeClr val="tx1"/>
                        </a:solidFill>
                        <a:effectLst/>
                        <a:latin typeface="Arial" charset="0"/>
                        <a:ea typeface="굴림" charset="-127"/>
                        <a:cs typeface="Arial" charset="0"/>
                      </a:endParaRPr>
                    </a:p>
                  </a:txBody>
                  <a:tcPr anchor="ctr" horzOverflow="overflow">
                    <a:lnL>
                      <a:noFill/>
                    </a:lnL>
                    <a:lnR cap="flat">
                      <a:noFill/>
                    </a:lnR>
                    <a:lnT>
                      <a:noFill/>
                    </a:lnT>
                    <a:lnB>
                      <a:noFill/>
                    </a:lnB>
                    <a:lnTlToBr>
                      <a:noFill/>
                    </a:lnTlToBr>
                    <a:lnBlToTr>
                      <a:noFill/>
                    </a:lnBlToTr>
                    <a:noFill/>
                  </a:tcPr>
                </a:tc>
                <a:tc hMerge="1">
                  <a:txBody>
                    <a:bodyPr/>
                    <a:lstStyle/>
                    <a:p>
                      <a:pPr latinLnBrk="1"/>
                      <a:endParaRPr lang="ko-KR" altLang="en-US"/>
                    </a:p>
                  </a:txBody>
                  <a:tcPr/>
                </a:tc>
              </a:tr>
              <a:tr h="4832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smtClean="0">
                          <a:ln>
                            <a:noFill/>
                          </a:ln>
                          <a:solidFill>
                            <a:schemeClr val="tx1"/>
                          </a:solidFill>
                          <a:effectLst/>
                          <a:latin typeface="Arial" charset="0"/>
                          <a:ea typeface="굴림" charset="-127"/>
                          <a:cs typeface="Arial" charset="0"/>
                        </a:rPr>
                        <a:t>Mapped bases</a:t>
                      </a:r>
                    </a:p>
                  </a:txBody>
                  <a:tcPr anchor="ctr" horzOverflow="overflow">
                    <a:lnL cap="flat">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smtClean="0">
                          <a:ln>
                            <a:noFill/>
                          </a:ln>
                          <a:solidFill>
                            <a:srgbClr val="666666"/>
                          </a:solidFill>
                          <a:effectLst/>
                          <a:latin typeface="Arial" charset="0"/>
                          <a:ea typeface="굴림" charset="-127"/>
                          <a:cs typeface="Arial" charset="0"/>
                        </a:rPr>
                        <a:t>76.5</a:t>
                      </a:r>
                      <a:r>
                        <a:rPr kumimoji="0" lang="en-US" altLang="ko-KR" sz="1800" b="1" i="0" u="none" strike="noStrike" cap="none" normalizeH="0" baseline="0" dirty="0" smtClean="0">
                          <a:ln>
                            <a:noFill/>
                          </a:ln>
                          <a:solidFill>
                            <a:srgbClr val="666666"/>
                          </a:solidFill>
                          <a:effectLst/>
                          <a:latin typeface="Arial" charset="0"/>
                          <a:ea typeface="굴림" charset="-127"/>
                          <a:cs typeface="Arial" charset="0"/>
                        </a:rPr>
                        <a:t> </a:t>
                      </a:r>
                      <a:r>
                        <a:rPr kumimoji="0" lang="en-US" altLang="ko-KR" sz="1400" b="1" i="0" u="none" strike="noStrike" cap="none" normalizeH="0" baseline="0" dirty="0" smtClean="0">
                          <a:ln>
                            <a:noFill/>
                          </a:ln>
                          <a:solidFill>
                            <a:srgbClr val="666666"/>
                          </a:solidFill>
                          <a:effectLst/>
                          <a:latin typeface="Arial" charset="0"/>
                          <a:ea typeface="굴림" charset="-127"/>
                          <a:cs typeface="Arial" charset="0"/>
                        </a:rPr>
                        <a:t>Giga </a:t>
                      </a:r>
                      <a:r>
                        <a:rPr kumimoji="0" lang="en-US" altLang="ko-KR" sz="1400" b="1" i="0" u="none" strike="noStrike" cap="none" normalizeH="0" baseline="0" dirty="0" err="1" smtClean="0">
                          <a:ln>
                            <a:noFill/>
                          </a:ln>
                          <a:solidFill>
                            <a:srgbClr val="666666"/>
                          </a:solidFill>
                          <a:effectLst/>
                          <a:latin typeface="Arial" charset="0"/>
                          <a:ea typeface="굴림" charset="-127"/>
                          <a:cs typeface="Arial" charset="0"/>
                        </a:rPr>
                        <a:t>bp</a:t>
                      </a:r>
                      <a:endParaRPr kumimoji="0" lang="en-US" altLang="ko-KR" sz="1400" b="1" i="0" u="none" strike="noStrike" cap="none" normalizeH="0" baseline="0" dirty="0" smtClean="0">
                        <a:ln>
                          <a:noFill/>
                        </a:ln>
                        <a:solidFill>
                          <a:schemeClr val="tx1"/>
                        </a:solidFill>
                        <a:effectLst/>
                        <a:latin typeface="Arial" charset="0"/>
                        <a:ea typeface="굴림" charset="-127"/>
                        <a:cs typeface="Arial" charset="0"/>
                      </a:endParaRPr>
                    </a:p>
                  </a:txBody>
                  <a:tcPr anchor="ctr" horzOverflow="overflow">
                    <a:lnL>
                      <a:noFill/>
                    </a:lnL>
                    <a:lnR>
                      <a:noFill/>
                    </a:lnR>
                    <a:lnT>
                      <a:noFill/>
                    </a:lnT>
                    <a:lnB>
                      <a:noFill/>
                    </a:lnB>
                    <a:lnTlToBr>
                      <a:noFill/>
                    </a:lnTlToBr>
                    <a:lnBlToTr>
                      <a:noFill/>
                    </a:lnBlToTr>
                    <a:noFill/>
                  </a:tcPr>
                </a:tc>
                <a:tc hMerge="1">
                  <a:txBody>
                    <a:bodyPr/>
                    <a:lstStyle/>
                    <a:p>
                      <a:pPr latinLnBrk="1"/>
                      <a:endParaRPr lang="ko-KR"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rgbClr val="666666"/>
                          </a:solidFill>
                          <a:effectLst/>
                          <a:latin typeface="Arial" charset="0"/>
                          <a:ea typeface="굴림" charset="-127"/>
                          <a:cs typeface="Arial" charset="0"/>
                        </a:rPr>
                        <a:t>- </a:t>
                      </a:r>
                      <a:br>
                        <a:rPr kumimoji="0" lang="en-US" altLang="ko-KR" sz="1400" b="1" i="0" u="none" strike="noStrike" cap="none" normalizeH="0" baseline="0" smtClean="0">
                          <a:ln>
                            <a:noFill/>
                          </a:ln>
                          <a:solidFill>
                            <a:srgbClr val="666666"/>
                          </a:solidFill>
                          <a:effectLst/>
                          <a:latin typeface="Arial" charset="0"/>
                          <a:ea typeface="굴림" charset="-127"/>
                          <a:cs typeface="Arial" charset="0"/>
                        </a:rPr>
                      </a:br>
                      <a:endParaRPr kumimoji="0" lang="en-US" altLang="ko-KR" sz="1400" b="1" i="0" u="none" strike="noStrike" cap="none" normalizeH="0" baseline="0" smtClean="0">
                        <a:ln>
                          <a:noFill/>
                        </a:ln>
                        <a:solidFill>
                          <a:schemeClr val="tx1"/>
                        </a:solidFill>
                        <a:effectLst/>
                        <a:latin typeface="Arial" charset="0"/>
                        <a:ea typeface="굴림" charset="-127"/>
                        <a:cs typeface="Arial" charset="0"/>
                      </a:endParaRPr>
                    </a:p>
                  </a:txBody>
                  <a:tcPr anchor="ctr" horzOverflow="overflow">
                    <a:lnL>
                      <a:noFill/>
                    </a:lnL>
                    <a:lnR cap="flat">
                      <a:noFill/>
                    </a:lnR>
                    <a:lnT>
                      <a:noFill/>
                    </a:lnT>
                    <a:lnB>
                      <a:noFill/>
                    </a:lnB>
                    <a:lnTlToBr>
                      <a:noFill/>
                    </a:lnTlToBr>
                    <a:lnBlToTr>
                      <a:noFill/>
                    </a:lnBlToTr>
                    <a:noFill/>
                  </a:tcPr>
                </a:tc>
                <a:tc hMerge="1">
                  <a:txBody>
                    <a:bodyPr/>
                    <a:lstStyle/>
                    <a:p>
                      <a:pPr latinLnBrk="1"/>
                      <a:endParaRPr lang="ko-KR" altLang="en-US"/>
                    </a:p>
                  </a:txBody>
                  <a:tcPr/>
                </a:tc>
              </a:tr>
              <a:tr h="33353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dirty="0" smtClean="0">
                          <a:ln>
                            <a:noFill/>
                          </a:ln>
                          <a:solidFill>
                            <a:srgbClr val="666666"/>
                          </a:solidFill>
                          <a:effectLst/>
                          <a:latin typeface="Arial" charset="0"/>
                          <a:ea typeface="굴림" charset="-127"/>
                          <a:cs typeface="Arial" charset="0"/>
                        </a:rPr>
                        <a:t>NCBI reference genomic </a:t>
                      </a:r>
                      <a:r>
                        <a:rPr kumimoji="0" lang="en-US" altLang="ko-KR" sz="1800" b="1" i="0" u="none" strike="noStrike" cap="none" normalizeH="0" baseline="0" dirty="0" smtClean="0">
                          <a:ln>
                            <a:noFill/>
                          </a:ln>
                          <a:solidFill>
                            <a:schemeClr val="tx1"/>
                          </a:solidFill>
                          <a:effectLst/>
                          <a:latin typeface="Arial" charset="0"/>
                          <a:ea typeface="굴림" charset="-127"/>
                          <a:cs typeface="Arial" charset="0"/>
                        </a:rPr>
                        <a:t>coverage</a:t>
                      </a:r>
                    </a:p>
                  </a:txBody>
                  <a:tcPr anchor="ctr" horzOverflow="overflow">
                    <a:lnL cap="flat">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smtClean="0">
                          <a:ln>
                            <a:noFill/>
                          </a:ln>
                          <a:solidFill>
                            <a:srgbClr val="666666"/>
                          </a:solidFill>
                          <a:effectLst/>
                          <a:latin typeface="Arial" charset="0"/>
                          <a:ea typeface="굴림" charset="-127"/>
                          <a:cs typeface="Arial" charset="0"/>
                        </a:rPr>
                        <a:t>99.90%</a:t>
                      </a:r>
                      <a:endParaRPr kumimoji="0" lang="en-US" altLang="ko-KR" sz="1800" b="1" i="0" u="none" strike="noStrike" cap="none" normalizeH="0" baseline="0" smtClean="0">
                        <a:ln>
                          <a:noFill/>
                        </a:ln>
                        <a:solidFill>
                          <a:schemeClr val="tx1"/>
                        </a:solidFill>
                        <a:effectLst/>
                        <a:latin typeface="Arial" charset="0"/>
                        <a:ea typeface="굴림" charset="-127"/>
                        <a:cs typeface="Arial" charset="0"/>
                      </a:endParaRPr>
                    </a:p>
                  </a:txBody>
                  <a:tcPr anchor="ctr" horzOverflow="overflow">
                    <a:lnL>
                      <a:noFill/>
                    </a:lnL>
                    <a:lnR>
                      <a:noFill/>
                    </a:lnR>
                    <a:lnT>
                      <a:noFill/>
                    </a:lnT>
                    <a:lnB>
                      <a:noFill/>
                    </a:lnB>
                    <a:lnTlToBr>
                      <a:noFill/>
                    </a:lnTlToBr>
                    <a:lnBlToTr>
                      <a:noFill/>
                    </a:lnBlToTr>
                    <a:noFill/>
                  </a:tcPr>
                </a:tc>
                <a:tc hMerge="1">
                  <a:txBody>
                    <a:bodyPr/>
                    <a:lstStyle/>
                    <a:p>
                      <a:pPr latinLnBrk="1"/>
                      <a:endParaRPr lang="ko-KR"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rgbClr val="666666"/>
                          </a:solidFill>
                          <a:effectLst/>
                          <a:latin typeface="Arial" charset="0"/>
                          <a:ea typeface="굴림" charset="-127"/>
                          <a:cs typeface="Arial" charset="0"/>
                        </a:rPr>
                        <a:t>- </a:t>
                      </a:r>
                      <a:endParaRPr kumimoji="0" lang="en-US" altLang="ko-KR" sz="1400" b="1" i="0" u="none" strike="noStrike" cap="none" normalizeH="0" baseline="0" smtClean="0">
                        <a:ln>
                          <a:noFill/>
                        </a:ln>
                        <a:solidFill>
                          <a:schemeClr val="tx1"/>
                        </a:solidFill>
                        <a:effectLst/>
                        <a:latin typeface="Arial" charset="0"/>
                        <a:ea typeface="굴림" charset="-127"/>
                        <a:cs typeface="Arial" charset="0"/>
                      </a:endParaRPr>
                    </a:p>
                  </a:txBody>
                  <a:tcPr anchor="ctr" horzOverflow="overflow">
                    <a:lnL>
                      <a:noFill/>
                    </a:lnL>
                    <a:lnR cap="flat">
                      <a:noFill/>
                    </a:lnR>
                    <a:lnT>
                      <a:noFill/>
                    </a:lnT>
                    <a:lnB>
                      <a:noFill/>
                    </a:lnB>
                    <a:lnTlToBr>
                      <a:noFill/>
                    </a:lnTlToBr>
                    <a:lnBlToTr>
                      <a:noFill/>
                    </a:lnBlToTr>
                    <a:noFill/>
                  </a:tcPr>
                </a:tc>
                <a:tc hMerge="1">
                  <a:txBody>
                    <a:bodyPr/>
                    <a:lstStyle/>
                    <a:p>
                      <a:pPr latinLnBrk="1"/>
                      <a:endParaRPr lang="ko-KR" altLang="en-US"/>
                    </a:p>
                  </a:txBody>
                  <a:tcPr/>
                </a:tc>
              </a:tr>
              <a:tr h="33353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dirty="0" smtClean="0">
                          <a:ln>
                            <a:noFill/>
                          </a:ln>
                          <a:solidFill>
                            <a:srgbClr val="666666"/>
                          </a:solidFill>
                          <a:effectLst/>
                          <a:latin typeface="Arial" charset="0"/>
                          <a:ea typeface="굴림" charset="-127"/>
                          <a:cs typeface="Arial" charset="0"/>
                        </a:rPr>
                        <a:t>Sequence </a:t>
                      </a:r>
                      <a:r>
                        <a:rPr kumimoji="0" lang="en-US" altLang="ko-KR" sz="1800" b="1" i="0" u="none" strike="noStrike" cap="none" normalizeH="0" baseline="0" dirty="0" smtClean="0">
                          <a:ln>
                            <a:noFill/>
                          </a:ln>
                          <a:solidFill>
                            <a:schemeClr val="tx1"/>
                          </a:solidFill>
                          <a:effectLst/>
                          <a:latin typeface="Arial" charset="0"/>
                          <a:ea typeface="굴림" charset="-127"/>
                          <a:cs typeface="Arial" charset="0"/>
                        </a:rPr>
                        <a:t>production coverage</a:t>
                      </a:r>
                    </a:p>
                  </a:txBody>
                  <a:tcPr anchor="ctr" horzOverflow="overflow">
                    <a:lnL cap="flat">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dirty="0" smtClean="0">
                          <a:ln>
                            <a:noFill/>
                          </a:ln>
                          <a:solidFill>
                            <a:srgbClr val="666666"/>
                          </a:solidFill>
                          <a:effectLst/>
                          <a:latin typeface="Arial" charset="0"/>
                          <a:ea typeface="굴림" charset="-127"/>
                          <a:cs typeface="Arial" charset="0"/>
                        </a:rPr>
                        <a:t>28.73X </a:t>
                      </a:r>
                      <a:endParaRPr kumimoji="0" lang="en-US" altLang="ko-KR" sz="1800" b="1" i="0" u="none" strike="noStrike" cap="none" normalizeH="0" baseline="0" dirty="0" smtClean="0">
                        <a:ln>
                          <a:noFill/>
                        </a:ln>
                        <a:solidFill>
                          <a:schemeClr val="tx1"/>
                        </a:solidFill>
                        <a:effectLst/>
                        <a:latin typeface="Arial" charset="0"/>
                        <a:ea typeface="굴림" charset="-127"/>
                        <a:cs typeface="Arial" charset="0"/>
                      </a:endParaRPr>
                    </a:p>
                  </a:txBody>
                  <a:tcPr anchor="ctr" horzOverflow="overflow">
                    <a:lnL>
                      <a:noFill/>
                    </a:lnL>
                    <a:lnR>
                      <a:noFill/>
                    </a:lnR>
                    <a:lnT>
                      <a:noFill/>
                    </a:lnT>
                    <a:lnB>
                      <a:noFill/>
                    </a:lnB>
                    <a:lnTlToBr>
                      <a:noFill/>
                    </a:lnTlToBr>
                    <a:lnBlToTr>
                      <a:noFill/>
                    </a:lnBlToTr>
                    <a:noFill/>
                  </a:tcPr>
                </a:tc>
                <a:tc hMerge="1">
                  <a:txBody>
                    <a:bodyPr/>
                    <a:lstStyle/>
                    <a:p>
                      <a:pPr latinLnBrk="1"/>
                      <a:endParaRPr lang="ko-KR"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rgbClr val="666666"/>
                          </a:solidFill>
                          <a:effectLst/>
                          <a:latin typeface="Arial" charset="0"/>
                          <a:ea typeface="굴림" charset="-127"/>
                          <a:cs typeface="Arial" charset="0"/>
                        </a:rPr>
                        <a:t>7.4X </a:t>
                      </a:r>
                      <a:endParaRPr kumimoji="0" lang="en-US" altLang="ko-KR" sz="1400" b="1" i="0" u="none" strike="noStrike" cap="none" normalizeH="0" baseline="0" smtClean="0">
                        <a:ln>
                          <a:noFill/>
                        </a:ln>
                        <a:solidFill>
                          <a:schemeClr val="tx1"/>
                        </a:solidFill>
                        <a:effectLst/>
                        <a:latin typeface="Arial" charset="0"/>
                        <a:ea typeface="굴림" charset="-127"/>
                        <a:cs typeface="Arial" charset="0"/>
                      </a:endParaRPr>
                    </a:p>
                  </a:txBody>
                  <a:tcPr anchor="ctr" horzOverflow="overflow">
                    <a:lnL>
                      <a:noFill/>
                    </a:lnL>
                    <a:lnR cap="flat">
                      <a:noFill/>
                    </a:lnR>
                    <a:lnT>
                      <a:noFill/>
                    </a:lnT>
                    <a:lnB>
                      <a:noFill/>
                    </a:lnB>
                    <a:lnTlToBr>
                      <a:noFill/>
                    </a:lnTlToBr>
                    <a:lnBlToTr>
                      <a:noFill/>
                    </a:lnBlToTr>
                    <a:noFill/>
                  </a:tcPr>
                </a:tc>
                <a:tc hMerge="1">
                  <a:txBody>
                    <a:bodyPr/>
                    <a:lstStyle/>
                    <a:p>
                      <a:pPr latinLnBrk="1"/>
                      <a:endParaRPr lang="ko-KR" altLang="en-US"/>
                    </a:p>
                  </a:txBody>
                  <a:tcPr/>
                </a:tc>
              </a:tr>
              <a:tr h="333534">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smtClean="0">
                          <a:ln>
                            <a:noFill/>
                          </a:ln>
                          <a:solidFill>
                            <a:schemeClr val="tx1"/>
                          </a:solidFill>
                          <a:effectLst/>
                          <a:latin typeface="Arial" charset="0"/>
                          <a:ea typeface="굴림" charset="-127"/>
                          <a:cs typeface="Arial" charset="0"/>
                        </a:rPr>
                        <a:t>Agreement</a:t>
                      </a:r>
                      <a:r>
                        <a:rPr kumimoji="0" lang="en-US" altLang="ko-KR" sz="2000" b="1" i="0" u="none" strike="noStrike" cap="none" normalizeH="0" baseline="0" dirty="0" smtClean="0">
                          <a:ln>
                            <a:noFill/>
                          </a:ln>
                          <a:solidFill>
                            <a:srgbClr val="666666"/>
                          </a:solidFill>
                          <a:effectLst/>
                          <a:latin typeface="Arial" charset="0"/>
                          <a:ea typeface="굴림" charset="-127"/>
                          <a:cs typeface="Arial" charset="0"/>
                        </a:rPr>
                        <a:t> between genome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smtClean="0">
                          <a:ln>
                            <a:noFill/>
                          </a:ln>
                          <a:solidFill>
                            <a:srgbClr val="666666"/>
                          </a:solidFill>
                          <a:effectLst/>
                          <a:latin typeface="Arial" charset="0"/>
                          <a:ea typeface="굴림" charset="-127"/>
                          <a:cs typeface="Arial" charset="0"/>
                        </a:rPr>
                        <a:t>sequencing and </a:t>
                      </a:r>
                      <a:r>
                        <a:rPr kumimoji="0" lang="en-US" altLang="ko-KR" sz="2000" b="1" i="0" u="none" strike="noStrike" cap="none" normalizeH="0" baseline="0" dirty="0" smtClean="0">
                          <a:ln>
                            <a:noFill/>
                          </a:ln>
                          <a:solidFill>
                            <a:schemeClr val="tx1"/>
                          </a:solidFill>
                          <a:effectLst/>
                          <a:latin typeface="Arial" charset="0"/>
                          <a:ea typeface="굴림" charset="-127"/>
                          <a:cs typeface="Arial" charset="0"/>
                        </a:rPr>
                        <a:t>SNP chips</a:t>
                      </a:r>
                    </a:p>
                  </a:txBody>
                  <a:tcPr anchor="ctr" horzOverflow="overflow">
                    <a:lnL cap="flat">
                      <a:noFill/>
                    </a:lnL>
                    <a:lnR>
                      <a:noFill/>
                    </a:lnR>
                    <a:lnT>
                      <a:noFill/>
                    </a:lnT>
                    <a:lnB cap="flat">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smtClean="0">
                          <a:ln>
                            <a:noFill/>
                          </a:ln>
                          <a:solidFill>
                            <a:srgbClr val="666666"/>
                          </a:solidFill>
                          <a:effectLst/>
                          <a:latin typeface="Arial" charset="0"/>
                          <a:ea typeface="굴림" charset="-127"/>
                          <a:cs typeface="Arial" charset="0"/>
                        </a:rPr>
                        <a:t>99.94%</a:t>
                      </a:r>
                      <a:endParaRPr kumimoji="0" lang="en-US" altLang="ko-KR" sz="1800" b="1" i="0" u="none" strike="noStrike" cap="none" normalizeH="0" baseline="0" smtClean="0">
                        <a:ln>
                          <a:noFill/>
                        </a:ln>
                        <a:solidFill>
                          <a:schemeClr val="tx1"/>
                        </a:solidFill>
                        <a:effectLst/>
                        <a:latin typeface="Arial" charset="0"/>
                        <a:ea typeface="굴림" charset="-127"/>
                        <a:cs typeface="Arial" charset="0"/>
                      </a:endParaRPr>
                    </a:p>
                  </a:txBody>
                  <a:tcPr anchor="ctr" horzOverflow="overflow">
                    <a:lnL>
                      <a:noFill/>
                    </a:lnL>
                    <a:lnR>
                      <a:noFill/>
                    </a:lnR>
                    <a:lnT>
                      <a:noFill/>
                    </a:lnT>
                    <a:lnB>
                      <a:noFill/>
                    </a:lnB>
                    <a:lnTlToBr>
                      <a:noFill/>
                    </a:lnTlToBr>
                    <a:lnBlToTr>
                      <a:noFill/>
                    </a:lnBlToTr>
                    <a:noFill/>
                  </a:tcPr>
                </a:tc>
                <a:tc hMerge="1">
                  <a:txBody>
                    <a:bodyPr/>
                    <a:lstStyle/>
                    <a:p>
                      <a:pPr latinLnBrk="1"/>
                      <a:endParaRPr lang="ko-KR"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rgbClr val="666666"/>
                          </a:solidFill>
                          <a:effectLst/>
                          <a:latin typeface="Arial" charset="0"/>
                          <a:ea typeface="굴림" charset="-127"/>
                          <a:cs typeface="Arial" charset="0"/>
                        </a:rPr>
                        <a:t>84.21%</a:t>
                      </a:r>
                      <a:endParaRPr kumimoji="0" lang="en-US" altLang="ko-KR" sz="1400" b="1" i="0" u="none" strike="noStrike" cap="none" normalizeH="0" baseline="0" smtClean="0">
                        <a:ln>
                          <a:noFill/>
                        </a:ln>
                        <a:solidFill>
                          <a:schemeClr val="tx1"/>
                        </a:solidFill>
                        <a:effectLst/>
                        <a:latin typeface="Arial" charset="0"/>
                        <a:ea typeface="굴림" charset="-127"/>
                        <a:cs typeface="Arial" charset="0"/>
                      </a:endParaRPr>
                    </a:p>
                  </a:txBody>
                  <a:tcPr anchor="ctr" horzOverflow="overflow">
                    <a:lnL>
                      <a:noFill/>
                    </a:lnL>
                    <a:lnR cap="flat">
                      <a:noFill/>
                    </a:lnR>
                    <a:lnT>
                      <a:noFill/>
                    </a:lnT>
                    <a:lnB>
                      <a:noFill/>
                    </a:lnB>
                    <a:lnTlToBr>
                      <a:noFill/>
                    </a:lnTlToBr>
                    <a:lnBlToTr>
                      <a:noFill/>
                    </a:lnBlToTr>
                    <a:noFill/>
                  </a:tcPr>
                </a:tc>
                <a:tc hMerge="1">
                  <a:txBody>
                    <a:bodyPr/>
                    <a:lstStyle/>
                    <a:p>
                      <a:pPr latinLnBrk="1"/>
                      <a:endParaRPr lang="ko-KR" altLang="en-US"/>
                    </a:p>
                  </a:txBody>
                  <a:tcPr/>
                </a:tc>
              </a:tr>
              <a:tr h="583684">
                <a:tc vMerge="1">
                  <a:txBody>
                    <a:bodyPr/>
                    <a:lstStyle/>
                    <a:p>
                      <a:pPr latinLnBrk="1"/>
                      <a:endParaRPr lang="ko-KR"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dirty="0" smtClean="0">
                          <a:ln>
                            <a:noFill/>
                          </a:ln>
                          <a:solidFill>
                            <a:srgbClr val="666666"/>
                          </a:solidFill>
                          <a:effectLst/>
                          <a:latin typeface="Arial" charset="0"/>
                          <a:ea typeface="굴림" charset="-127"/>
                          <a:cs typeface="Arial" charset="0"/>
                        </a:rPr>
                        <a:t>homozygous</a:t>
                      </a:r>
                      <a:endParaRPr kumimoji="0" lang="en-US" altLang="ko-KR" sz="1800" b="1" i="0" u="none" strike="noStrike" cap="none" normalizeH="0" baseline="0" dirty="0" smtClean="0">
                        <a:ln>
                          <a:noFill/>
                        </a:ln>
                        <a:solidFill>
                          <a:schemeClr val="tx1"/>
                        </a:solidFill>
                        <a:effectLst/>
                        <a:latin typeface="Arial" charset="0"/>
                        <a:ea typeface="굴림" charset="-127"/>
                        <a:cs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smtClean="0">
                          <a:ln>
                            <a:noFill/>
                          </a:ln>
                          <a:solidFill>
                            <a:srgbClr val="666666"/>
                          </a:solidFill>
                          <a:effectLst/>
                          <a:latin typeface="Arial" charset="0"/>
                          <a:ea typeface="굴림" charset="-127"/>
                          <a:cs typeface="Arial" charset="0"/>
                        </a:rPr>
                        <a:t>heterozygous</a:t>
                      </a:r>
                      <a:endParaRPr kumimoji="0" lang="en-US" altLang="ko-KR" sz="1800" b="1" i="0" u="none" strike="noStrike" cap="none" normalizeH="0" baseline="0" smtClean="0">
                        <a:ln>
                          <a:noFill/>
                        </a:ln>
                        <a:solidFill>
                          <a:schemeClr val="tx1"/>
                        </a:solidFill>
                        <a:effectLst/>
                        <a:latin typeface="Arial" charset="0"/>
                        <a:ea typeface="굴림" charset="-127"/>
                        <a:cs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rgbClr val="666666"/>
                          </a:solidFill>
                          <a:effectLst/>
                          <a:latin typeface="Arial" charset="0"/>
                          <a:ea typeface="굴림" charset="-127"/>
                          <a:cs typeface="Arial" charset="0"/>
                        </a:rPr>
                        <a:t>homozygous</a:t>
                      </a:r>
                      <a:endParaRPr kumimoji="0" lang="en-US" altLang="ko-KR" sz="1400" b="1" i="0" u="none" strike="noStrike" cap="none" normalizeH="0" baseline="0" smtClean="0">
                        <a:ln>
                          <a:noFill/>
                        </a:ln>
                        <a:solidFill>
                          <a:schemeClr val="tx1"/>
                        </a:solidFill>
                        <a:effectLst/>
                        <a:latin typeface="Arial" charset="0"/>
                        <a:ea typeface="굴림" charset="-127"/>
                        <a:cs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rgbClr val="666666"/>
                          </a:solidFill>
                          <a:effectLst/>
                          <a:latin typeface="Arial" charset="0"/>
                          <a:ea typeface="굴림" charset="-127"/>
                          <a:cs typeface="Arial" charset="0"/>
                        </a:rPr>
                        <a:t>heterozygous</a:t>
                      </a:r>
                      <a:endParaRPr kumimoji="0" lang="en-US" altLang="ko-KR" sz="1400" b="1" i="0" u="none" strike="noStrike" cap="none" normalizeH="0" baseline="0" smtClean="0">
                        <a:ln>
                          <a:noFill/>
                        </a:ln>
                        <a:solidFill>
                          <a:schemeClr val="tx1"/>
                        </a:solidFill>
                        <a:effectLst/>
                        <a:latin typeface="Arial" charset="0"/>
                        <a:ea typeface="굴림" charset="-127"/>
                        <a:cs typeface="Arial" charset="0"/>
                      </a:endParaRPr>
                    </a:p>
                  </a:txBody>
                  <a:tcPr anchor="ctr" horzOverflow="overflow">
                    <a:lnL>
                      <a:noFill/>
                    </a:lnL>
                    <a:lnR cap="flat">
                      <a:noFill/>
                    </a:lnR>
                    <a:lnT>
                      <a:noFill/>
                    </a:lnT>
                    <a:lnB>
                      <a:noFill/>
                    </a:lnB>
                    <a:lnTlToBr>
                      <a:noFill/>
                    </a:lnTlToBr>
                    <a:lnBlToTr>
                      <a:noFill/>
                    </a:lnBlToTr>
                    <a:noFill/>
                  </a:tcPr>
                </a:tc>
              </a:tr>
              <a:tr h="1929689">
                <a:tc vMerge="1">
                  <a:txBody>
                    <a:bodyPr/>
                    <a:lstStyle/>
                    <a:p>
                      <a:pPr latinLnBrk="1"/>
                      <a:endParaRPr lang="ko-KR"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smtClean="0">
                          <a:ln>
                            <a:noFill/>
                          </a:ln>
                          <a:solidFill>
                            <a:srgbClr val="666666"/>
                          </a:solidFill>
                          <a:effectLst/>
                          <a:latin typeface="Arial" charset="0"/>
                          <a:ea typeface="굴림" charset="-127"/>
                          <a:cs typeface="Arial" charset="0"/>
                        </a:rPr>
                        <a:t>99.84</a:t>
                      </a:r>
                      <a:r>
                        <a:rPr kumimoji="0" lang="en-US" altLang="ko-KR" sz="1800" b="1" i="0" u="none" strike="noStrike" cap="none" normalizeH="0" baseline="0" dirty="0" smtClean="0">
                          <a:ln>
                            <a:noFill/>
                          </a:ln>
                          <a:solidFill>
                            <a:srgbClr val="666666"/>
                          </a:solidFill>
                          <a:effectLst/>
                          <a:latin typeface="Arial" charset="0"/>
                          <a:ea typeface="굴림" charset="-127"/>
                          <a:cs typeface="Arial" charset="0"/>
                        </a:rPr>
                        <a:t>%</a:t>
                      </a:r>
                      <a:endParaRPr kumimoji="0" lang="en-US" altLang="ko-KR" sz="1800" b="1" i="0" u="none" strike="noStrike" cap="none" normalizeH="0" baseline="0" dirty="0" smtClean="0">
                        <a:ln>
                          <a:noFill/>
                        </a:ln>
                        <a:solidFill>
                          <a:schemeClr val="tx1"/>
                        </a:solidFill>
                        <a:effectLst/>
                        <a:latin typeface="Arial" charset="0"/>
                        <a:ea typeface="굴림" charset="-127"/>
                        <a:cs typeface="Arial"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smtClean="0">
                          <a:ln>
                            <a:noFill/>
                          </a:ln>
                          <a:solidFill>
                            <a:srgbClr val="666666"/>
                          </a:solidFill>
                          <a:effectLst/>
                          <a:latin typeface="Arial" charset="0"/>
                          <a:ea typeface="굴림" charset="-127"/>
                          <a:cs typeface="Arial" charset="0"/>
                        </a:rPr>
                        <a:t>99.13%</a:t>
                      </a:r>
                      <a:endParaRPr kumimoji="0" lang="en-US" altLang="ko-KR" sz="1800" b="1" i="0" u="none" strike="noStrike" cap="none" normalizeH="0" baseline="0" smtClean="0">
                        <a:ln>
                          <a:noFill/>
                        </a:ln>
                        <a:solidFill>
                          <a:schemeClr val="tx1"/>
                        </a:solidFill>
                        <a:effectLst/>
                        <a:latin typeface="Arial" charset="0"/>
                        <a:ea typeface="굴림" charset="-127"/>
                        <a:cs typeface="Arial"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rgbClr val="666666"/>
                          </a:solidFill>
                          <a:effectLst/>
                          <a:latin typeface="Arial" charset="0"/>
                          <a:ea typeface="굴림" charset="-127"/>
                          <a:cs typeface="Arial" charset="0"/>
                        </a:rPr>
                        <a:t>95.1%</a:t>
                      </a:r>
                      <a:endParaRPr kumimoji="0" lang="en-US" altLang="ko-KR" sz="1400" b="1" i="0" u="none" strike="noStrike" cap="none" normalizeH="0" baseline="0" smtClean="0">
                        <a:ln>
                          <a:noFill/>
                        </a:ln>
                        <a:solidFill>
                          <a:schemeClr val="tx1"/>
                        </a:solidFill>
                        <a:effectLst/>
                        <a:latin typeface="Arial" charset="0"/>
                        <a:ea typeface="굴림" charset="-127"/>
                        <a:cs typeface="Arial"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dirty="0" smtClean="0">
                          <a:ln>
                            <a:noFill/>
                          </a:ln>
                          <a:solidFill>
                            <a:srgbClr val="666666"/>
                          </a:solidFill>
                          <a:effectLst/>
                          <a:latin typeface="Arial" charset="0"/>
                          <a:ea typeface="굴림" charset="-127"/>
                          <a:cs typeface="Arial" charset="0"/>
                        </a:rPr>
                        <a:t>75.8%</a:t>
                      </a:r>
                      <a:endParaRPr kumimoji="0" lang="en-US" altLang="ko-KR" sz="1400" b="1" i="0" u="none" strike="noStrike" cap="none" normalizeH="0" baseline="0" dirty="0" smtClean="0">
                        <a:ln>
                          <a:noFill/>
                        </a:ln>
                        <a:solidFill>
                          <a:schemeClr val="tx1"/>
                        </a:solidFill>
                        <a:effectLst/>
                        <a:latin typeface="Arial" charset="0"/>
                        <a:ea typeface="굴림" charset="-127"/>
                        <a:cs typeface="Arial" charset="0"/>
                      </a:endParaRPr>
                    </a:p>
                  </a:txBody>
                  <a:tcPr anchor="ctr" horzOverflow="overflow">
                    <a:lnL>
                      <a:noFill/>
                    </a:lnL>
                    <a:lnR cap="flat">
                      <a:noFill/>
                    </a:lnR>
                    <a:lnT>
                      <a:noFill/>
                    </a:lnT>
                    <a:lnB cap="flat">
                      <a:noFill/>
                    </a:lnB>
                    <a:lnTlToBr>
                      <a:noFill/>
                    </a:lnTlToBr>
                    <a:lnBlToTr>
                      <a:noFill/>
                    </a:lnBlToTr>
                    <a:noFill/>
                  </a:tcPr>
                </a:tc>
              </a:tr>
            </a:tbl>
          </a:graphicData>
        </a:graphic>
      </p:graphicFrame>
      <p:sp>
        <p:nvSpPr>
          <p:cNvPr id="126047" name="Text Box 95"/>
          <p:cNvSpPr txBox="1">
            <a:spLocks noChangeArrowheads="1"/>
          </p:cNvSpPr>
          <p:nvPr/>
        </p:nvSpPr>
        <p:spPr bwMode="auto">
          <a:xfrm>
            <a:off x="0" y="-123825"/>
            <a:ext cx="6417141" cy="523220"/>
          </a:xfrm>
          <a:prstGeom prst="rect">
            <a:avLst/>
          </a:prstGeom>
          <a:noFill/>
          <a:ln w="9525">
            <a:noFill/>
            <a:miter lim="800000"/>
            <a:headEnd/>
            <a:tailEnd/>
          </a:ln>
          <a:effectLst/>
        </p:spPr>
        <p:txBody>
          <a:bodyPr wrap="none">
            <a:spAutoFit/>
          </a:bodyPr>
          <a:lstStyle/>
          <a:p>
            <a:r>
              <a:rPr lang="en-US" altLang="ko-KR" sz="2800" dirty="0">
                <a:solidFill>
                  <a:srgbClr val="FF0000"/>
                </a:solidFill>
                <a:ea typeface="굴림" charset="-127"/>
              </a:rPr>
              <a:t>Data Summary of </a:t>
            </a:r>
            <a:r>
              <a:rPr lang="en-US" altLang="ko-KR" sz="2800" dirty="0" smtClean="0">
                <a:solidFill>
                  <a:srgbClr val="FF0000"/>
                </a:solidFill>
                <a:ea typeface="굴림" charset="-127"/>
              </a:rPr>
              <a:t>SJK (</a:t>
            </a:r>
            <a:r>
              <a:rPr lang="en-US" altLang="ko-KR" sz="2800" dirty="0" err="1" smtClean="0">
                <a:solidFill>
                  <a:srgbClr val="FF0000"/>
                </a:solidFill>
                <a:ea typeface="굴림" charset="-127"/>
              </a:rPr>
              <a:t>Seong</a:t>
            </a:r>
            <a:r>
              <a:rPr lang="en-US" altLang="ko-KR" sz="2800" dirty="0" smtClean="0">
                <a:solidFill>
                  <a:srgbClr val="FF0000"/>
                </a:solidFill>
                <a:ea typeface="굴림" charset="-127"/>
              </a:rPr>
              <a:t>-Jin Kim)</a:t>
            </a:r>
            <a:endParaRPr lang="en-US" altLang="ko-KR" sz="2800" dirty="0">
              <a:solidFill>
                <a:srgbClr val="FF0000"/>
              </a:solidFill>
              <a:ea typeface="굴림" charset="-127"/>
            </a:endParaRPr>
          </a:p>
        </p:txBody>
      </p:sp>
      <p:cxnSp>
        <p:nvCxnSpPr>
          <p:cNvPr id="12" name="직선 연결선 11"/>
          <p:cNvCxnSpPr/>
          <p:nvPr/>
        </p:nvCxnSpPr>
        <p:spPr bwMode="auto">
          <a:xfrm>
            <a:off x="142844" y="4214818"/>
            <a:ext cx="8643998"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5" name="직선 연결선 14"/>
          <p:cNvCxnSpPr/>
          <p:nvPr/>
        </p:nvCxnSpPr>
        <p:spPr bwMode="auto">
          <a:xfrm rot="16200000" flipH="1">
            <a:off x="4607719" y="4036223"/>
            <a:ext cx="5000660" cy="7143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직선 연결선 16"/>
          <p:cNvCxnSpPr/>
          <p:nvPr/>
        </p:nvCxnSpPr>
        <p:spPr bwMode="auto">
          <a:xfrm rot="5400000">
            <a:off x="2143108" y="4071942"/>
            <a:ext cx="50006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직선 연결선 18"/>
          <p:cNvCxnSpPr/>
          <p:nvPr/>
        </p:nvCxnSpPr>
        <p:spPr bwMode="auto">
          <a:xfrm>
            <a:off x="142844" y="2000240"/>
            <a:ext cx="878687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직선 연결선 21"/>
          <p:cNvCxnSpPr/>
          <p:nvPr/>
        </p:nvCxnSpPr>
        <p:spPr bwMode="auto">
          <a:xfrm>
            <a:off x="4714876" y="4572008"/>
            <a:ext cx="407196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25" name="~PP1774.WAV">
            <a:hlinkClick r:id="" action="ppaction://media"/>
          </p:cNvPr>
          <p:cNvPicPr>
            <a:picLocks noRot="1" noChangeAspect="1"/>
          </p:cNvPicPr>
          <p:nvPr>
            <a:wavAudioFile r:embed="rId1" name="~PP1774.WAV"/>
          </p:nvPr>
        </p:nvPicPr>
        <p:blipFill>
          <a:blip r:embed="rId3" cstate="print"/>
          <a:stretch>
            <a:fillRect/>
          </a:stretch>
        </p:blipFill>
        <p:spPr>
          <a:xfrm>
            <a:off x="8707438" y="6421438"/>
            <a:ext cx="304800" cy="304800"/>
          </a:xfrm>
          <a:prstGeom prst="rect">
            <a:avLst/>
          </a:prstGeom>
        </p:spPr>
      </p:pic>
    </p:spTree>
  </p:cSld>
  <p:clrMapOvr>
    <a:masterClrMapping/>
  </p:clrMapOvr>
  <p:transition advTm="1060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95288" y="0"/>
            <a:ext cx="8229600" cy="836613"/>
          </a:xfrm>
        </p:spPr>
        <p:txBody>
          <a:bodyPr/>
          <a:lstStyle/>
          <a:p>
            <a:r>
              <a:rPr lang="en-US" altLang="ko-KR">
                <a:ea typeface="굴림" charset="-127"/>
              </a:rPr>
              <a:t>Acknowledgement</a:t>
            </a:r>
          </a:p>
        </p:txBody>
      </p:sp>
      <p:sp>
        <p:nvSpPr>
          <p:cNvPr id="4099" name="Rectangle 3"/>
          <p:cNvSpPr>
            <a:spLocks noGrp="1" noChangeArrowheads="1"/>
          </p:cNvSpPr>
          <p:nvPr>
            <p:ph type="body" idx="1"/>
          </p:nvPr>
        </p:nvSpPr>
        <p:spPr>
          <a:xfrm>
            <a:off x="0" y="1196975"/>
            <a:ext cx="9144000" cy="5256213"/>
          </a:xfrm>
        </p:spPr>
        <p:txBody>
          <a:bodyPr/>
          <a:lstStyle/>
          <a:p>
            <a:r>
              <a:rPr lang="en-US" altLang="ko-KR" dirty="0" err="1" smtClean="0">
                <a:ea typeface="굴림" charset="-127"/>
              </a:rPr>
              <a:t>Incob</a:t>
            </a:r>
            <a:r>
              <a:rPr lang="en-US" altLang="ko-KR" dirty="0" smtClean="0">
                <a:ea typeface="굴림" charset="-127"/>
              </a:rPr>
              <a:t> organizers. </a:t>
            </a:r>
          </a:p>
          <a:p>
            <a:r>
              <a:rPr lang="en-US" altLang="ko-KR" dirty="0" smtClean="0">
                <a:ea typeface="굴림" charset="-127"/>
              </a:rPr>
              <a:t>Especially </a:t>
            </a:r>
            <a:r>
              <a:rPr lang="en-US" altLang="ko-KR" dirty="0" err="1" smtClean="0">
                <a:ea typeface="굴림" charset="-127"/>
              </a:rPr>
              <a:t>Shoba</a:t>
            </a:r>
            <a:r>
              <a:rPr lang="en-US" altLang="ko-KR" dirty="0" smtClean="0">
                <a:ea typeface="굴림" charset="-127"/>
              </a:rPr>
              <a:t> and </a:t>
            </a:r>
            <a:r>
              <a:rPr lang="en-US" altLang="ko-KR" dirty="0" err="1" smtClean="0">
                <a:ea typeface="굴림" charset="-127"/>
              </a:rPr>
              <a:t>Tinwee</a:t>
            </a:r>
            <a:r>
              <a:rPr lang="en-US" altLang="ko-KR" dirty="0" smtClean="0">
                <a:ea typeface="굴림" charset="-127"/>
              </a:rPr>
              <a:t> for so much work.</a:t>
            </a:r>
            <a:endParaRPr lang="ko-KR" altLang="en-US" dirty="0">
              <a:ea typeface="굴림" charset="-127"/>
            </a:endParaRPr>
          </a:p>
          <a:p>
            <a:endParaRPr lang="ko-KR" altLang="en-US" dirty="0">
              <a:ea typeface="굴림" charset="-127"/>
            </a:endParaRPr>
          </a:p>
        </p:txBody>
      </p:sp>
      <p:sp>
        <p:nvSpPr>
          <p:cNvPr id="4100" name="Rectangle 4"/>
          <p:cNvSpPr>
            <a:spLocks noChangeArrowheads="1"/>
          </p:cNvSpPr>
          <p:nvPr/>
        </p:nvSpPr>
        <p:spPr bwMode="auto">
          <a:xfrm>
            <a:off x="5461000" y="6521450"/>
            <a:ext cx="3683000" cy="336550"/>
          </a:xfrm>
          <a:prstGeom prst="rect">
            <a:avLst/>
          </a:prstGeom>
          <a:noFill/>
          <a:ln w="9525">
            <a:noFill/>
            <a:miter lim="800000"/>
            <a:headEnd/>
            <a:tailEnd/>
          </a:ln>
          <a:effectLst/>
        </p:spPr>
        <p:txBody>
          <a:bodyPr wrap="none">
            <a:spAutoFit/>
          </a:bodyPr>
          <a:lstStyle/>
          <a:p>
            <a:r>
              <a:rPr lang="en-US" altLang="ko-KR" sz="1600" dirty="0">
                <a:ea typeface="굴림" charset="-127"/>
              </a:rPr>
              <a:t>Jong </a:t>
            </a:r>
            <a:r>
              <a:rPr lang="en-US" altLang="ko-KR" sz="1600" dirty="0" err="1">
                <a:ea typeface="굴림" charset="-127"/>
              </a:rPr>
              <a:t>Bhak</a:t>
            </a:r>
            <a:r>
              <a:rPr lang="en-US" altLang="ko-KR" sz="1600" dirty="0">
                <a:ea typeface="굴림" charset="-127"/>
              </a:rPr>
              <a:t>, under </a:t>
            </a:r>
            <a:r>
              <a:rPr lang="en-US" altLang="ko-KR" sz="1600" dirty="0" err="1">
                <a:ea typeface="굴림" charset="-127"/>
              </a:rPr>
              <a:t>openfree</a:t>
            </a:r>
            <a:r>
              <a:rPr lang="en-US" altLang="ko-KR" sz="1600" dirty="0">
                <a:ea typeface="굴림" charset="-127"/>
              </a:rPr>
              <a:t> </a:t>
            </a:r>
            <a:r>
              <a:rPr lang="en-US" altLang="ko-KR" sz="1600" dirty="0" err="1">
                <a:ea typeface="굴림" charset="-127"/>
              </a:rPr>
              <a:t>BioLicense</a:t>
            </a:r>
            <a:endParaRPr lang="en-US" altLang="ko-KR" sz="1600" dirty="0">
              <a:ea typeface="굴림" charset="-127"/>
            </a:endParaRPr>
          </a:p>
        </p:txBody>
      </p:sp>
      <p:pic>
        <p:nvPicPr>
          <p:cNvPr id="22" name="~PP1137.WAV">
            <a:hlinkClick r:id="" action="ppaction://media"/>
          </p:cNvPr>
          <p:cNvPicPr>
            <a:picLocks noRot="1" noChangeAspect="1"/>
          </p:cNvPicPr>
          <p:nvPr>
            <a:wavAudioFile r:embed="rId1" name="~PP1137.WAV"/>
          </p:nvPr>
        </p:nvPicPr>
        <p:blipFill>
          <a:blip r:embed="rId3" cstate="print"/>
          <a:stretch>
            <a:fillRect/>
          </a:stretch>
        </p:blipFill>
        <p:spPr>
          <a:xfrm>
            <a:off x="8707438" y="6421438"/>
            <a:ext cx="304800" cy="304800"/>
          </a:xfrm>
          <a:prstGeom prst="rect">
            <a:avLst/>
          </a:prstGeom>
        </p:spPr>
      </p:pic>
    </p:spTree>
  </p:cSld>
  <p:clrMapOvr>
    <a:masterClrMapping/>
  </p:clrMapOvr>
  <p:transition advTm="147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altLang="ko-KR">
                <a:ea typeface="굴림" charset="-127"/>
              </a:rPr>
              <a:t>Base composition</a:t>
            </a:r>
          </a:p>
        </p:txBody>
      </p:sp>
      <p:sp>
        <p:nvSpPr>
          <p:cNvPr id="126979" name="Rectangle 3"/>
          <p:cNvSpPr>
            <a:spLocks noGrp="1" noChangeArrowheads="1"/>
          </p:cNvSpPr>
          <p:nvPr>
            <p:ph type="body" idx="1"/>
          </p:nvPr>
        </p:nvSpPr>
        <p:spPr/>
        <p:txBody>
          <a:bodyPr/>
          <a:lstStyle/>
          <a:p>
            <a:endParaRPr lang="ko-KR" altLang="en-US" dirty="0">
              <a:ea typeface="굴림" charset="-127"/>
            </a:endParaRPr>
          </a:p>
        </p:txBody>
      </p:sp>
      <p:graphicFrame>
        <p:nvGraphicFramePr>
          <p:cNvPr id="127036" name="Group 60"/>
          <p:cNvGraphicFramePr>
            <a:graphicFrameLocks noGrp="1"/>
          </p:cNvGraphicFramePr>
          <p:nvPr/>
        </p:nvGraphicFramePr>
        <p:xfrm>
          <a:off x="323850" y="2492375"/>
          <a:ext cx="8497888" cy="4473258"/>
        </p:xfrm>
        <a:graphic>
          <a:graphicData uri="http://schemas.openxmlformats.org/drawingml/2006/table">
            <a:tbl>
              <a:tblPr/>
              <a:tblGrid>
                <a:gridCol w="2228850"/>
                <a:gridCol w="1566863"/>
                <a:gridCol w="1568450"/>
                <a:gridCol w="1566862"/>
                <a:gridCol w="1566863"/>
              </a:tblGrid>
              <a:tr h="871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ko-KR" altLang="en-US" sz="2800" b="0" i="0" u="none" strike="noStrike" cap="none" normalizeH="0" baseline="0" dirty="0" smtClean="0">
                        <a:ln>
                          <a:noFill/>
                        </a:ln>
                        <a:solidFill>
                          <a:schemeClr val="tx1"/>
                        </a:solidFill>
                        <a:effectLst/>
                        <a:latin typeface="Arial" charset="0"/>
                        <a:ea typeface="굴림" charset="-127"/>
                        <a:cs typeface="Arial" charset="0"/>
                      </a:endParaRPr>
                    </a:p>
                  </a:txBody>
                  <a:tcPr anchor="ctr" horzOverflow="overflow">
                    <a:lnL cap="flat">
                      <a:noFill/>
                    </a:lnL>
                    <a:lnR>
                      <a:noFill/>
                    </a:lnR>
                    <a:lnT cap="flat">
                      <a:noFill/>
                    </a:lnT>
                    <a:lnB>
                      <a:noFill/>
                    </a:lnB>
                    <a:lnTlToBr>
                      <a:noFill/>
                    </a:lnTlToBr>
                    <a:lnBlToTr>
                      <a:noFill/>
                    </a:lnBlToTr>
                    <a:solidFill>
                      <a:srgbClr val="F3F3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3200" b="0" i="0" u="none" strike="noStrike" cap="none" normalizeH="0" baseline="0" dirty="0" smtClean="0">
                          <a:ln>
                            <a:noFill/>
                          </a:ln>
                          <a:solidFill>
                            <a:schemeClr val="tx1"/>
                          </a:solidFill>
                          <a:effectLst/>
                          <a:latin typeface="Arial" charset="0"/>
                          <a:ea typeface="굴림" charset="-127"/>
                          <a:cs typeface="Arial" charset="0"/>
                        </a:rPr>
                        <a:t>A</a:t>
                      </a:r>
                    </a:p>
                  </a:txBody>
                  <a:tcPr anchor="ctr" horzOverflow="overflow">
                    <a:lnL>
                      <a:noFill/>
                    </a:lnL>
                    <a:lnR>
                      <a:noFill/>
                    </a:lnR>
                    <a:lnT cap="flat">
                      <a:noFill/>
                    </a:lnT>
                    <a:lnB>
                      <a:noFill/>
                    </a:lnB>
                    <a:lnTlToBr>
                      <a:noFill/>
                    </a:lnTlToBr>
                    <a:lnBlToTr>
                      <a:noFill/>
                    </a:lnBlToTr>
                    <a:solidFill>
                      <a:srgbClr val="F3F3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3200" b="0" i="0" u="none" strike="noStrike" cap="none" normalizeH="0" baseline="0" dirty="0" smtClean="0">
                          <a:ln>
                            <a:noFill/>
                          </a:ln>
                          <a:solidFill>
                            <a:schemeClr val="tx1"/>
                          </a:solidFill>
                          <a:effectLst/>
                          <a:latin typeface="Arial" charset="0"/>
                          <a:ea typeface="굴림" charset="-127"/>
                          <a:cs typeface="Arial" charset="0"/>
                        </a:rPr>
                        <a:t>C</a:t>
                      </a:r>
                    </a:p>
                  </a:txBody>
                  <a:tcPr anchor="ctr" horzOverflow="overflow">
                    <a:lnL>
                      <a:noFill/>
                    </a:lnL>
                    <a:lnR>
                      <a:noFill/>
                    </a:lnR>
                    <a:lnT cap="flat">
                      <a:noFill/>
                    </a:lnT>
                    <a:lnB>
                      <a:noFill/>
                    </a:lnB>
                    <a:lnTlToBr>
                      <a:noFill/>
                    </a:lnTlToBr>
                    <a:lnBlToTr>
                      <a:noFill/>
                    </a:lnBlToTr>
                    <a:solidFill>
                      <a:srgbClr val="F3F3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3200" b="0" i="0" u="none" strike="noStrike" cap="none" normalizeH="0" baseline="0" dirty="0" smtClean="0">
                          <a:ln>
                            <a:noFill/>
                          </a:ln>
                          <a:solidFill>
                            <a:schemeClr val="tx1"/>
                          </a:solidFill>
                          <a:effectLst/>
                          <a:latin typeface="Arial" charset="0"/>
                          <a:ea typeface="굴림" charset="-127"/>
                          <a:cs typeface="Arial" charset="0"/>
                        </a:rPr>
                        <a:t>G</a:t>
                      </a:r>
                    </a:p>
                  </a:txBody>
                  <a:tcPr anchor="ctr" horzOverflow="overflow">
                    <a:lnL>
                      <a:noFill/>
                    </a:lnL>
                    <a:lnR>
                      <a:noFill/>
                    </a:lnR>
                    <a:lnT cap="flat">
                      <a:noFill/>
                    </a:lnT>
                    <a:lnB>
                      <a:noFill/>
                    </a:lnB>
                    <a:lnTlToBr>
                      <a:noFill/>
                    </a:lnTlToBr>
                    <a:lnBlToTr>
                      <a:noFill/>
                    </a:lnBlToTr>
                    <a:solidFill>
                      <a:srgbClr val="F3F3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3200" b="0" i="0" u="none" strike="noStrike" cap="none" normalizeH="0" baseline="0" dirty="0" smtClean="0">
                          <a:ln>
                            <a:noFill/>
                          </a:ln>
                          <a:solidFill>
                            <a:schemeClr val="tx1"/>
                          </a:solidFill>
                          <a:effectLst/>
                          <a:latin typeface="Arial" charset="0"/>
                          <a:ea typeface="굴림" charset="-127"/>
                          <a:cs typeface="Arial" charset="0"/>
                        </a:rPr>
                        <a:t>T</a:t>
                      </a:r>
                    </a:p>
                  </a:txBody>
                  <a:tcPr anchor="ctr" horzOverflow="overflow">
                    <a:lnL>
                      <a:noFill/>
                    </a:lnL>
                    <a:lnR cap="flat">
                      <a:noFill/>
                    </a:lnR>
                    <a:lnT cap="flat">
                      <a:noFill/>
                    </a:lnT>
                    <a:lnB>
                      <a:noFill/>
                    </a:lnB>
                    <a:lnTlToBr>
                      <a:noFill/>
                    </a:lnTlToBr>
                    <a:lnBlToTr>
                      <a:noFill/>
                    </a:lnBlToTr>
                    <a:solidFill>
                      <a:srgbClr val="F3F3F3"/>
                    </a:solidFill>
                  </a:tcPr>
                </a:tc>
              </a:tr>
              <a:tr h="531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dirty="0" smtClean="0">
                          <a:ln>
                            <a:noFill/>
                          </a:ln>
                          <a:solidFill>
                            <a:schemeClr val="tx1"/>
                          </a:solidFill>
                          <a:effectLst/>
                          <a:latin typeface="Arial" charset="0"/>
                          <a:ea typeface="굴림" charset="-127"/>
                          <a:cs typeface="Arial" charset="0"/>
                        </a:rPr>
                        <a:t>NCBI Reference genome</a:t>
                      </a:r>
                      <a:endParaRPr kumimoji="0" lang="en-US" altLang="ko-KR" sz="4400" b="1" i="0" u="none" strike="noStrike" cap="none" normalizeH="0" baseline="0" dirty="0" smtClean="0">
                        <a:ln>
                          <a:noFill/>
                        </a:ln>
                        <a:solidFill>
                          <a:schemeClr val="tx1"/>
                        </a:solidFill>
                        <a:effectLst/>
                        <a:latin typeface="Arial" charset="0"/>
                        <a:ea typeface="굴림" charset="-127"/>
                        <a:cs typeface="Arial" charset="0"/>
                      </a:endParaRPr>
                    </a:p>
                  </a:txBody>
                  <a:tcPr anchor="ctr" horzOverflow="overflow">
                    <a:lnL cap="flat">
                      <a:noFill/>
                    </a:lnL>
                    <a:lnR>
                      <a:noFill/>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dirty="0" smtClean="0">
                          <a:ln>
                            <a:noFill/>
                          </a:ln>
                          <a:solidFill>
                            <a:schemeClr val="tx1"/>
                          </a:solidFill>
                          <a:effectLst/>
                          <a:latin typeface="Arial" charset="0"/>
                          <a:ea typeface="굴림" charset="-127"/>
                          <a:cs typeface="Arial" charset="0"/>
                        </a:rPr>
                        <a:t>29.5</a:t>
                      </a:r>
                      <a:r>
                        <a:rPr kumimoji="0" lang="en-US" altLang="ko-KR" sz="2400" b="1" i="0" u="none" strike="noStrike" cap="none" normalizeH="0" baseline="0" dirty="0" smtClean="0">
                          <a:ln>
                            <a:noFill/>
                          </a:ln>
                          <a:solidFill>
                            <a:srgbClr val="FF0000"/>
                          </a:solidFill>
                          <a:effectLst/>
                          <a:latin typeface="Arial" charset="0"/>
                          <a:ea typeface="굴림" charset="-127"/>
                          <a:cs typeface="Arial" charset="0"/>
                        </a:rPr>
                        <a:t>3</a:t>
                      </a:r>
                      <a:r>
                        <a:rPr kumimoji="0" lang="en-US" altLang="ko-KR" sz="2400" b="1" i="0" u="none" strike="noStrike" cap="none" normalizeH="0" baseline="0" dirty="0" smtClean="0">
                          <a:ln>
                            <a:noFill/>
                          </a:ln>
                          <a:solidFill>
                            <a:schemeClr val="tx1"/>
                          </a:solidFill>
                          <a:effectLst/>
                          <a:latin typeface="Arial" charset="0"/>
                          <a:ea typeface="굴림" charset="-127"/>
                          <a:cs typeface="Arial" charset="0"/>
                        </a:rPr>
                        <a:t>%</a:t>
                      </a:r>
                      <a:endParaRPr kumimoji="0" lang="en-US" altLang="ko-KR" sz="4400" b="1" i="0" u="none" strike="noStrike" cap="none" normalizeH="0" baseline="0" dirty="0" smtClean="0">
                        <a:ln>
                          <a:noFill/>
                        </a:ln>
                        <a:solidFill>
                          <a:schemeClr val="tx1"/>
                        </a:solidFill>
                        <a:effectLst/>
                        <a:latin typeface="Arial" charset="0"/>
                        <a:ea typeface="굴림" charset="-127"/>
                        <a:cs typeface="Arial" charset="0"/>
                      </a:endParaRPr>
                    </a:p>
                  </a:txBody>
                  <a:tcPr anchor="ctr"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dirty="0" smtClean="0">
                          <a:ln>
                            <a:noFill/>
                          </a:ln>
                          <a:solidFill>
                            <a:schemeClr val="tx1"/>
                          </a:solidFill>
                          <a:effectLst/>
                          <a:latin typeface="Arial" charset="0"/>
                          <a:ea typeface="굴림" charset="-127"/>
                          <a:cs typeface="Arial" charset="0"/>
                        </a:rPr>
                        <a:t>20.44%</a:t>
                      </a:r>
                      <a:endParaRPr kumimoji="0" lang="en-US" altLang="ko-KR" sz="4400" b="1" i="0" u="none" strike="noStrike" cap="none" normalizeH="0" baseline="0" dirty="0" smtClean="0">
                        <a:ln>
                          <a:noFill/>
                        </a:ln>
                        <a:solidFill>
                          <a:schemeClr val="tx1"/>
                        </a:solidFill>
                        <a:effectLst/>
                        <a:latin typeface="Arial" charset="0"/>
                        <a:ea typeface="굴림" charset="-127"/>
                        <a:cs typeface="Arial" charset="0"/>
                      </a:endParaRPr>
                    </a:p>
                  </a:txBody>
                  <a:tcPr anchor="ctr"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smtClean="0">
                          <a:ln>
                            <a:noFill/>
                          </a:ln>
                          <a:solidFill>
                            <a:schemeClr val="tx1"/>
                          </a:solidFill>
                          <a:effectLst/>
                          <a:latin typeface="Arial" charset="0"/>
                          <a:ea typeface="굴림" charset="-127"/>
                          <a:cs typeface="Arial" charset="0"/>
                        </a:rPr>
                        <a:t>20.46%</a:t>
                      </a:r>
                      <a:endParaRPr kumimoji="0" lang="en-US" altLang="ko-KR" sz="4400" b="1" i="0" u="none" strike="noStrike" cap="none" normalizeH="0" baseline="0" smtClean="0">
                        <a:ln>
                          <a:noFill/>
                        </a:ln>
                        <a:solidFill>
                          <a:schemeClr val="tx1"/>
                        </a:solidFill>
                        <a:effectLst/>
                        <a:latin typeface="Arial" charset="0"/>
                        <a:ea typeface="굴림" charset="-127"/>
                        <a:cs typeface="Arial" charset="0"/>
                      </a:endParaRPr>
                    </a:p>
                  </a:txBody>
                  <a:tcPr anchor="ctr"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dirty="0" smtClean="0">
                          <a:ln>
                            <a:noFill/>
                          </a:ln>
                          <a:solidFill>
                            <a:schemeClr val="tx1"/>
                          </a:solidFill>
                          <a:effectLst/>
                          <a:latin typeface="Arial" charset="0"/>
                          <a:ea typeface="굴림" charset="-127"/>
                          <a:cs typeface="Arial" charset="0"/>
                        </a:rPr>
                        <a:t>29.5</a:t>
                      </a:r>
                      <a:r>
                        <a:rPr kumimoji="0" lang="en-US" altLang="ko-KR" sz="2400" b="1" i="0" u="none" strike="noStrike" cap="none" normalizeH="0" baseline="0" dirty="0" smtClean="0">
                          <a:ln>
                            <a:noFill/>
                          </a:ln>
                          <a:solidFill>
                            <a:srgbClr val="FF0000"/>
                          </a:solidFill>
                          <a:effectLst/>
                          <a:latin typeface="Arial" charset="0"/>
                          <a:ea typeface="굴림" charset="-127"/>
                          <a:cs typeface="Arial" charset="0"/>
                        </a:rPr>
                        <a:t>7</a:t>
                      </a:r>
                      <a:r>
                        <a:rPr kumimoji="0" lang="en-US" altLang="ko-KR" sz="2400" b="1" i="0" u="none" strike="noStrike" cap="none" normalizeH="0" baseline="0" dirty="0" smtClean="0">
                          <a:ln>
                            <a:noFill/>
                          </a:ln>
                          <a:solidFill>
                            <a:schemeClr val="tx1"/>
                          </a:solidFill>
                          <a:effectLst/>
                          <a:latin typeface="Arial" charset="0"/>
                          <a:ea typeface="굴림" charset="-127"/>
                          <a:cs typeface="Arial" charset="0"/>
                        </a:rPr>
                        <a:t>%</a:t>
                      </a:r>
                      <a:endParaRPr kumimoji="0" lang="en-US" altLang="ko-KR" sz="4400" b="1" i="0" u="none" strike="noStrike" cap="none" normalizeH="0" baseline="0" dirty="0" smtClean="0">
                        <a:ln>
                          <a:noFill/>
                        </a:ln>
                        <a:solidFill>
                          <a:schemeClr val="tx1"/>
                        </a:solidFill>
                        <a:effectLst/>
                        <a:latin typeface="Arial" charset="0"/>
                        <a:ea typeface="굴림" charset="-127"/>
                        <a:cs typeface="Arial" charset="0"/>
                      </a:endParaRPr>
                    </a:p>
                  </a:txBody>
                  <a:tcPr anchor="ctr" horzOverflow="overflow">
                    <a:lnL>
                      <a:noFill/>
                    </a:lnL>
                    <a:lnR cap="flat">
                      <a:noFill/>
                    </a:lnR>
                    <a:lnT>
                      <a:noFill/>
                    </a:lnT>
                    <a:lnB>
                      <a:noFill/>
                    </a:lnB>
                    <a:lnTlToBr>
                      <a:noFill/>
                    </a:lnTlToBr>
                    <a:lnBlToTr>
                      <a:noFill/>
                    </a:lnBlToTr>
                    <a:solidFill>
                      <a:srgbClr val="FFFFFF"/>
                    </a:solidFill>
                  </a:tcPr>
                </a:tc>
              </a:tr>
              <a:tr h="2413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dirty="0" smtClean="0">
                          <a:ln>
                            <a:noFill/>
                          </a:ln>
                          <a:solidFill>
                            <a:schemeClr val="tx1"/>
                          </a:solidFill>
                          <a:effectLst/>
                          <a:latin typeface="Arial" charset="0"/>
                          <a:ea typeface="굴림" charset="-127"/>
                          <a:cs typeface="Arial" charset="0"/>
                        </a:rPr>
                        <a:t>SJK</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400" b="1" i="0" u="none" strike="noStrike" cap="none" normalizeH="0" baseline="0" dirty="0" smtClean="0">
                          <a:ln>
                            <a:noFill/>
                          </a:ln>
                          <a:solidFill>
                            <a:schemeClr val="tx1"/>
                          </a:solidFill>
                          <a:effectLst/>
                          <a:latin typeface="Arial" charset="0"/>
                          <a:ea typeface="굴림" charset="-127"/>
                          <a:cs typeface="Arial" charset="0"/>
                        </a:rPr>
                        <a:t>Genome</a:t>
                      </a:r>
                      <a:endParaRPr kumimoji="0" lang="en-US" altLang="ko-KR" sz="4400" b="1" i="0" u="none" strike="noStrike" cap="none" normalizeH="0" baseline="0" dirty="0" smtClean="0">
                        <a:ln>
                          <a:noFill/>
                        </a:ln>
                        <a:solidFill>
                          <a:schemeClr val="tx1"/>
                        </a:solidFill>
                        <a:effectLst/>
                        <a:latin typeface="Arial" charset="0"/>
                        <a:ea typeface="굴림" charset="-127"/>
                        <a:cs typeface="Arial" charset="0"/>
                      </a:endParaRPr>
                    </a:p>
                  </a:txBody>
                  <a:tcPr anchor="ctr" horzOverflow="overflow">
                    <a:lnL cap="flat">
                      <a:noFill/>
                    </a:lnL>
                    <a:lnR>
                      <a:noFill/>
                    </a:lnR>
                    <a:lnT>
                      <a:noFill/>
                    </a:lnT>
                    <a:lnB cap="flat">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smtClean="0">
                          <a:ln>
                            <a:noFill/>
                          </a:ln>
                          <a:solidFill>
                            <a:schemeClr val="tx1"/>
                          </a:solidFill>
                          <a:effectLst/>
                          <a:latin typeface="Arial" charset="0"/>
                          <a:ea typeface="굴림" charset="-127"/>
                          <a:cs typeface="Arial" charset="0"/>
                        </a:rPr>
                        <a:t>29.</a:t>
                      </a:r>
                      <a:r>
                        <a:rPr kumimoji="0" lang="en-US" altLang="ko-KR" sz="2000" b="1" i="0" u="none" strike="noStrike" cap="none" normalizeH="0" baseline="0" dirty="0" smtClean="0">
                          <a:ln>
                            <a:noFill/>
                          </a:ln>
                          <a:solidFill>
                            <a:srgbClr val="FF0000"/>
                          </a:solidFill>
                          <a:effectLst/>
                          <a:latin typeface="Arial" charset="0"/>
                          <a:ea typeface="굴림" charset="-127"/>
                          <a:cs typeface="Arial" charset="0"/>
                        </a:rPr>
                        <a:t>22</a:t>
                      </a:r>
                      <a:r>
                        <a:rPr kumimoji="0" lang="en-US" altLang="ko-KR" sz="2000" b="1" i="0" u="none" strike="noStrike" cap="none" normalizeH="0" baseline="0" dirty="0" smtClean="0">
                          <a:ln>
                            <a:noFill/>
                          </a:ln>
                          <a:solidFill>
                            <a:schemeClr val="tx1"/>
                          </a:solidFill>
                          <a:effectLst/>
                          <a:latin typeface="Arial" charset="0"/>
                          <a:ea typeface="굴림" charset="-127"/>
                          <a:cs typeface="Arial" charset="0"/>
                        </a:rPr>
                        <a:t>%</a:t>
                      </a:r>
                      <a:endParaRPr kumimoji="0" lang="en-US" altLang="ko-KR" sz="4000" b="1" i="0" u="none" strike="noStrike" cap="none" normalizeH="0" baseline="0" dirty="0" smtClean="0">
                        <a:ln>
                          <a:noFill/>
                        </a:ln>
                        <a:solidFill>
                          <a:schemeClr val="tx1"/>
                        </a:solidFill>
                        <a:effectLst/>
                        <a:latin typeface="Arial" charset="0"/>
                        <a:ea typeface="굴림" charset="-127"/>
                        <a:cs typeface="Arial" charset="0"/>
                      </a:endParaRPr>
                    </a:p>
                  </a:txBody>
                  <a:tcPr anchor="ctr" horzOverflow="overflow">
                    <a:lnL>
                      <a:noFill/>
                    </a:lnL>
                    <a:lnR>
                      <a:noFill/>
                    </a:lnR>
                    <a:lnT>
                      <a:noFill/>
                    </a:lnT>
                    <a:lnB cap="flat">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smtClean="0">
                          <a:ln>
                            <a:noFill/>
                          </a:ln>
                          <a:solidFill>
                            <a:schemeClr val="tx1"/>
                          </a:solidFill>
                          <a:effectLst/>
                          <a:latin typeface="Arial" charset="0"/>
                          <a:ea typeface="굴림" charset="-127"/>
                          <a:cs typeface="Arial" charset="0"/>
                        </a:rPr>
                        <a:t>20.77%</a:t>
                      </a:r>
                      <a:endParaRPr kumimoji="0" lang="en-US" altLang="ko-KR" sz="4000" b="1" i="0" u="none" strike="noStrike" cap="none" normalizeH="0" baseline="0" dirty="0" smtClean="0">
                        <a:ln>
                          <a:noFill/>
                        </a:ln>
                        <a:solidFill>
                          <a:schemeClr val="tx1"/>
                        </a:solidFill>
                        <a:effectLst/>
                        <a:latin typeface="Arial" charset="0"/>
                        <a:ea typeface="굴림" charset="-127"/>
                        <a:cs typeface="Arial" charset="0"/>
                      </a:endParaRPr>
                    </a:p>
                  </a:txBody>
                  <a:tcPr anchor="ctr" horzOverflow="overflow">
                    <a:lnL>
                      <a:noFill/>
                    </a:lnL>
                    <a:lnR>
                      <a:noFill/>
                    </a:lnR>
                    <a:lnT>
                      <a:noFill/>
                    </a:lnT>
                    <a:lnB cap="flat">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smtClean="0">
                          <a:ln>
                            <a:noFill/>
                          </a:ln>
                          <a:solidFill>
                            <a:schemeClr val="tx1"/>
                          </a:solidFill>
                          <a:effectLst/>
                          <a:latin typeface="Arial" charset="0"/>
                          <a:ea typeface="굴림" charset="-127"/>
                          <a:cs typeface="Arial" charset="0"/>
                        </a:rPr>
                        <a:t>20.67%</a:t>
                      </a:r>
                      <a:endParaRPr kumimoji="0" lang="en-US" altLang="ko-KR" sz="4000" b="1" i="0" u="none" strike="noStrike" cap="none" normalizeH="0" baseline="0" dirty="0" smtClean="0">
                        <a:ln>
                          <a:noFill/>
                        </a:ln>
                        <a:solidFill>
                          <a:schemeClr val="tx1"/>
                        </a:solidFill>
                        <a:effectLst/>
                        <a:latin typeface="Arial" charset="0"/>
                        <a:ea typeface="굴림" charset="-127"/>
                        <a:cs typeface="Arial" charset="0"/>
                      </a:endParaRPr>
                    </a:p>
                  </a:txBody>
                  <a:tcPr anchor="ctr" horzOverflow="overflow">
                    <a:lnL>
                      <a:noFill/>
                    </a:lnL>
                    <a:lnR>
                      <a:noFill/>
                    </a:lnR>
                    <a:lnT>
                      <a:noFill/>
                    </a:lnT>
                    <a:lnB cap="flat">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smtClean="0">
                          <a:ln>
                            <a:noFill/>
                          </a:ln>
                          <a:solidFill>
                            <a:schemeClr val="tx1"/>
                          </a:solidFill>
                          <a:effectLst/>
                          <a:latin typeface="Arial" charset="0"/>
                          <a:ea typeface="굴림" charset="-127"/>
                          <a:cs typeface="Arial" charset="0"/>
                        </a:rPr>
                        <a:t>     29.</a:t>
                      </a:r>
                      <a:r>
                        <a:rPr kumimoji="0" lang="en-US" altLang="ko-KR" sz="2000" b="1" i="0" u="none" strike="noStrike" cap="none" normalizeH="0" baseline="0" dirty="0" smtClean="0">
                          <a:ln>
                            <a:noFill/>
                          </a:ln>
                          <a:solidFill>
                            <a:srgbClr val="FF0000"/>
                          </a:solidFill>
                          <a:effectLst/>
                          <a:latin typeface="Arial" charset="0"/>
                          <a:ea typeface="굴림" charset="-127"/>
                          <a:cs typeface="Arial" charset="0"/>
                        </a:rPr>
                        <a:t>34</a:t>
                      </a:r>
                      <a:r>
                        <a:rPr kumimoji="0" lang="en-US" altLang="ko-KR" sz="2000" b="1" i="0" u="none" strike="noStrike" cap="none" normalizeH="0" baseline="0" dirty="0" smtClean="0">
                          <a:ln>
                            <a:noFill/>
                          </a:ln>
                          <a:solidFill>
                            <a:schemeClr val="tx1"/>
                          </a:solidFill>
                          <a:effectLst/>
                          <a:latin typeface="Arial" charset="0"/>
                          <a:ea typeface="굴림" charset="-127"/>
                          <a:cs typeface="Arial" charset="0"/>
                        </a:rPr>
                        <a:t>%</a:t>
                      </a:r>
                    </a:p>
                  </a:txBody>
                  <a:tcPr anchor="ctr" horzOverflow="overflow">
                    <a:lnL>
                      <a:noFill/>
                    </a:lnL>
                    <a:lnR cap="flat">
                      <a:noFill/>
                    </a:lnR>
                    <a:lnT>
                      <a:noFill/>
                    </a:lnT>
                    <a:lnB cap="flat">
                      <a:noFill/>
                    </a:lnB>
                    <a:lnTlToBr>
                      <a:noFill/>
                    </a:lnTlToBr>
                    <a:lnBlToTr>
                      <a:noFill/>
                    </a:lnBlToTr>
                    <a:solidFill>
                      <a:srgbClr val="FFFFFF"/>
                    </a:solidFill>
                  </a:tcPr>
                </a:tc>
              </a:tr>
            </a:tbl>
          </a:graphicData>
        </a:graphic>
      </p:graphicFrame>
      <p:pic>
        <p:nvPicPr>
          <p:cNvPr id="7" name="~PP2919.WAV">
            <a:hlinkClick r:id="" action="ppaction://media"/>
          </p:cNvPr>
          <p:cNvPicPr>
            <a:picLocks noRot="1" noChangeAspect="1"/>
          </p:cNvPicPr>
          <p:nvPr>
            <a:wavAudioFile r:embed="rId1" name="~PP2919.WAV"/>
          </p:nvPr>
        </p:nvPicPr>
        <p:blipFill>
          <a:blip r:embed="rId3" cstate="print"/>
          <a:stretch>
            <a:fillRect/>
          </a:stretch>
        </p:blipFill>
        <p:spPr>
          <a:xfrm>
            <a:off x="8707438" y="6421438"/>
            <a:ext cx="304800" cy="304800"/>
          </a:xfrm>
          <a:prstGeom prst="rect">
            <a:avLst/>
          </a:prstGeom>
        </p:spPr>
      </p:pic>
    </p:spTree>
  </p:cSld>
  <p:clrMapOvr>
    <a:masterClrMapping/>
  </p:clrMapOvr>
  <p:transition advTm="490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altLang="ko-KR">
                <a:ea typeface="굴림" charset="-127"/>
              </a:rPr>
              <a:t>Variation and Variomics</a:t>
            </a:r>
          </a:p>
        </p:txBody>
      </p:sp>
      <p:sp>
        <p:nvSpPr>
          <p:cNvPr id="119811" name="Rectangle 3"/>
          <p:cNvSpPr>
            <a:spLocks noGrp="1" noChangeArrowheads="1"/>
          </p:cNvSpPr>
          <p:nvPr>
            <p:ph type="body" idx="1"/>
          </p:nvPr>
        </p:nvSpPr>
        <p:spPr/>
        <p:txBody>
          <a:bodyPr/>
          <a:lstStyle/>
          <a:p>
            <a:endParaRPr lang="ko-KR" altLang="en-US">
              <a:ea typeface="굴림" charset="-127"/>
            </a:endParaRPr>
          </a:p>
        </p:txBody>
      </p:sp>
      <p:pic>
        <p:nvPicPr>
          <p:cNvPr id="119812" name="Picture 4" descr="sub_4_3"/>
          <p:cNvPicPr>
            <a:picLocks noChangeAspect="1" noChangeArrowheads="1"/>
          </p:cNvPicPr>
          <p:nvPr/>
        </p:nvPicPr>
        <p:blipFill>
          <a:blip r:embed="rId3" cstate="print"/>
          <a:srcRect/>
          <a:stretch>
            <a:fillRect/>
          </a:stretch>
        </p:blipFill>
        <p:spPr bwMode="auto">
          <a:xfrm>
            <a:off x="466725" y="1628775"/>
            <a:ext cx="8677275" cy="5229225"/>
          </a:xfrm>
          <a:prstGeom prst="rect">
            <a:avLst/>
          </a:prstGeom>
          <a:noFill/>
        </p:spPr>
      </p:pic>
      <p:pic>
        <p:nvPicPr>
          <p:cNvPr id="11" name="~PP3420.WAV">
            <a:hlinkClick r:id="" action="ppaction://media"/>
          </p:cNvPr>
          <p:cNvPicPr>
            <a:picLocks noRot="1" noChangeAspect="1"/>
          </p:cNvPicPr>
          <p:nvPr>
            <a:wavAudioFile r:embed="rId1" name="~PP3420.WAV"/>
          </p:nvPr>
        </p:nvPicPr>
        <p:blipFill>
          <a:blip r:embed="rId4" cstate="print"/>
          <a:stretch>
            <a:fillRect/>
          </a:stretch>
        </p:blipFill>
        <p:spPr>
          <a:xfrm>
            <a:off x="8707438" y="6421438"/>
            <a:ext cx="304800" cy="304800"/>
          </a:xfrm>
          <a:prstGeom prst="rect">
            <a:avLst/>
          </a:prstGeom>
        </p:spPr>
      </p:pic>
    </p:spTree>
  </p:cSld>
  <p:clrMapOvr>
    <a:masterClrMapping/>
  </p:clrMapOvr>
  <p:transition advTm="167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제목 1"/>
          <p:cNvSpPr>
            <a:spLocks noGrp="1"/>
          </p:cNvSpPr>
          <p:nvPr>
            <p:ph type="title" idx="4294967295"/>
          </p:nvPr>
        </p:nvSpPr>
        <p:spPr>
          <a:xfrm>
            <a:off x="468313" y="0"/>
            <a:ext cx="8229600" cy="1143000"/>
          </a:xfrm>
        </p:spPr>
        <p:txBody>
          <a:bodyPr/>
          <a:lstStyle/>
          <a:p>
            <a:r>
              <a:rPr lang="en-US" altLang="ko-KR" sz="3600" b="1">
                <a:ea typeface="굴림" charset="-127"/>
              </a:rPr>
              <a:t>Classification and number of</a:t>
            </a:r>
            <a:br>
              <a:rPr lang="en-US" altLang="ko-KR" sz="3600" b="1">
                <a:ea typeface="굴림" charset="-127"/>
              </a:rPr>
            </a:br>
            <a:r>
              <a:rPr lang="en-US" altLang="ko-KR" sz="3600" b="1">
                <a:ea typeface="굴림" charset="-127"/>
              </a:rPr>
              <a:t>intra-genic SNPs</a:t>
            </a:r>
            <a:endParaRPr lang="ko-KR" altLang="en-US" sz="3600">
              <a:ea typeface="굴림" charset="-127"/>
            </a:endParaRPr>
          </a:p>
        </p:txBody>
      </p:sp>
      <p:pic>
        <p:nvPicPr>
          <p:cNvPr id="103427" name="Picture 3"/>
          <p:cNvPicPr>
            <a:picLocks noChangeAspect="1" noChangeArrowheads="1"/>
          </p:cNvPicPr>
          <p:nvPr/>
        </p:nvPicPr>
        <p:blipFill>
          <a:blip r:embed="rId4" cstate="print"/>
          <a:srcRect/>
          <a:stretch>
            <a:fillRect/>
          </a:stretch>
        </p:blipFill>
        <p:spPr bwMode="auto">
          <a:xfrm>
            <a:off x="1785938" y="1403350"/>
            <a:ext cx="6072187" cy="5357813"/>
          </a:xfrm>
          <a:prstGeom prst="rect">
            <a:avLst/>
          </a:prstGeom>
          <a:noFill/>
          <a:ln w="9525">
            <a:noFill/>
            <a:miter lim="800000"/>
            <a:headEnd/>
            <a:tailEnd/>
          </a:ln>
        </p:spPr>
      </p:pic>
      <p:pic>
        <p:nvPicPr>
          <p:cNvPr id="8" name="~PP1831.WAV">
            <a:hlinkClick r:id="" action="ppaction://media"/>
          </p:cNvPr>
          <p:cNvPicPr>
            <a:picLocks noRot="1" noChangeAspect="1"/>
          </p:cNvPicPr>
          <p:nvPr>
            <a:wavAudioFile r:embed="rId1" name="~PP1831.WAV"/>
          </p:nvPr>
        </p:nvPicPr>
        <p:blipFill>
          <a:blip r:embed="rId5" cstate="print"/>
          <a:stretch>
            <a:fillRect/>
          </a:stretch>
        </p:blipFill>
        <p:spPr>
          <a:xfrm>
            <a:off x="8707438" y="6421438"/>
            <a:ext cx="304800" cy="304800"/>
          </a:xfrm>
          <a:prstGeom prst="rect">
            <a:avLst/>
          </a:prstGeom>
        </p:spPr>
      </p:pic>
    </p:spTree>
  </p:cSld>
  <p:clrMapOvr>
    <a:masterClrMapping/>
  </p:clrMapOvr>
  <p:transition advTm="1379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제목 1"/>
          <p:cNvSpPr>
            <a:spLocks noGrp="1"/>
          </p:cNvSpPr>
          <p:nvPr>
            <p:ph type="title" idx="4294967295"/>
          </p:nvPr>
        </p:nvSpPr>
        <p:spPr>
          <a:xfrm>
            <a:off x="0" y="0"/>
            <a:ext cx="9144000" cy="1143000"/>
          </a:xfrm>
        </p:spPr>
        <p:txBody>
          <a:bodyPr/>
          <a:lstStyle/>
          <a:p>
            <a:r>
              <a:rPr lang="en-US" altLang="ko-KR" sz="3600" b="1" dirty="0">
                <a:ea typeface="굴림" charset="-127"/>
              </a:rPr>
              <a:t>Comparison of SNPs among </a:t>
            </a:r>
            <a:r>
              <a:rPr lang="en-US" altLang="ko-KR" sz="3600" b="1" dirty="0" smtClean="0">
                <a:ea typeface="굴림" charset="-127"/>
              </a:rPr>
              <a:t>SJK(</a:t>
            </a:r>
            <a:r>
              <a:rPr lang="en-US" altLang="ko-KR" sz="2400" b="1" dirty="0" smtClean="0">
                <a:ea typeface="굴림" charset="-127"/>
              </a:rPr>
              <a:t>KOREF</a:t>
            </a:r>
            <a:r>
              <a:rPr lang="en-US" altLang="ko-KR" sz="3600" b="1" dirty="0" smtClean="0">
                <a:ea typeface="굴림" charset="-127"/>
              </a:rPr>
              <a:t>), </a:t>
            </a:r>
            <a:r>
              <a:rPr lang="en-US" altLang="ko-KR" sz="3600" b="1" dirty="0" err="1">
                <a:ea typeface="굴림" charset="-127"/>
              </a:rPr>
              <a:t>HuRef</a:t>
            </a:r>
            <a:r>
              <a:rPr lang="en-US" altLang="ko-KR" sz="3600" b="1" dirty="0">
                <a:ea typeface="굴림" charset="-127"/>
              </a:rPr>
              <a:t>(Venter), and YH(China)</a:t>
            </a:r>
            <a:endParaRPr lang="ko-KR" altLang="en-US" sz="3600" dirty="0">
              <a:ea typeface="굴림" charset="-127"/>
            </a:endParaRPr>
          </a:p>
        </p:txBody>
      </p:sp>
      <p:pic>
        <p:nvPicPr>
          <p:cNvPr id="105475" name="Picture 3"/>
          <p:cNvPicPr>
            <a:picLocks noChangeAspect="1" noChangeArrowheads="1"/>
          </p:cNvPicPr>
          <p:nvPr/>
        </p:nvPicPr>
        <p:blipFill>
          <a:blip r:embed="rId4" cstate="print"/>
          <a:srcRect/>
          <a:stretch>
            <a:fillRect/>
          </a:stretch>
        </p:blipFill>
        <p:spPr bwMode="auto">
          <a:xfrm>
            <a:off x="1979613" y="1562100"/>
            <a:ext cx="5448300" cy="5295900"/>
          </a:xfrm>
          <a:prstGeom prst="rect">
            <a:avLst/>
          </a:prstGeom>
          <a:noFill/>
          <a:ln w="9525">
            <a:noFill/>
            <a:miter lim="800000"/>
            <a:headEnd/>
            <a:tailEnd/>
          </a:ln>
        </p:spPr>
      </p:pic>
      <p:pic>
        <p:nvPicPr>
          <p:cNvPr id="7" name="~PP3052.WAV">
            <a:hlinkClick r:id="" action="ppaction://media"/>
          </p:cNvPr>
          <p:cNvPicPr>
            <a:picLocks noRot="1" noChangeAspect="1"/>
          </p:cNvPicPr>
          <p:nvPr>
            <a:wavAudioFile r:embed="rId1" name="~PP3052.WAV"/>
          </p:nvPr>
        </p:nvPicPr>
        <p:blipFill>
          <a:blip r:embed="rId5" cstate="print"/>
          <a:stretch>
            <a:fillRect/>
          </a:stretch>
        </p:blipFill>
        <p:spPr>
          <a:xfrm>
            <a:off x="8707438" y="6421438"/>
            <a:ext cx="304800" cy="304800"/>
          </a:xfrm>
          <a:prstGeom prst="rect">
            <a:avLst/>
          </a:prstGeom>
        </p:spPr>
      </p:pic>
    </p:spTree>
  </p:cSld>
  <p:clrMapOvr>
    <a:masterClrMapping/>
  </p:clrMapOvr>
  <p:transition advTm="749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2" name="Picture 4" descr="koref_star_tree"/>
          <p:cNvPicPr>
            <a:picLocks noChangeAspect="1" noChangeArrowheads="1"/>
          </p:cNvPicPr>
          <p:nvPr/>
        </p:nvPicPr>
        <p:blipFill>
          <a:blip r:embed="rId3" cstate="print"/>
          <a:srcRect/>
          <a:stretch>
            <a:fillRect/>
          </a:stretch>
        </p:blipFill>
        <p:spPr bwMode="auto">
          <a:xfrm>
            <a:off x="1258888" y="581025"/>
            <a:ext cx="6657975" cy="6276975"/>
          </a:xfrm>
          <a:prstGeom prst="rect">
            <a:avLst/>
          </a:prstGeom>
          <a:noFill/>
        </p:spPr>
      </p:pic>
      <p:sp>
        <p:nvSpPr>
          <p:cNvPr id="114690" name="Rectangle 2"/>
          <p:cNvSpPr>
            <a:spLocks noGrp="1" noChangeArrowheads="1"/>
          </p:cNvSpPr>
          <p:nvPr>
            <p:ph type="title"/>
          </p:nvPr>
        </p:nvSpPr>
        <p:spPr>
          <a:xfrm>
            <a:off x="457200" y="0"/>
            <a:ext cx="8229600" cy="1052513"/>
          </a:xfrm>
        </p:spPr>
        <p:txBody>
          <a:bodyPr/>
          <a:lstStyle/>
          <a:p>
            <a:r>
              <a:rPr lang="en-US" altLang="ko-KR" sz="3600">
                <a:ea typeface="굴림" charset="-127"/>
              </a:rPr>
              <a:t>Ethnic Phylogeny</a:t>
            </a:r>
          </a:p>
        </p:txBody>
      </p:sp>
      <p:pic>
        <p:nvPicPr>
          <p:cNvPr id="6" name="~PP359.WAV">
            <a:hlinkClick r:id="" action="ppaction://media"/>
          </p:cNvPr>
          <p:cNvPicPr>
            <a:picLocks noRot="1" noChangeAspect="1"/>
          </p:cNvPicPr>
          <p:nvPr>
            <a:wavAudioFile r:embed="rId1" name="~PP359.WAV"/>
          </p:nvPr>
        </p:nvPicPr>
        <p:blipFill>
          <a:blip r:embed="rId4" cstate="print"/>
          <a:stretch>
            <a:fillRect/>
          </a:stretch>
        </p:blipFill>
        <p:spPr>
          <a:xfrm>
            <a:off x="8707438" y="6421438"/>
            <a:ext cx="304800" cy="304800"/>
          </a:xfrm>
          <a:prstGeom prst="rect">
            <a:avLst/>
          </a:prstGeom>
        </p:spPr>
      </p:pic>
    </p:spTree>
  </p:cSld>
  <p:clrMapOvr>
    <a:masterClrMapping/>
  </p:clrMapOvr>
  <p:transition advTm="1037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제목 1"/>
          <p:cNvSpPr>
            <a:spLocks noGrp="1"/>
          </p:cNvSpPr>
          <p:nvPr>
            <p:ph type="title" idx="4294967295"/>
          </p:nvPr>
        </p:nvSpPr>
        <p:spPr/>
        <p:txBody>
          <a:bodyPr/>
          <a:lstStyle/>
          <a:p>
            <a:r>
              <a:rPr lang="en-US" altLang="ko-KR" sz="3600" b="1" dirty="0">
                <a:ea typeface="굴림" charset="-127"/>
              </a:rPr>
              <a:t>Homo- and heterozygous deletions </a:t>
            </a:r>
            <a:br>
              <a:rPr lang="en-US" altLang="ko-KR" sz="3600" b="1" dirty="0">
                <a:ea typeface="굴림" charset="-127"/>
              </a:rPr>
            </a:br>
            <a:r>
              <a:rPr lang="en-US" altLang="ko-KR" sz="3600" b="1" dirty="0">
                <a:ea typeface="굴림" charset="-127"/>
              </a:rPr>
              <a:t>in </a:t>
            </a:r>
            <a:r>
              <a:rPr lang="en-US" altLang="ko-KR" sz="3600" b="1" dirty="0" smtClean="0">
                <a:ea typeface="굴림" charset="-127"/>
              </a:rPr>
              <a:t>SJK </a:t>
            </a:r>
            <a:r>
              <a:rPr lang="en-US" altLang="ko-KR" sz="3600" b="1" dirty="0">
                <a:ea typeface="굴림" charset="-127"/>
              </a:rPr>
              <a:t>genome</a:t>
            </a:r>
            <a:endParaRPr lang="ko-KR" altLang="en-US" sz="3600" dirty="0">
              <a:ea typeface="굴림" charset="-127"/>
            </a:endParaRPr>
          </a:p>
        </p:txBody>
      </p:sp>
      <p:pic>
        <p:nvPicPr>
          <p:cNvPr id="109571" name="Picture 2" descr="Fig3AB"/>
          <p:cNvPicPr>
            <a:picLocks noChangeAspect="1" noChangeArrowheads="1"/>
          </p:cNvPicPr>
          <p:nvPr/>
        </p:nvPicPr>
        <p:blipFill>
          <a:blip r:embed="rId4" cstate="print"/>
          <a:srcRect/>
          <a:stretch>
            <a:fillRect/>
          </a:stretch>
        </p:blipFill>
        <p:spPr bwMode="auto">
          <a:xfrm>
            <a:off x="0" y="1484313"/>
            <a:ext cx="9144000" cy="4124325"/>
          </a:xfrm>
          <a:prstGeom prst="rect">
            <a:avLst/>
          </a:prstGeom>
          <a:noFill/>
          <a:ln w="9525">
            <a:noFill/>
            <a:miter lim="800000"/>
            <a:headEnd/>
            <a:tailEnd/>
          </a:ln>
        </p:spPr>
      </p:pic>
      <p:sp>
        <p:nvSpPr>
          <p:cNvPr id="109572" name="직사각형 3"/>
          <p:cNvSpPr>
            <a:spLocks noChangeArrowheads="1"/>
          </p:cNvSpPr>
          <p:nvPr/>
        </p:nvSpPr>
        <p:spPr bwMode="auto">
          <a:xfrm>
            <a:off x="0" y="5734050"/>
            <a:ext cx="9144000" cy="336550"/>
          </a:xfrm>
          <a:prstGeom prst="rect">
            <a:avLst/>
          </a:prstGeom>
          <a:noFill/>
          <a:ln w="9525">
            <a:noFill/>
            <a:miter lim="800000"/>
            <a:headEnd/>
            <a:tailEnd/>
          </a:ln>
        </p:spPr>
        <p:txBody>
          <a:bodyPr>
            <a:spAutoFit/>
          </a:bodyPr>
          <a:lstStyle/>
          <a:p>
            <a:pPr latinLnBrk="1"/>
            <a:r>
              <a:rPr lang="en-US" altLang="ko-KR" sz="1600" b="1">
                <a:latin typeface="맑은 고딕" pitchFamily="50" charset="-127"/>
                <a:ea typeface="맑은 고딕" pitchFamily="50" charset="-127"/>
              </a:rPr>
              <a:t>. (A) Homozygous 2.3 kb genomic deletion and (B) Heterozygous 5 kb genomic deletion. </a:t>
            </a:r>
            <a:endParaRPr lang="ko-KR" altLang="en-US" sz="1600" b="1">
              <a:latin typeface="맑은 고딕" pitchFamily="50" charset="-127"/>
              <a:ea typeface="맑은 고딕" pitchFamily="50" charset="-127"/>
            </a:endParaRPr>
          </a:p>
        </p:txBody>
      </p:sp>
      <p:pic>
        <p:nvPicPr>
          <p:cNvPr id="7" name="~PP389.WAV">
            <a:hlinkClick r:id="" action="ppaction://media"/>
          </p:cNvPr>
          <p:cNvPicPr>
            <a:picLocks noRot="1" noChangeAspect="1"/>
          </p:cNvPicPr>
          <p:nvPr>
            <a:wavAudioFile r:embed="rId1" name="~PP389.WAV"/>
          </p:nvPr>
        </p:nvPicPr>
        <p:blipFill>
          <a:blip r:embed="rId5" cstate="print"/>
          <a:stretch>
            <a:fillRect/>
          </a:stretch>
        </p:blipFill>
        <p:spPr>
          <a:xfrm>
            <a:off x="8707438" y="6421438"/>
            <a:ext cx="304800" cy="304800"/>
          </a:xfrm>
          <a:prstGeom prst="rect">
            <a:avLst/>
          </a:prstGeom>
        </p:spPr>
      </p:pic>
    </p:spTree>
  </p:cSld>
  <p:clrMapOvr>
    <a:masterClrMapping/>
  </p:clrMapOvr>
  <p:transition advTm="1023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457200" y="274638"/>
            <a:ext cx="8229600" cy="490537"/>
          </a:xfrm>
        </p:spPr>
        <p:txBody>
          <a:bodyPr/>
          <a:lstStyle/>
          <a:p>
            <a:r>
              <a:rPr lang="en-US" altLang="ko-KR" sz="4000">
                <a:ea typeface="굴림" charset="-127"/>
              </a:rPr>
              <a:t>Indels</a:t>
            </a:r>
          </a:p>
        </p:txBody>
      </p:sp>
      <p:sp>
        <p:nvSpPr>
          <p:cNvPr id="120835" name="Rectangle 3"/>
          <p:cNvSpPr>
            <a:spLocks noGrp="1" noChangeArrowheads="1"/>
          </p:cNvSpPr>
          <p:nvPr>
            <p:ph type="body" idx="1"/>
          </p:nvPr>
        </p:nvSpPr>
        <p:spPr/>
        <p:txBody>
          <a:bodyPr/>
          <a:lstStyle/>
          <a:p>
            <a:endParaRPr lang="ko-KR" altLang="en-US">
              <a:ea typeface="굴림" charset="-127"/>
            </a:endParaRPr>
          </a:p>
        </p:txBody>
      </p:sp>
      <p:pic>
        <p:nvPicPr>
          <p:cNvPr id="120836" name="Picture 4" descr="FigS2"/>
          <p:cNvPicPr>
            <a:picLocks noChangeAspect="1" noChangeArrowheads="1"/>
          </p:cNvPicPr>
          <p:nvPr/>
        </p:nvPicPr>
        <p:blipFill>
          <a:blip r:embed="rId3" cstate="print"/>
          <a:srcRect/>
          <a:stretch>
            <a:fillRect/>
          </a:stretch>
        </p:blipFill>
        <p:spPr bwMode="auto">
          <a:xfrm>
            <a:off x="0" y="908050"/>
            <a:ext cx="8645525" cy="5430838"/>
          </a:xfrm>
          <a:prstGeom prst="rect">
            <a:avLst/>
          </a:prstGeom>
          <a:noFill/>
        </p:spPr>
      </p:pic>
      <p:sp>
        <p:nvSpPr>
          <p:cNvPr id="120837" name="Rectangle 5"/>
          <p:cNvSpPr>
            <a:spLocks noChangeArrowheads="1"/>
          </p:cNvSpPr>
          <p:nvPr/>
        </p:nvSpPr>
        <p:spPr bwMode="auto">
          <a:xfrm>
            <a:off x="250825" y="6491288"/>
            <a:ext cx="3822700" cy="366712"/>
          </a:xfrm>
          <a:prstGeom prst="rect">
            <a:avLst/>
          </a:prstGeom>
          <a:noFill/>
          <a:ln w="9525">
            <a:noFill/>
            <a:miter lim="800000"/>
            <a:headEnd/>
            <a:tailEnd/>
          </a:ln>
          <a:effectLst/>
        </p:spPr>
        <p:txBody>
          <a:bodyPr wrap="none" anchor="ctr">
            <a:spAutoFit/>
          </a:bodyPr>
          <a:lstStyle/>
          <a:p>
            <a:r>
              <a:rPr lang="en-US" altLang="ko-KR">
                <a:ea typeface="굴림" charset="-127"/>
              </a:rPr>
              <a:t>342,972 short indels (-32 - +14 bp). </a:t>
            </a:r>
          </a:p>
        </p:txBody>
      </p:sp>
      <p:pic>
        <p:nvPicPr>
          <p:cNvPr id="8" name="~PP3676.WAV">
            <a:hlinkClick r:id="" action="ppaction://media"/>
          </p:cNvPr>
          <p:cNvPicPr>
            <a:picLocks noRot="1" noChangeAspect="1"/>
          </p:cNvPicPr>
          <p:nvPr>
            <a:wavAudioFile r:embed="rId1" name="~PP3676.WAV"/>
          </p:nvPr>
        </p:nvPicPr>
        <p:blipFill>
          <a:blip r:embed="rId4" cstate="print"/>
          <a:stretch>
            <a:fillRect/>
          </a:stretch>
        </p:blipFill>
        <p:spPr>
          <a:xfrm>
            <a:off x="8707438" y="6421438"/>
            <a:ext cx="304800" cy="304800"/>
          </a:xfrm>
          <a:prstGeom prst="rect">
            <a:avLst/>
          </a:prstGeom>
        </p:spPr>
      </p:pic>
    </p:spTree>
  </p:cSld>
  <p:clrMapOvr>
    <a:masterClrMapping/>
  </p:clrMapOvr>
  <p:transition advTm="564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endParaRPr lang="ko-KR" altLang="en-US">
              <a:ea typeface="굴림" charset="-127"/>
            </a:endParaRPr>
          </a:p>
        </p:txBody>
      </p:sp>
      <p:sp>
        <p:nvSpPr>
          <p:cNvPr id="121859" name="Rectangle 3"/>
          <p:cNvSpPr>
            <a:spLocks noGrp="1" noChangeArrowheads="1"/>
          </p:cNvSpPr>
          <p:nvPr>
            <p:ph type="body" idx="1"/>
          </p:nvPr>
        </p:nvSpPr>
        <p:spPr/>
        <p:txBody>
          <a:bodyPr/>
          <a:lstStyle/>
          <a:p>
            <a:endParaRPr lang="ko-KR" altLang="en-US">
              <a:ea typeface="굴림" charset="-127"/>
            </a:endParaRPr>
          </a:p>
        </p:txBody>
      </p:sp>
      <p:pic>
        <p:nvPicPr>
          <p:cNvPr id="121860" name="Picture 4" descr="FigS3"/>
          <p:cNvPicPr>
            <a:picLocks noChangeAspect="1" noChangeArrowheads="1"/>
          </p:cNvPicPr>
          <p:nvPr/>
        </p:nvPicPr>
        <p:blipFill>
          <a:blip r:embed="rId3" cstate="print"/>
          <a:srcRect/>
          <a:stretch>
            <a:fillRect/>
          </a:stretch>
        </p:blipFill>
        <p:spPr bwMode="auto">
          <a:xfrm>
            <a:off x="0" y="1916113"/>
            <a:ext cx="8748713" cy="4017962"/>
          </a:xfrm>
          <a:prstGeom prst="rect">
            <a:avLst/>
          </a:prstGeom>
          <a:noFill/>
        </p:spPr>
      </p:pic>
      <p:sp>
        <p:nvSpPr>
          <p:cNvPr id="121861" name="Rectangle 5"/>
          <p:cNvSpPr>
            <a:spLocks noChangeArrowheads="1"/>
          </p:cNvSpPr>
          <p:nvPr/>
        </p:nvSpPr>
        <p:spPr bwMode="auto">
          <a:xfrm>
            <a:off x="0" y="6491288"/>
            <a:ext cx="5264150" cy="366712"/>
          </a:xfrm>
          <a:prstGeom prst="rect">
            <a:avLst/>
          </a:prstGeom>
          <a:noFill/>
          <a:ln w="9525">
            <a:noFill/>
            <a:miter lim="800000"/>
            <a:headEnd/>
            <a:tailEnd/>
          </a:ln>
          <a:effectLst/>
        </p:spPr>
        <p:txBody>
          <a:bodyPr wrap="none" anchor="ctr">
            <a:spAutoFit/>
          </a:bodyPr>
          <a:lstStyle/>
          <a:p>
            <a:r>
              <a:rPr lang="en-US" altLang="ko-KR">
                <a:ea typeface="굴림" charset="-127"/>
              </a:rPr>
              <a:t>long terminal repeat, Long Interspersed Sequence</a:t>
            </a:r>
          </a:p>
        </p:txBody>
      </p:sp>
      <p:pic>
        <p:nvPicPr>
          <p:cNvPr id="11" name="~PP759.WAV">
            <a:hlinkClick r:id="" action="ppaction://media"/>
          </p:cNvPr>
          <p:cNvPicPr>
            <a:picLocks noRot="1" noChangeAspect="1"/>
          </p:cNvPicPr>
          <p:nvPr>
            <a:wavAudioFile r:embed="rId1" name="~PP759.WAV"/>
          </p:nvPr>
        </p:nvPicPr>
        <p:blipFill>
          <a:blip r:embed="rId4" cstate="print"/>
          <a:stretch>
            <a:fillRect/>
          </a:stretch>
        </p:blipFill>
        <p:spPr>
          <a:xfrm>
            <a:off x="8707438" y="6421438"/>
            <a:ext cx="304800" cy="304800"/>
          </a:xfrm>
          <a:prstGeom prst="rect">
            <a:avLst/>
          </a:prstGeom>
        </p:spPr>
      </p:pic>
    </p:spTree>
  </p:cSld>
  <p:clrMapOvr>
    <a:masterClrMapping/>
  </p:clrMapOvr>
  <p:transition advTm="4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altLang="ko-KR">
                <a:ea typeface="굴림" charset="-127"/>
              </a:rPr>
              <a:t>Summary</a:t>
            </a:r>
          </a:p>
        </p:txBody>
      </p:sp>
      <p:sp>
        <p:nvSpPr>
          <p:cNvPr id="132099" name="Rectangle 3"/>
          <p:cNvSpPr>
            <a:spLocks noGrp="1" noChangeArrowheads="1"/>
          </p:cNvSpPr>
          <p:nvPr>
            <p:ph type="body" idx="1"/>
          </p:nvPr>
        </p:nvSpPr>
        <p:spPr/>
        <p:txBody>
          <a:bodyPr/>
          <a:lstStyle/>
          <a:p>
            <a:r>
              <a:rPr lang="en-US" altLang="ko-KR" dirty="0">
                <a:ea typeface="굴림" charset="-127"/>
              </a:rPr>
              <a:t>Human genome sequencing for ethnic groups is </a:t>
            </a:r>
            <a:r>
              <a:rPr lang="en-US" altLang="ko-KR" dirty="0" smtClean="0">
                <a:ea typeface="굴림" charset="-127"/>
              </a:rPr>
              <a:t>useful</a:t>
            </a:r>
            <a:endParaRPr lang="en-US" altLang="ko-KR" dirty="0">
              <a:ea typeface="굴림" charset="-127"/>
            </a:endParaRPr>
          </a:p>
          <a:p>
            <a:r>
              <a:rPr lang="en-US" altLang="ko-KR" dirty="0">
                <a:ea typeface="굴림" charset="-127"/>
              </a:rPr>
              <a:t>Each ethnic group should have a reference </a:t>
            </a:r>
            <a:r>
              <a:rPr lang="en-US" altLang="ko-KR" dirty="0" smtClean="0">
                <a:ea typeface="굴림" charset="-127"/>
              </a:rPr>
              <a:t>genome</a:t>
            </a:r>
          </a:p>
          <a:p>
            <a:endParaRPr lang="en-US" altLang="ko-KR" dirty="0">
              <a:ea typeface="굴림" charset="-127"/>
            </a:endParaRPr>
          </a:p>
          <a:p>
            <a:endParaRPr lang="en-US" altLang="ko-KR" dirty="0">
              <a:ea typeface="굴림" charset="-127"/>
            </a:endParaRPr>
          </a:p>
          <a:p>
            <a:endParaRPr lang="ko-KR" altLang="en-US" dirty="0">
              <a:ea typeface="굴림" charset="-127"/>
            </a:endParaRPr>
          </a:p>
        </p:txBody>
      </p:sp>
      <p:pic>
        <p:nvPicPr>
          <p:cNvPr id="19" name="~PP2112.WAV">
            <a:hlinkClick r:id="" action="ppaction://media"/>
          </p:cNvPr>
          <p:cNvPicPr>
            <a:picLocks noRot="1" noChangeAspect="1"/>
          </p:cNvPicPr>
          <p:nvPr>
            <a:wavAudioFile r:embed="rId1" name="~PP2112.WAV"/>
          </p:nvPr>
        </p:nvPicPr>
        <p:blipFill>
          <a:blip r:embed="rId3" cstate="print"/>
          <a:stretch>
            <a:fillRect/>
          </a:stretch>
        </p:blipFill>
        <p:spPr>
          <a:xfrm>
            <a:off x="8707438" y="6421438"/>
            <a:ext cx="304800" cy="304800"/>
          </a:xfrm>
          <a:prstGeom prst="rect">
            <a:avLst/>
          </a:prstGeom>
        </p:spPr>
      </p:pic>
    </p:spTree>
  </p:cSld>
  <p:clrMapOvr>
    <a:masterClrMapping/>
  </p:clrMapOvr>
  <p:transition advTm="396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68313" y="0"/>
            <a:ext cx="8229600" cy="908050"/>
          </a:xfrm>
        </p:spPr>
        <p:txBody>
          <a:bodyPr/>
          <a:lstStyle/>
          <a:p>
            <a:r>
              <a:rPr lang="en-US" altLang="ko-KR">
                <a:ea typeface="굴림" charset="-127"/>
              </a:rPr>
              <a:t>YH genome China (Nov. 2008)</a:t>
            </a:r>
          </a:p>
        </p:txBody>
      </p:sp>
      <p:sp>
        <p:nvSpPr>
          <p:cNvPr id="116739" name="Rectangle 3"/>
          <p:cNvSpPr>
            <a:spLocks noGrp="1" noChangeArrowheads="1"/>
          </p:cNvSpPr>
          <p:nvPr>
            <p:ph type="body" idx="1"/>
          </p:nvPr>
        </p:nvSpPr>
        <p:spPr/>
        <p:txBody>
          <a:bodyPr/>
          <a:lstStyle/>
          <a:p>
            <a:endParaRPr lang="ko-KR" altLang="en-US">
              <a:ea typeface="굴림" charset="-127"/>
            </a:endParaRPr>
          </a:p>
        </p:txBody>
      </p:sp>
      <p:pic>
        <p:nvPicPr>
          <p:cNvPr id="116741" name="Picture 5" descr="yh_genome_site"/>
          <p:cNvPicPr>
            <a:picLocks noChangeAspect="1" noChangeArrowheads="1"/>
          </p:cNvPicPr>
          <p:nvPr/>
        </p:nvPicPr>
        <p:blipFill>
          <a:blip r:embed="rId3" cstate="print"/>
          <a:srcRect/>
          <a:stretch>
            <a:fillRect/>
          </a:stretch>
        </p:blipFill>
        <p:spPr bwMode="auto">
          <a:xfrm>
            <a:off x="0" y="1100138"/>
            <a:ext cx="9144000" cy="5757862"/>
          </a:xfrm>
          <a:prstGeom prst="rect">
            <a:avLst/>
          </a:prstGeom>
          <a:noFill/>
        </p:spPr>
      </p:pic>
      <p:pic>
        <p:nvPicPr>
          <p:cNvPr id="19" name="~PP172.WAV">
            <a:hlinkClick r:id="" action="ppaction://media"/>
          </p:cNvPr>
          <p:cNvPicPr>
            <a:picLocks noRot="1" noChangeAspect="1"/>
          </p:cNvPicPr>
          <p:nvPr>
            <a:wavAudioFile r:embed="rId1" name="~PP172.WAV"/>
          </p:nvPr>
        </p:nvPicPr>
        <p:blipFill>
          <a:blip r:embed="rId4" cstate="print"/>
          <a:stretch>
            <a:fillRect/>
          </a:stretch>
        </p:blipFill>
        <p:spPr>
          <a:xfrm>
            <a:off x="8707438" y="6421438"/>
            <a:ext cx="304800" cy="304800"/>
          </a:xfrm>
          <a:prstGeom prst="rect">
            <a:avLst/>
          </a:prstGeom>
        </p:spPr>
      </p:pic>
    </p:spTree>
  </p:cSld>
  <p:clrMapOvr>
    <a:masterClrMapping/>
  </p:clrMapOvr>
  <p:transition advTm="101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00034" y="0"/>
            <a:ext cx="8229600" cy="1143000"/>
          </a:xfrm>
        </p:spPr>
        <p:txBody>
          <a:bodyPr/>
          <a:lstStyle/>
          <a:p>
            <a:r>
              <a:rPr lang="en-US" altLang="ko-KR" sz="3600" dirty="0" smtClean="0"/>
              <a:t>Korean Genome: Dec. 2008</a:t>
            </a:r>
            <a:endParaRPr lang="ko-KR" altLang="en-US" sz="3600" dirty="0"/>
          </a:p>
        </p:txBody>
      </p:sp>
      <p:pic>
        <p:nvPicPr>
          <p:cNvPr id="4" name="내용 개체 틀 3" descr="korea_genome_org.png"/>
          <p:cNvPicPr>
            <a:picLocks noGrp="1" noChangeAspect="1"/>
          </p:cNvPicPr>
          <p:nvPr>
            <p:ph idx="1"/>
          </p:nvPr>
        </p:nvPicPr>
        <p:blipFill>
          <a:blip r:embed="rId3" cstate="print"/>
          <a:stretch>
            <a:fillRect/>
          </a:stretch>
        </p:blipFill>
        <p:spPr>
          <a:xfrm>
            <a:off x="2214546" y="1000107"/>
            <a:ext cx="4572032" cy="5768929"/>
          </a:xfrm>
        </p:spPr>
      </p:pic>
      <p:pic>
        <p:nvPicPr>
          <p:cNvPr id="7" name="~PP4052.WAV">
            <a:hlinkClick r:id="" action="ppaction://media"/>
          </p:cNvPr>
          <p:cNvPicPr>
            <a:picLocks noRot="1" noChangeAspect="1"/>
          </p:cNvPicPr>
          <p:nvPr>
            <a:wavAudioFile r:embed="rId1" name="~PP4052.WAV"/>
          </p:nvPr>
        </p:nvPicPr>
        <p:blipFill>
          <a:blip r:embed="rId4" cstate="print"/>
          <a:stretch>
            <a:fillRect/>
          </a:stretch>
        </p:blipFill>
        <p:spPr>
          <a:xfrm>
            <a:off x="8707438" y="6421438"/>
            <a:ext cx="304800" cy="304800"/>
          </a:xfrm>
          <a:prstGeom prst="rect">
            <a:avLst/>
          </a:prstGeom>
        </p:spPr>
      </p:pic>
    </p:spTree>
  </p:cSld>
  <p:clrMapOvr>
    <a:masterClrMapping/>
  </p:clrMapOvr>
  <p:transition advTm="160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95288" y="0"/>
            <a:ext cx="8362950" cy="1143000"/>
          </a:xfrm>
        </p:spPr>
        <p:txBody>
          <a:bodyPr/>
          <a:lstStyle/>
          <a:p>
            <a:r>
              <a:rPr lang="en-US" altLang="ko-KR" dirty="0">
                <a:ea typeface="굴림" charset="-127"/>
              </a:rPr>
              <a:t>6 Complete Genomes by 2008</a:t>
            </a:r>
          </a:p>
        </p:txBody>
      </p:sp>
      <p:sp>
        <p:nvSpPr>
          <p:cNvPr id="7171" name="Rectangle 3"/>
          <p:cNvSpPr>
            <a:spLocks noGrp="1" noChangeArrowheads="1"/>
          </p:cNvSpPr>
          <p:nvPr>
            <p:ph type="body" idx="1"/>
          </p:nvPr>
        </p:nvSpPr>
        <p:spPr>
          <a:xfrm>
            <a:off x="0" y="1557338"/>
            <a:ext cx="9144000" cy="4895850"/>
          </a:xfrm>
        </p:spPr>
        <p:txBody>
          <a:bodyPr/>
          <a:lstStyle/>
          <a:p>
            <a:r>
              <a:rPr lang="en-US" altLang="ko-KR" sz="3600" dirty="0">
                <a:ea typeface="굴림" charset="-127"/>
              </a:rPr>
              <a:t>NCBI Reference genome, </a:t>
            </a:r>
            <a:r>
              <a:rPr lang="en-US" altLang="ko-KR" sz="3600" dirty="0">
                <a:solidFill>
                  <a:schemeClr val="bg2"/>
                </a:solidFill>
                <a:ea typeface="굴림" charset="-127"/>
              </a:rPr>
              <a:t>Caucasian</a:t>
            </a:r>
          </a:p>
          <a:p>
            <a:r>
              <a:rPr lang="en-US" altLang="ko-KR" dirty="0">
                <a:ea typeface="굴림" charset="-127"/>
              </a:rPr>
              <a:t>Craig Venter,  </a:t>
            </a:r>
            <a:r>
              <a:rPr lang="en-US" altLang="ko-KR" dirty="0">
                <a:solidFill>
                  <a:schemeClr val="bg2"/>
                </a:solidFill>
                <a:ea typeface="굴림" charset="-127"/>
              </a:rPr>
              <a:t>Caucasian</a:t>
            </a:r>
            <a:r>
              <a:rPr lang="en-US" altLang="ko-KR" sz="2800" dirty="0">
                <a:solidFill>
                  <a:schemeClr val="bg2"/>
                </a:solidFill>
                <a:ea typeface="굴림" charset="-127"/>
              </a:rPr>
              <a:t>(publically available)</a:t>
            </a:r>
            <a:endParaRPr lang="en-US" altLang="ko-KR" dirty="0">
              <a:solidFill>
                <a:schemeClr val="bg2"/>
              </a:solidFill>
              <a:ea typeface="굴림" charset="-127"/>
            </a:endParaRPr>
          </a:p>
          <a:p>
            <a:r>
              <a:rPr lang="en-US" altLang="ko-KR" dirty="0">
                <a:ea typeface="굴림" charset="-127"/>
              </a:rPr>
              <a:t>James Watson, </a:t>
            </a:r>
            <a:r>
              <a:rPr lang="en-US" altLang="ko-KR" dirty="0">
                <a:solidFill>
                  <a:schemeClr val="bg2"/>
                </a:solidFill>
                <a:ea typeface="굴림" charset="-127"/>
              </a:rPr>
              <a:t>Caucasian </a:t>
            </a:r>
            <a:r>
              <a:rPr lang="en-US" altLang="ko-KR" sz="2800" dirty="0">
                <a:solidFill>
                  <a:schemeClr val="bg2"/>
                </a:solidFill>
                <a:ea typeface="굴림" charset="-127"/>
              </a:rPr>
              <a:t>(publically available)</a:t>
            </a:r>
          </a:p>
          <a:p>
            <a:r>
              <a:rPr lang="en-US" altLang="ko-KR" dirty="0">
                <a:ea typeface="굴림" charset="-127"/>
              </a:rPr>
              <a:t>Nigerian (anonymous), </a:t>
            </a:r>
            <a:r>
              <a:rPr lang="en-US" altLang="ko-KR" dirty="0">
                <a:solidFill>
                  <a:schemeClr val="bg2"/>
                </a:solidFill>
                <a:ea typeface="굴림" charset="-127"/>
              </a:rPr>
              <a:t>African</a:t>
            </a:r>
            <a:r>
              <a:rPr lang="en-US" altLang="ko-KR" dirty="0">
                <a:ea typeface="굴림" charset="-127"/>
              </a:rPr>
              <a:t> </a:t>
            </a:r>
          </a:p>
          <a:p>
            <a:pPr lvl="2"/>
            <a:r>
              <a:rPr lang="en-US" altLang="ko-KR" dirty="0" err="1">
                <a:ea typeface="굴림" charset="-127"/>
              </a:rPr>
              <a:t>HapMap</a:t>
            </a:r>
            <a:r>
              <a:rPr lang="en-US" altLang="ko-KR" dirty="0">
                <a:ea typeface="굴림" charset="-127"/>
              </a:rPr>
              <a:t> sample </a:t>
            </a:r>
            <a:r>
              <a:rPr lang="en-US" altLang="ko-KR" dirty="0">
                <a:ea typeface="굴림" charset="-127"/>
                <a:sym typeface="Wingdings" pitchFamily="2" charset="2"/>
              </a:rPr>
              <a:t> </a:t>
            </a:r>
            <a:r>
              <a:rPr lang="en-US" altLang="ko-KR" dirty="0" err="1">
                <a:ea typeface="굴림" charset="-127"/>
                <a:sym typeface="Wingdings" pitchFamily="2" charset="2"/>
              </a:rPr>
              <a:t>Illumina</a:t>
            </a:r>
            <a:r>
              <a:rPr lang="en-US" altLang="ko-KR" dirty="0">
                <a:ea typeface="굴림" charset="-127"/>
                <a:sym typeface="Wingdings" pitchFamily="2" charset="2"/>
              </a:rPr>
              <a:t> (</a:t>
            </a:r>
            <a:r>
              <a:rPr lang="en-US" altLang="ko-KR" dirty="0">
                <a:solidFill>
                  <a:schemeClr val="bg2"/>
                </a:solidFill>
                <a:ea typeface="굴림" charset="-127"/>
              </a:rPr>
              <a:t>publically available)</a:t>
            </a:r>
            <a:endParaRPr lang="en-US" altLang="ko-KR" sz="2800" dirty="0">
              <a:ea typeface="굴림" charset="-127"/>
            </a:endParaRPr>
          </a:p>
          <a:p>
            <a:r>
              <a:rPr lang="en-US" altLang="ko-KR" b="1" dirty="0">
                <a:ea typeface="굴림" charset="-127"/>
              </a:rPr>
              <a:t>Yang </a:t>
            </a:r>
            <a:r>
              <a:rPr lang="en-US" altLang="ko-KR" b="1" dirty="0" err="1">
                <a:ea typeface="굴림" charset="-127"/>
              </a:rPr>
              <a:t>Huanming</a:t>
            </a:r>
            <a:r>
              <a:rPr lang="en-US" altLang="ko-KR" sz="3600" dirty="0">
                <a:ea typeface="굴림" charset="-127"/>
              </a:rPr>
              <a:t>, </a:t>
            </a:r>
            <a:r>
              <a:rPr lang="en-US" altLang="ko-KR" dirty="0">
                <a:solidFill>
                  <a:schemeClr val="bg2"/>
                </a:solidFill>
                <a:ea typeface="굴림" charset="-127"/>
              </a:rPr>
              <a:t>Chinese, </a:t>
            </a:r>
            <a:r>
              <a:rPr lang="en-US" altLang="ko-KR" sz="2800" dirty="0">
                <a:solidFill>
                  <a:schemeClr val="bg2"/>
                </a:solidFill>
                <a:ea typeface="굴림" charset="-127"/>
              </a:rPr>
              <a:t>publically available</a:t>
            </a:r>
            <a:r>
              <a:rPr lang="en-US" altLang="ko-KR" dirty="0">
                <a:ea typeface="굴림" charset="-127"/>
              </a:rPr>
              <a:t> </a:t>
            </a:r>
          </a:p>
          <a:p>
            <a:r>
              <a:rPr lang="en-US" altLang="ko-KR" b="1" dirty="0">
                <a:ea typeface="굴림" charset="-127"/>
              </a:rPr>
              <a:t>Kim </a:t>
            </a:r>
            <a:r>
              <a:rPr lang="en-US" altLang="ko-KR" b="1" dirty="0" err="1" smtClean="0">
                <a:ea typeface="굴림" charset="-127"/>
              </a:rPr>
              <a:t>Seong</a:t>
            </a:r>
            <a:r>
              <a:rPr lang="en-US" altLang="ko-KR" b="1" dirty="0" smtClean="0">
                <a:ea typeface="굴림" charset="-127"/>
              </a:rPr>
              <a:t>-Jin</a:t>
            </a:r>
            <a:r>
              <a:rPr lang="en-US" altLang="ko-KR" dirty="0">
                <a:ea typeface="굴림" charset="-127"/>
              </a:rPr>
              <a:t>, </a:t>
            </a:r>
            <a:r>
              <a:rPr lang="en-US" altLang="ko-KR" sz="3600" dirty="0">
                <a:solidFill>
                  <a:schemeClr val="bg2"/>
                </a:solidFill>
                <a:ea typeface="굴림" charset="-127"/>
              </a:rPr>
              <a:t>Korean, </a:t>
            </a:r>
            <a:r>
              <a:rPr lang="en-US" altLang="ko-KR" dirty="0">
                <a:solidFill>
                  <a:schemeClr val="bg2"/>
                </a:solidFill>
                <a:ea typeface="굴림" charset="-127"/>
              </a:rPr>
              <a:t>publically available</a:t>
            </a:r>
          </a:p>
          <a:p>
            <a:endParaRPr lang="en-US" altLang="ko-KR" dirty="0">
              <a:solidFill>
                <a:schemeClr val="bg2"/>
              </a:solidFill>
              <a:ea typeface="굴림" charset="-127"/>
            </a:endParaRPr>
          </a:p>
        </p:txBody>
      </p:sp>
      <p:sp>
        <p:nvSpPr>
          <p:cNvPr id="7172" name="Rectangle 4"/>
          <p:cNvSpPr>
            <a:spLocks noChangeArrowheads="1"/>
          </p:cNvSpPr>
          <p:nvPr/>
        </p:nvSpPr>
        <p:spPr bwMode="auto">
          <a:xfrm>
            <a:off x="5461000" y="6521450"/>
            <a:ext cx="3683000" cy="336550"/>
          </a:xfrm>
          <a:prstGeom prst="rect">
            <a:avLst/>
          </a:prstGeom>
          <a:noFill/>
          <a:ln w="9525">
            <a:noFill/>
            <a:miter lim="800000"/>
            <a:headEnd/>
            <a:tailEnd/>
          </a:ln>
          <a:effectLst/>
        </p:spPr>
        <p:txBody>
          <a:bodyPr wrap="none">
            <a:spAutoFit/>
          </a:bodyPr>
          <a:lstStyle/>
          <a:p>
            <a:r>
              <a:rPr lang="en-US" altLang="ko-KR" sz="1600" dirty="0">
                <a:ea typeface="굴림" charset="-127"/>
              </a:rPr>
              <a:t>Jong </a:t>
            </a:r>
            <a:r>
              <a:rPr lang="en-US" altLang="ko-KR" sz="1600" dirty="0" err="1">
                <a:ea typeface="굴림" charset="-127"/>
              </a:rPr>
              <a:t>Bhak</a:t>
            </a:r>
            <a:r>
              <a:rPr lang="en-US" altLang="ko-KR" sz="1600" dirty="0">
                <a:ea typeface="굴림" charset="-127"/>
              </a:rPr>
              <a:t>, under </a:t>
            </a:r>
            <a:r>
              <a:rPr lang="en-US" altLang="ko-KR" sz="1600" dirty="0" err="1">
                <a:ea typeface="굴림" charset="-127"/>
              </a:rPr>
              <a:t>openfree</a:t>
            </a:r>
            <a:r>
              <a:rPr lang="en-US" altLang="ko-KR" sz="1600" dirty="0">
                <a:ea typeface="굴림" charset="-127"/>
              </a:rPr>
              <a:t> </a:t>
            </a:r>
            <a:r>
              <a:rPr lang="en-US" altLang="ko-KR" sz="1600" dirty="0" err="1">
                <a:ea typeface="굴림" charset="-127"/>
              </a:rPr>
              <a:t>BioLicense</a:t>
            </a:r>
            <a:endParaRPr lang="en-US" altLang="ko-KR" sz="1600" dirty="0">
              <a:ea typeface="굴림" charset="-127"/>
            </a:endParaRPr>
          </a:p>
        </p:txBody>
      </p:sp>
      <p:sp>
        <p:nvSpPr>
          <p:cNvPr id="7173" name="Rectangle 5"/>
          <p:cNvSpPr>
            <a:spLocks noChangeArrowheads="1"/>
          </p:cNvSpPr>
          <p:nvPr/>
        </p:nvSpPr>
        <p:spPr bwMode="auto">
          <a:xfrm>
            <a:off x="0" y="4437063"/>
            <a:ext cx="9144000" cy="1368425"/>
          </a:xfrm>
          <a:prstGeom prst="rect">
            <a:avLst/>
          </a:prstGeom>
          <a:noFill/>
          <a:ln w="12700">
            <a:solidFill>
              <a:srgbClr val="FF0000"/>
            </a:solidFill>
            <a:miter lim="800000"/>
            <a:headEnd/>
            <a:tailEnd/>
          </a:ln>
          <a:effectLst/>
        </p:spPr>
        <p:txBody>
          <a:bodyPr wrap="none" anchor="ctr"/>
          <a:lstStyle/>
          <a:p>
            <a:endParaRPr lang="ko-KR" altLang="en-US"/>
          </a:p>
        </p:txBody>
      </p:sp>
      <p:pic>
        <p:nvPicPr>
          <p:cNvPr id="15" name="~PP1111.WAV">
            <a:hlinkClick r:id="" action="ppaction://media"/>
          </p:cNvPr>
          <p:cNvPicPr>
            <a:picLocks noRot="1" noChangeAspect="1"/>
          </p:cNvPicPr>
          <p:nvPr>
            <a:wavAudioFile r:embed="rId1" name="~PP1111.WAV"/>
          </p:nvPr>
        </p:nvPicPr>
        <p:blipFill>
          <a:blip r:embed="rId3" cstate="print"/>
          <a:stretch>
            <a:fillRect/>
          </a:stretch>
        </p:blipFill>
        <p:spPr>
          <a:xfrm>
            <a:off x="8707438" y="6421438"/>
            <a:ext cx="304800" cy="304800"/>
          </a:xfrm>
          <a:prstGeom prst="rect">
            <a:avLst/>
          </a:prstGeom>
        </p:spPr>
      </p:pic>
    </p:spTree>
  </p:cSld>
  <p:clrMapOvr>
    <a:masterClrMapping/>
  </p:clrMapOvr>
  <p:transition advTm="320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28596" y="274638"/>
            <a:ext cx="8258204" cy="1582726"/>
          </a:xfrm>
        </p:spPr>
        <p:txBody>
          <a:bodyPr/>
          <a:lstStyle/>
          <a:p>
            <a:r>
              <a:rPr lang="en-US" altLang="ko-KR" dirty="0" smtClean="0"/>
              <a:t>1</a:t>
            </a:r>
            <a:r>
              <a:rPr lang="en-US" altLang="ko-KR" baseline="30000" dirty="0" smtClean="0"/>
              <a:t>st</a:t>
            </a:r>
            <a:r>
              <a:rPr lang="en-US" altLang="ko-KR" dirty="0" smtClean="0"/>
              <a:t> and </a:t>
            </a:r>
            <a:r>
              <a:rPr lang="en-US" altLang="ko-KR" sz="4800" dirty="0" smtClean="0"/>
              <a:t>2</a:t>
            </a:r>
            <a:r>
              <a:rPr lang="en-US" altLang="ko-KR" sz="4800" baseline="30000" dirty="0" smtClean="0"/>
              <a:t>nd</a:t>
            </a:r>
            <a:r>
              <a:rPr lang="en-US" altLang="ko-KR" sz="4800" dirty="0" smtClean="0"/>
              <a:t> Generation </a:t>
            </a:r>
            <a:r>
              <a:rPr lang="en-US" altLang="ko-KR" sz="6000" dirty="0" smtClean="0"/>
              <a:t>Sequencers</a:t>
            </a:r>
            <a:endParaRPr lang="ko-KR" altLang="en-US" dirty="0"/>
          </a:p>
        </p:txBody>
      </p:sp>
      <p:sp>
        <p:nvSpPr>
          <p:cNvPr id="3" name="내용 개체 틀 2"/>
          <p:cNvSpPr>
            <a:spLocks noGrp="1"/>
          </p:cNvSpPr>
          <p:nvPr>
            <p:ph idx="1"/>
          </p:nvPr>
        </p:nvSpPr>
        <p:spPr>
          <a:xfrm>
            <a:off x="457200" y="2000240"/>
            <a:ext cx="8229600" cy="4125923"/>
          </a:xfrm>
        </p:spPr>
        <p:txBody>
          <a:bodyPr/>
          <a:lstStyle/>
          <a:p>
            <a:endParaRPr lang="en-US" altLang="ko-KR" dirty="0" smtClean="0"/>
          </a:p>
          <a:p>
            <a:r>
              <a:rPr lang="en-US" altLang="ko-KR" dirty="0" smtClean="0"/>
              <a:t>Re-sequencing</a:t>
            </a:r>
          </a:p>
          <a:p>
            <a:r>
              <a:rPr lang="en-US" altLang="ko-KR" dirty="0" smtClean="0"/>
              <a:t>Short-read sequencing</a:t>
            </a:r>
          </a:p>
          <a:p>
            <a:r>
              <a:rPr lang="en-US" altLang="ko-KR" dirty="0" smtClean="0"/>
              <a:t>Cyclic array sequencing</a:t>
            </a:r>
          </a:p>
          <a:p>
            <a:r>
              <a:rPr lang="en-US" altLang="ko-KR" dirty="0" smtClean="0"/>
              <a:t>….</a:t>
            </a:r>
          </a:p>
          <a:p>
            <a:r>
              <a:rPr lang="en-US" altLang="ko-KR" dirty="0" smtClean="0"/>
              <a:t>….</a:t>
            </a:r>
            <a:endParaRPr lang="ko-KR" altLang="en-US" dirty="0"/>
          </a:p>
        </p:txBody>
      </p:sp>
      <p:pic>
        <p:nvPicPr>
          <p:cNvPr id="11" name="~PP2632.WAV">
            <a:hlinkClick r:id="" action="ppaction://media"/>
          </p:cNvPr>
          <p:cNvPicPr>
            <a:picLocks noRot="1" noChangeAspect="1"/>
          </p:cNvPicPr>
          <p:nvPr>
            <a:wavAudioFile r:embed="rId1" name="~PP2632.WAV"/>
          </p:nvPr>
        </p:nvPicPr>
        <p:blipFill>
          <a:blip r:embed="rId3" cstate="print"/>
          <a:stretch>
            <a:fillRect/>
          </a:stretch>
        </p:blipFill>
        <p:spPr>
          <a:xfrm>
            <a:off x="8707438" y="6421438"/>
            <a:ext cx="304800" cy="304800"/>
          </a:xfrm>
          <a:prstGeom prst="rect">
            <a:avLst/>
          </a:prstGeom>
        </p:spPr>
      </p:pic>
    </p:spTree>
  </p:cSld>
  <p:clrMapOvr>
    <a:masterClrMapping/>
  </p:clrMapOvr>
  <p:transition advTm="390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ko-KR" dirty="0" smtClean="0">
                <a:ea typeface="굴림" charset="-127"/>
              </a:rPr>
              <a:t>Cost down</a:t>
            </a:r>
            <a:endParaRPr lang="en-US" altLang="ko-KR" dirty="0">
              <a:ea typeface="굴림" charset="-127"/>
            </a:endParaRPr>
          </a:p>
        </p:txBody>
      </p:sp>
      <p:sp>
        <p:nvSpPr>
          <p:cNvPr id="11267" name="Rectangle 3"/>
          <p:cNvSpPr>
            <a:spLocks noGrp="1" noChangeArrowheads="1"/>
          </p:cNvSpPr>
          <p:nvPr>
            <p:ph type="body" idx="1"/>
          </p:nvPr>
        </p:nvSpPr>
        <p:spPr>
          <a:xfrm>
            <a:off x="457200" y="1600200"/>
            <a:ext cx="8435975" cy="4525963"/>
          </a:xfrm>
        </p:spPr>
        <p:txBody>
          <a:bodyPr/>
          <a:lstStyle/>
          <a:p>
            <a:r>
              <a:rPr lang="en-US" altLang="ko-KR">
                <a:ea typeface="굴림" charset="-127"/>
              </a:rPr>
              <a:t>NCBI reference genome:</a:t>
            </a:r>
            <a:r>
              <a:rPr lang="en-US" altLang="ko-KR">
                <a:solidFill>
                  <a:srgbClr val="FF0000"/>
                </a:solidFill>
                <a:ea typeface="굴림" charset="-127"/>
              </a:rPr>
              <a:t> 3,000</a:t>
            </a:r>
            <a:r>
              <a:rPr lang="en-US" altLang="ko-KR">
                <a:ea typeface="굴림" charset="-127"/>
              </a:rPr>
              <a:t> million USD</a:t>
            </a:r>
          </a:p>
          <a:p>
            <a:r>
              <a:rPr lang="en-US" altLang="ko-KR">
                <a:ea typeface="굴림" charset="-127"/>
              </a:rPr>
              <a:t>Craig Venter: </a:t>
            </a:r>
            <a:r>
              <a:rPr lang="en-US" altLang="ko-KR">
                <a:solidFill>
                  <a:srgbClr val="FF0000"/>
                </a:solidFill>
                <a:ea typeface="굴림" charset="-127"/>
              </a:rPr>
              <a:t>100</a:t>
            </a:r>
            <a:r>
              <a:rPr lang="en-US" altLang="ko-KR">
                <a:ea typeface="굴림" charset="-127"/>
              </a:rPr>
              <a:t> million USD</a:t>
            </a:r>
          </a:p>
          <a:p>
            <a:r>
              <a:rPr lang="en-US" altLang="ko-KR">
                <a:ea typeface="굴림" charset="-127"/>
              </a:rPr>
              <a:t>James Watson: </a:t>
            </a:r>
            <a:r>
              <a:rPr lang="en-US" altLang="ko-KR">
                <a:solidFill>
                  <a:srgbClr val="FF0000"/>
                </a:solidFill>
                <a:ea typeface="굴림" charset="-127"/>
              </a:rPr>
              <a:t>1</a:t>
            </a:r>
            <a:r>
              <a:rPr lang="en-US" altLang="ko-KR">
                <a:ea typeface="굴림" charset="-127"/>
              </a:rPr>
              <a:t> million USD</a:t>
            </a:r>
          </a:p>
          <a:p>
            <a:r>
              <a:rPr lang="en-US" altLang="ko-KR">
                <a:ea typeface="굴림" charset="-127"/>
              </a:rPr>
              <a:t>YH Chinese: </a:t>
            </a:r>
            <a:r>
              <a:rPr lang="en-US" altLang="ko-KR">
                <a:solidFill>
                  <a:srgbClr val="FF0000"/>
                </a:solidFill>
                <a:ea typeface="굴림" charset="-127"/>
              </a:rPr>
              <a:t>0.5</a:t>
            </a:r>
            <a:r>
              <a:rPr lang="en-US" altLang="ko-KR">
                <a:ea typeface="굴림" charset="-127"/>
              </a:rPr>
              <a:t> million USD</a:t>
            </a:r>
          </a:p>
          <a:p>
            <a:r>
              <a:rPr lang="en-US" altLang="ko-KR">
                <a:ea typeface="굴림" charset="-127"/>
              </a:rPr>
              <a:t>Nigerian African: </a:t>
            </a:r>
            <a:r>
              <a:rPr lang="en-US" altLang="ko-KR">
                <a:solidFill>
                  <a:srgbClr val="FF0000"/>
                </a:solidFill>
                <a:ea typeface="굴림" charset="-127"/>
              </a:rPr>
              <a:t>0.25</a:t>
            </a:r>
            <a:r>
              <a:rPr lang="en-US" altLang="ko-KR">
                <a:ea typeface="굴림" charset="-127"/>
              </a:rPr>
              <a:t> million USD (Illumina)</a:t>
            </a:r>
          </a:p>
          <a:p>
            <a:r>
              <a:rPr lang="en-US" altLang="ko-KR">
                <a:ea typeface="굴림" charset="-127"/>
              </a:rPr>
              <a:t>Kim Seong Jin: </a:t>
            </a:r>
            <a:r>
              <a:rPr lang="en-US" altLang="ko-KR">
                <a:solidFill>
                  <a:srgbClr val="FF0000"/>
                </a:solidFill>
                <a:ea typeface="굴림" charset="-127"/>
              </a:rPr>
              <a:t>0.25</a:t>
            </a:r>
            <a:r>
              <a:rPr lang="en-US" altLang="ko-KR">
                <a:ea typeface="굴림" charset="-127"/>
              </a:rPr>
              <a:t> million USD</a:t>
            </a:r>
          </a:p>
        </p:txBody>
      </p:sp>
      <p:sp>
        <p:nvSpPr>
          <p:cNvPr id="11268" name="Rectangle 4"/>
          <p:cNvSpPr>
            <a:spLocks noChangeArrowheads="1"/>
          </p:cNvSpPr>
          <p:nvPr/>
        </p:nvSpPr>
        <p:spPr bwMode="auto">
          <a:xfrm>
            <a:off x="5461000" y="6521450"/>
            <a:ext cx="3683000" cy="336550"/>
          </a:xfrm>
          <a:prstGeom prst="rect">
            <a:avLst/>
          </a:prstGeom>
          <a:noFill/>
          <a:ln w="9525">
            <a:noFill/>
            <a:miter lim="800000"/>
            <a:headEnd/>
            <a:tailEnd/>
          </a:ln>
          <a:effectLst/>
        </p:spPr>
        <p:txBody>
          <a:bodyPr wrap="none">
            <a:spAutoFit/>
          </a:bodyPr>
          <a:lstStyle/>
          <a:p>
            <a:r>
              <a:rPr lang="en-US" altLang="ko-KR" sz="1600" dirty="0">
                <a:ea typeface="굴림" charset="-127"/>
              </a:rPr>
              <a:t>Jong </a:t>
            </a:r>
            <a:r>
              <a:rPr lang="en-US" altLang="ko-KR" sz="1600" dirty="0" err="1">
                <a:ea typeface="굴림" charset="-127"/>
              </a:rPr>
              <a:t>Bhak</a:t>
            </a:r>
            <a:r>
              <a:rPr lang="en-US" altLang="ko-KR" sz="1600" dirty="0">
                <a:ea typeface="굴림" charset="-127"/>
              </a:rPr>
              <a:t>, under </a:t>
            </a:r>
            <a:r>
              <a:rPr lang="en-US" altLang="ko-KR" sz="1600" dirty="0" err="1">
                <a:ea typeface="굴림" charset="-127"/>
              </a:rPr>
              <a:t>openfree</a:t>
            </a:r>
            <a:r>
              <a:rPr lang="en-US" altLang="ko-KR" sz="1600" dirty="0">
                <a:ea typeface="굴림" charset="-127"/>
              </a:rPr>
              <a:t> </a:t>
            </a:r>
            <a:r>
              <a:rPr lang="en-US" altLang="ko-KR" sz="1600" dirty="0" err="1">
                <a:ea typeface="굴림" charset="-127"/>
              </a:rPr>
              <a:t>BioLicense</a:t>
            </a:r>
            <a:endParaRPr lang="en-US" altLang="ko-KR" sz="1600" dirty="0">
              <a:ea typeface="굴림" charset="-127"/>
            </a:endParaRPr>
          </a:p>
        </p:txBody>
      </p:sp>
      <p:pic>
        <p:nvPicPr>
          <p:cNvPr id="15" name="~PP3180.WAV">
            <a:hlinkClick r:id="" action="ppaction://media"/>
          </p:cNvPr>
          <p:cNvPicPr>
            <a:picLocks noRot="1" noChangeAspect="1"/>
          </p:cNvPicPr>
          <p:nvPr>
            <a:wavAudioFile r:embed="rId1" name="~PP3180.WAV"/>
          </p:nvPr>
        </p:nvPicPr>
        <p:blipFill>
          <a:blip r:embed="rId3" cstate="print"/>
          <a:stretch>
            <a:fillRect/>
          </a:stretch>
        </p:blipFill>
        <p:spPr>
          <a:xfrm>
            <a:off x="8707438" y="6421438"/>
            <a:ext cx="304800" cy="304800"/>
          </a:xfrm>
          <a:prstGeom prst="rect">
            <a:avLst/>
          </a:prstGeom>
        </p:spPr>
      </p:pic>
    </p:spTree>
  </p:cSld>
  <p:clrMapOvr>
    <a:masterClrMapping/>
  </p:clrMapOvr>
  <p:transition advTm="220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en-US" altLang="ko-KR" sz="4000">
                <a:ea typeface="굴림" charset="-127"/>
              </a:rPr>
              <a:t>Full Genome Sequencing Cost (2)</a:t>
            </a:r>
          </a:p>
        </p:txBody>
      </p:sp>
      <p:sp>
        <p:nvSpPr>
          <p:cNvPr id="124931" name="Rectangle 3"/>
          <p:cNvSpPr>
            <a:spLocks noGrp="1" noChangeArrowheads="1"/>
          </p:cNvSpPr>
          <p:nvPr>
            <p:ph type="body" idx="1"/>
          </p:nvPr>
        </p:nvSpPr>
        <p:spPr/>
        <p:txBody>
          <a:bodyPr/>
          <a:lstStyle/>
          <a:p>
            <a:endParaRPr lang="en-US" altLang="ko-KR" dirty="0" smtClean="0">
              <a:solidFill>
                <a:srgbClr val="FF0000"/>
              </a:solidFill>
              <a:ea typeface="굴림" charset="-127"/>
            </a:endParaRPr>
          </a:p>
          <a:p>
            <a:endParaRPr lang="en-US" altLang="ko-KR" dirty="0" smtClean="0">
              <a:solidFill>
                <a:srgbClr val="FF0000"/>
              </a:solidFill>
              <a:ea typeface="굴림" charset="-127"/>
            </a:endParaRPr>
          </a:p>
          <a:p>
            <a:r>
              <a:rPr lang="en-US" altLang="ko-KR" dirty="0" smtClean="0">
                <a:solidFill>
                  <a:srgbClr val="FF0000"/>
                </a:solidFill>
                <a:ea typeface="굴림" charset="-127"/>
              </a:rPr>
              <a:t>2012</a:t>
            </a:r>
            <a:r>
              <a:rPr lang="en-US" altLang="ko-KR" dirty="0">
                <a:solidFill>
                  <a:srgbClr val="FF0000"/>
                </a:solidFill>
                <a:ea typeface="굴림" charset="-127"/>
              </a:rPr>
              <a:t>: </a:t>
            </a:r>
            <a:r>
              <a:rPr lang="en-US" altLang="ko-KR" dirty="0" smtClean="0">
                <a:solidFill>
                  <a:srgbClr val="FF0000"/>
                </a:solidFill>
                <a:ea typeface="굴림" charset="-127"/>
              </a:rPr>
              <a:t>   $</a:t>
            </a:r>
            <a:r>
              <a:rPr lang="en-US" altLang="ko-KR" dirty="0">
                <a:solidFill>
                  <a:srgbClr val="FF0000"/>
                </a:solidFill>
                <a:ea typeface="굴림" charset="-127"/>
              </a:rPr>
              <a:t>100 USD?</a:t>
            </a:r>
          </a:p>
          <a:p>
            <a:endParaRPr lang="ko-KR" altLang="en-US" dirty="0">
              <a:ea typeface="굴림" charset="-127"/>
            </a:endParaRPr>
          </a:p>
        </p:txBody>
      </p:sp>
      <p:pic>
        <p:nvPicPr>
          <p:cNvPr id="10" name="~PP3392.WAV">
            <a:hlinkClick r:id="" action="ppaction://media"/>
          </p:cNvPr>
          <p:cNvPicPr>
            <a:picLocks noRot="1" noChangeAspect="1"/>
          </p:cNvPicPr>
          <p:nvPr>
            <a:wavAudioFile r:embed="rId1" name="~PP3392.WAV"/>
          </p:nvPr>
        </p:nvPicPr>
        <p:blipFill>
          <a:blip r:embed="rId3" cstate="print"/>
          <a:stretch>
            <a:fillRect/>
          </a:stretch>
        </p:blipFill>
        <p:spPr>
          <a:xfrm>
            <a:off x="8707438" y="6421438"/>
            <a:ext cx="304800" cy="304800"/>
          </a:xfrm>
          <a:prstGeom prst="rect">
            <a:avLst/>
          </a:prstGeom>
        </p:spPr>
      </p:pic>
    </p:spTree>
  </p:cSld>
  <p:clrMapOvr>
    <a:masterClrMapping/>
  </p:clrMapOvr>
  <p:transition advTm="131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제목 1"/>
          <p:cNvSpPr>
            <a:spLocks noGrp="1"/>
          </p:cNvSpPr>
          <p:nvPr>
            <p:ph type="title" idx="4294967295"/>
          </p:nvPr>
        </p:nvSpPr>
        <p:spPr>
          <a:xfrm>
            <a:off x="428625" y="0"/>
            <a:ext cx="8229600" cy="692150"/>
          </a:xfrm>
        </p:spPr>
        <p:txBody>
          <a:bodyPr/>
          <a:lstStyle/>
          <a:p>
            <a:r>
              <a:rPr lang="en-US" altLang="ko-KR" sz="4000" dirty="0" err="1">
                <a:ea typeface="굴림" charset="-127"/>
              </a:rPr>
              <a:t>Illumina</a:t>
            </a:r>
            <a:r>
              <a:rPr lang="en-US" altLang="ko-KR" sz="4000" dirty="0">
                <a:ea typeface="굴림" charset="-127"/>
              </a:rPr>
              <a:t> Roadmap</a:t>
            </a:r>
            <a:endParaRPr lang="ko-KR" altLang="en-US" sz="4000" dirty="0">
              <a:ea typeface="굴림" charset="-127"/>
            </a:endParaRPr>
          </a:p>
        </p:txBody>
      </p:sp>
      <p:pic>
        <p:nvPicPr>
          <p:cNvPr id="123907" name="Picture 2"/>
          <p:cNvPicPr>
            <a:picLocks noChangeAspect="1" noChangeArrowheads="1"/>
          </p:cNvPicPr>
          <p:nvPr/>
        </p:nvPicPr>
        <p:blipFill>
          <a:blip r:embed="rId3" cstate="print"/>
          <a:srcRect/>
          <a:stretch>
            <a:fillRect/>
          </a:stretch>
        </p:blipFill>
        <p:spPr bwMode="auto">
          <a:xfrm>
            <a:off x="0" y="785813"/>
            <a:ext cx="4714875" cy="3878262"/>
          </a:xfrm>
          <a:prstGeom prst="rect">
            <a:avLst/>
          </a:prstGeom>
          <a:noFill/>
          <a:ln w="9525">
            <a:noFill/>
            <a:miter lim="800000"/>
            <a:headEnd/>
            <a:tailEnd/>
          </a:ln>
        </p:spPr>
      </p:pic>
      <p:graphicFrame>
        <p:nvGraphicFramePr>
          <p:cNvPr id="123908" name="Group 4"/>
          <p:cNvGraphicFramePr>
            <a:graphicFrameLocks noGrp="1"/>
          </p:cNvGraphicFramePr>
          <p:nvPr/>
        </p:nvGraphicFramePr>
        <p:xfrm>
          <a:off x="3714750" y="4286250"/>
          <a:ext cx="5214938" cy="2389190"/>
        </p:xfrm>
        <a:graphic>
          <a:graphicData uri="http://schemas.openxmlformats.org/drawingml/2006/table">
            <a:tbl>
              <a:tblPr/>
              <a:tblGrid>
                <a:gridCol w="642938"/>
                <a:gridCol w="2743200"/>
                <a:gridCol w="914400"/>
                <a:gridCol w="914400"/>
              </a:tblGrid>
              <a:tr h="4778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rgbClr val="000000"/>
                          </a:solidFill>
                          <a:effectLst/>
                          <a:latin typeface="Arial" charset="0"/>
                          <a:ea typeface="굴림" charset="-127"/>
                          <a:cs typeface="Arial" charset="0"/>
                        </a:rPr>
                        <a:t>Jan.</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rgbClr val="000000"/>
                          </a:solidFill>
                          <a:effectLst/>
                          <a:latin typeface="Arial" charset="0"/>
                          <a:ea typeface="굴림" charset="-127"/>
                          <a:cs typeface="Arial" charset="0"/>
                        </a:rPr>
                        <a:t>2 X 75</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rgbClr val="000000"/>
                          </a:solidFill>
                          <a:effectLst/>
                          <a:latin typeface="Arial" charset="0"/>
                          <a:ea typeface="굴림" charset="-127"/>
                          <a:cs typeface="Arial" charset="0"/>
                        </a:rPr>
                        <a:t>15G</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rgbClr val="000000"/>
                          </a:solidFill>
                          <a:effectLst/>
                          <a:latin typeface="Arial" charset="0"/>
                          <a:ea typeface="굴림" charset="-127"/>
                          <a:cs typeface="Arial" charset="0"/>
                        </a:rPr>
                        <a:t>5X</a:t>
                      </a:r>
                    </a:p>
                  </a:txBody>
                  <a:tcPr marL="0" marR="0" marT="0" marB="0" anchor="ctr" horzOverflow="overflow">
                    <a:lnL>
                      <a:noFill/>
                    </a:lnL>
                    <a:lnR>
                      <a:noFill/>
                    </a:lnR>
                    <a:lnT>
                      <a:noFill/>
                    </a:lnT>
                    <a:lnB>
                      <a:noFill/>
                    </a:lnB>
                    <a:lnTlToBr>
                      <a:noFill/>
                    </a:lnTlToBr>
                    <a:lnBlToTr>
                      <a:noFill/>
                    </a:lnBlToTr>
                    <a:noFill/>
                  </a:tcPr>
                </a:tc>
              </a:tr>
              <a:tr h="4778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rgbClr val="000000"/>
                          </a:solidFill>
                          <a:effectLst/>
                          <a:latin typeface="Arial" charset="0"/>
                          <a:ea typeface="굴림" charset="-127"/>
                          <a:cs typeface="Arial" charset="0"/>
                        </a:rPr>
                        <a:t>3</a:t>
                      </a:r>
                      <a:endParaRPr kumimoji="0" lang="ko-KR" altLang="en-US" sz="1800" b="0" i="0" u="none" strike="noStrike" cap="none" normalizeH="0" baseline="0" smtClean="0">
                        <a:ln>
                          <a:noFill/>
                        </a:ln>
                        <a:solidFill>
                          <a:srgbClr val="000000"/>
                        </a:solidFill>
                        <a:effectLst/>
                        <a:latin typeface="Arial" charset="0"/>
                        <a:ea typeface="굴림" charset="-127"/>
                        <a:cs typeface="Arial" charset="0"/>
                      </a:endParaRP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rgbClr val="000000"/>
                          </a:solidFill>
                          <a:effectLst/>
                          <a:latin typeface="Arial" charset="0"/>
                          <a:ea typeface="굴림" charset="-127"/>
                          <a:cs typeface="Arial" charset="0"/>
                        </a:rPr>
                        <a:t>2 X 100</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rgbClr val="000000"/>
                          </a:solidFill>
                          <a:effectLst/>
                          <a:latin typeface="Arial" charset="0"/>
                          <a:ea typeface="굴림" charset="-127"/>
                          <a:cs typeface="Arial" charset="0"/>
                        </a:rPr>
                        <a:t>20G</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rgbClr val="000000"/>
                          </a:solidFill>
                          <a:effectLst/>
                          <a:latin typeface="Arial" charset="0"/>
                          <a:ea typeface="굴림" charset="-127"/>
                          <a:cs typeface="Arial" charset="0"/>
                        </a:rPr>
                        <a:t>7X</a:t>
                      </a:r>
                    </a:p>
                  </a:txBody>
                  <a:tcPr marL="0" marR="0" marT="0" marB="0" anchor="ctr" horzOverflow="overflow">
                    <a:lnL>
                      <a:noFill/>
                    </a:lnL>
                    <a:lnR>
                      <a:noFill/>
                    </a:lnR>
                    <a:lnT>
                      <a:noFill/>
                    </a:lnT>
                    <a:lnB>
                      <a:noFill/>
                    </a:lnB>
                    <a:lnTlToBr>
                      <a:noFill/>
                    </a:lnTlToBr>
                    <a:lnBlToTr>
                      <a:noFill/>
                    </a:lnBlToTr>
                    <a:noFill/>
                  </a:tcPr>
                </a:tc>
              </a:tr>
              <a:tr h="4778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rgbClr val="000000"/>
                          </a:solidFill>
                          <a:effectLst/>
                          <a:latin typeface="Arial" charset="0"/>
                          <a:ea typeface="굴림" charset="-127"/>
                          <a:cs typeface="Arial" charset="0"/>
                        </a:rPr>
                        <a:t>6</a:t>
                      </a:r>
                      <a:endParaRPr kumimoji="0" lang="ko-KR" altLang="en-US" sz="1800" b="0" i="0" u="none" strike="noStrike" cap="none" normalizeH="0" baseline="0" smtClean="0">
                        <a:ln>
                          <a:noFill/>
                        </a:ln>
                        <a:solidFill>
                          <a:srgbClr val="000000"/>
                        </a:solidFill>
                        <a:effectLst/>
                        <a:latin typeface="Arial" charset="0"/>
                        <a:ea typeface="굴림" charset="-127"/>
                        <a:cs typeface="Arial" charset="0"/>
                      </a:endParaRP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rgbClr val="000000"/>
                          </a:solidFill>
                          <a:effectLst/>
                          <a:latin typeface="Arial" charset="0"/>
                          <a:ea typeface="굴림" charset="-127"/>
                          <a:cs typeface="Arial" charset="0"/>
                        </a:rPr>
                        <a:t>Analysis ver. 1.4</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rgbClr val="000000"/>
                          </a:solidFill>
                          <a:effectLst/>
                          <a:latin typeface="Arial" charset="0"/>
                          <a:ea typeface="굴림" charset="-127"/>
                          <a:cs typeface="Arial" charset="0"/>
                        </a:rPr>
                        <a:t>30G</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rgbClr val="000000"/>
                          </a:solidFill>
                          <a:effectLst/>
                          <a:latin typeface="Arial" charset="0"/>
                          <a:ea typeface="굴림" charset="-127"/>
                          <a:cs typeface="Arial" charset="0"/>
                        </a:rPr>
                        <a:t>10X</a:t>
                      </a:r>
                    </a:p>
                  </a:txBody>
                  <a:tcPr marL="0" marR="0" marT="0" marB="0" anchor="ctr" horzOverflow="overflow">
                    <a:lnL>
                      <a:noFill/>
                    </a:lnL>
                    <a:lnR>
                      <a:noFill/>
                    </a:lnR>
                    <a:lnT>
                      <a:noFill/>
                    </a:lnT>
                    <a:lnB>
                      <a:noFill/>
                    </a:lnB>
                    <a:lnTlToBr>
                      <a:noFill/>
                    </a:lnTlToBr>
                    <a:lnBlToTr>
                      <a:noFill/>
                    </a:lnBlToTr>
                    <a:noFill/>
                  </a:tcPr>
                </a:tc>
              </a:tr>
              <a:tr h="4778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rgbClr val="000000"/>
                          </a:solidFill>
                          <a:effectLst/>
                          <a:latin typeface="Arial" charset="0"/>
                          <a:ea typeface="굴림" charset="-127"/>
                          <a:cs typeface="Arial" charset="0"/>
                        </a:rPr>
                        <a:t>9</a:t>
                      </a:r>
                      <a:endParaRPr kumimoji="0" lang="ko-KR" altLang="en-US" sz="1800" b="0" i="0" u="none" strike="noStrike" cap="none" normalizeH="0" baseline="0" smtClean="0">
                        <a:ln>
                          <a:noFill/>
                        </a:ln>
                        <a:solidFill>
                          <a:srgbClr val="000000"/>
                        </a:solidFill>
                        <a:effectLst/>
                        <a:latin typeface="Arial" charset="0"/>
                        <a:ea typeface="굴림" charset="-127"/>
                        <a:cs typeface="Arial" charset="0"/>
                      </a:endParaRP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rgbClr val="000000"/>
                          </a:solidFill>
                          <a:effectLst/>
                          <a:latin typeface="Arial" charset="0"/>
                          <a:ea typeface="굴림" charset="-127"/>
                          <a:cs typeface="Arial" charset="0"/>
                        </a:rPr>
                        <a:t>2 X 125 Ordered Array</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rgbClr val="000000"/>
                          </a:solidFill>
                          <a:effectLst/>
                          <a:latin typeface="Arial" charset="0"/>
                          <a:ea typeface="굴림" charset="-127"/>
                          <a:cs typeface="Arial" charset="0"/>
                        </a:rPr>
                        <a:t>55G</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rgbClr val="000000"/>
                          </a:solidFill>
                          <a:effectLst/>
                          <a:latin typeface="Arial" charset="0"/>
                          <a:ea typeface="굴림" charset="-127"/>
                          <a:cs typeface="Arial" charset="0"/>
                        </a:rPr>
                        <a:t>18X</a:t>
                      </a:r>
                    </a:p>
                  </a:txBody>
                  <a:tcPr marL="0" marR="0" marT="0" marB="0" anchor="ctr" horzOverflow="overflow">
                    <a:lnL>
                      <a:noFill/>
                    </a:lnL>
                    <a:lnR>
                      <a:noFill/>
                    </a:lnR>
                    <a:lnT>
                      <a:noFill/>
                    </a:lnT>
                    <a:lnB>
                      <a:noFill/>
                    </a:lnB>
                    <a:lnTlToBr>
                      <a:noFill/>
                    </a:lnTlToBr>
                    <a:lnBlToTr>
                      <a:noFill/>
                    </a:lnBlToTr>
                    <a:noFill/>
                  </a:tcPr>
                </a:tc>
              </a:tr>
              <a:tr h="4778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rgbClr val="000000"/>
                          </a:solidFill>
                          <a:effectLst/>
                          <a:latin typeface="Arial" charset="0"/>
                          <a:ea typeface="굴림" charset="-127"/>
                          <a:cs typeface="Arial" charset="0"/>
                        </a:rPr>
                        <a:t>12</a:t>
                      </a:r>
                      <a:endParaRPr kumimoji="0" lang="ko-KR" altLang="en-US" sz="1800" b="0" i="0" u="none" strike="noStrike" cap="none" normalizeH="0" baseline="0" smtClean="0">
                        <a:ln>
                          <a:noFill/>
                        </a:ln>
                        <a:solidFill>
                          <a:srgbClr val="000000"/>
                        </a:solidFill>
                        <a:effectLst/>
                        <a:latin typeface="Arial" charset="0"/>
                        <a:ea typeface="굴림" charset="-127"/>
                        <a:cs typeface="Arial" charset="0"/>
                      </a:endParaRP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rgbClr val="000000"/>
                          </a:solidFill>
                          <a:effectLst/>
                          <a:latin typeface="Arial" charset="0"/>
                          <a:ea typeface="굴림" charset="-127"/>
                          <a:cs typeface="Arial" charset="0"/>
                        </a:rPr>
                        <a:t>2 X Sub-micron Array</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rgbClr val="000000"/>
                          </a:solidFill>
                          <a:effectLst/>
                          <a:latin typeface="Arial" charset="0"/>
                          <a:ea typeface="굴림" charset="-127"/>
                          <a:cs typeface="Arial" charset="0"/>
                        </a:rPr>
                        <a:t>95G</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rgbClr val="000000"/>
                          </a:solidFill>
                          <a:effectLst/>
                          <a:latin typeface="Arial" charset="0"/>
                          <a:ea typeface="굴림" charset="-127"/>
                          <a:cs typeface="Arial" charset="0"/>
                        </a:rPr>
                        <a:t>31X</a:t>
                      </a:r>
                    </a:p>
                  </a:txBody>
                  <a:tcPr marL="0" marR="0" marT="0" marB="0" anchor="ctr" horzOverflow="overflow">
                    <a:lnL>
                      <a:noFill/>
                    </a:lnL>
                    <a:lnR>
                      <a:noFill/>
                    </a:lnR>
                    <a:lnT>
                      <a:noFill/>
                    </a:lnT>
                    <a:lnB>
                      <a:noFill/>
                    </a:lnB>
                    <a:lnTlToBr>
                      <a:noFill/>
                    </a:lnTlToBr>
                    <a:lnBlToTr>
                      <a:noFill/>
                    </a:lnBlToTr>
                    <a:noFill/>
                  </a:tcPr>
                </a:tc>
              </a:tr>
            </a:tbl>
          </a:graphicData>
        </a:graphic>
      </p:graphicFrame>
      <p:pic>
        <p:nvPicPr>
          <p:cNvPr id="10" name="~PP2133.WAV">
            <a:hlinkClick r:id="" action="ppaction://media"/>
          </p:cNvPr>
          <p:cNvPicPr>
            <a:picLocks noRot="1" noChangeAspect="1"/>
          </p:cNvPicPr>
          <p:nvPr>
            <a:wavAudioFile r:embed="rId1" name="~PP2133.WAV"/>
          </p:nvPr>
        </p:nvPicPr>
        <p:blipFill>
          <a:blip r:embed="rId4" cstate="print"/>
          <a:stretch>
            <a:fillRect/>
          </a:stretch>
        </p:blipFill>
        <p:spPr>
          <a:xfrm>
            <a:off x="8707438" y="6421438"/>
            <a:ext cx="304800" cy="304800"/>
          </a:xfrm>
          <a:prstGeom prst="rect">
            <a:avLst/>
          </a:prstGeom>
        </p:spPr>
      </p:pic>
    </p:spTree>
  </p:cSld>
  <p:clrMapOvr>
    <a:masterClrMapping/>
  </p:clrMapOvr>
  <p:transition advTm="277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테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3345</TotalTime>
  <Words>926</Words>
  <Application>Microsoft Office PowerPoint</Application>
  <PresentationFormat>On-screen Show (4:3)</PresentationFormat>
  <Paragraphs>190</Paragraphs>
  <Slides>28</Slides>
  <Notes>3</Notes>
  <HiddenSlides>0</HiddenSlides>
  <MMClips>28</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기본 디자인</vt:lpstr>
      <vt:lpstr>The first Korean Genome Analysis</vt:lpstr>
      <vt:lpstr>Acknowledgement</vt:lpstr>
      <vt:lpstr>YH genome China (Nov. 2008)</vt:lpstr>
      <vt:lpstr>Korean Genome: Dec. 2008</vt:lpstr>
      <vt:lpstr>6 Complete Genomes by 2008</vt:lpstr>
      <vt:lpstr>1st and 2nd Generation Sequencers</vt:lpstr>
      <vt:lpstr>Cost down</vt:lpstr>
      <vt:lpstr>Full Genome Sequencing Cost (2)</vt:lpstr>
      <vt:lpstr>Illumina Roadmap</vt:lpstr>
      <vt:lpstr>Genomics era?</vt:lpstr>
      <vt:lpstr>Genomics era?</vt:lpstr>
      <vt:lpstr>Ome versus Omics graph</vt:lpstr>
      <vt:lpstr>Personalization</vt:lpstr>
      <vt:lpstr>The Korean Genome</vt:lpstr>
      <vt:lpstr>Slide 15</vt:lpstr>
      <vt:lpstr>The First Korean Genome (SJK)</vt:lpstr>
      <vt:lpstr>The first Korean Genome (SJK) 2/4</vt:lpstr>
      <vt:lpstr>The first Korean Genome (SJK) 3/4</vt:lpstr>
      <vt:lpstr>Slide 19</vt:lpstr>
      <vt:lpstr>Base composition</vt:lpstr>
      <vt:lpstr>Variation and Variomics</vt:lpstr>
      <vt:lpstr>Classification and number of intra-genic SNPs</vt:lpstr>
      <vt:lpstr>Comparison of SNPs among SJK(KOREF), HuRef(Venter), and YH(China)</vt:lpstr>
      <vt:lpstr>Ethnic Phylogeny</vt:lpstr>
      <vt:lpstr>Homo- and heterozygous deletions  in SJK genome</vt:lpstr>
      <vt:lpstr>Indels</vt:lpstr>
      <vt:lpstr>Slide 27</vt:lpstr>
      <vt:lpstr>Summary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Genomics, Bioinformatics, and Variomics</dc:title>
  <dc:creator>j</dc:creator>
  <cp:lastModifiedBy>lsm</cp:lastModifiedBy>
  <cp:revision>274</cp:revision>
  <dcterms:created xsi:type="dcterms:W3CDTF">2009-01-14T04:04:34Z</dcterms:created>
  <dcterms:modified xsi:type="dcterms:W3CDTF">2009-09-09T08:24:22Z</dcterms:modified>
</cp:coreProperties>
</file>