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59" r:id="rId4"/>
    <p:sldId id="265" r:id="rId5"/>
    <p:sldId id="279" r:id="rId6"/>
    <p:sldId id="278" r:id="rId7"/>
    <p:sldId id="262" r:id="rId8"/>
    <p:sldId id="269" r:id="rId9"/>
    <p:sldId id="276" r:id="rId10"/>
    <p:sldId id="270" r:id="rId11"/>
    <p:sldId id="277" r:id="rId12"/>
    <p:sldId id="264" r:id="rId13"/>
    <p:sldId id="260" r:id="rId14"/>
    <p:sldId id="261" r:id="rId1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49" autoAdjust="0"/>
  </p:normalViewPr>
  <p:slideViewPr>
    <p:cSldViewPr>
      <p:cViewPr varScale="1">
        <p:scale>
          <a:sx n="103" d="100"/>
          <a:sy n="103" d="100"/>
        </p:scale>
        <p:origin x="-96"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1FF383-EEF2-4C31-90BC-1B5724A8D3BA}" type="datetimeFigureOut">
              <a:rPr lang="ko-KR" altLang="en-US" smtClean="0"/>
              <a:pPr/>
              <a:t>2009-09-08</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43817D-963D-46E9-B8CE-99B3AF1F5C8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D65FB-F3DE-4A2B-9F2E-264C9B3DC39F}" type="datetimeFigureOut">
              <a:rPr lang="ko-KR" altLang="en-US" smtClean="0"/>
              <a:pPr/>
              <a:t>2009-09-08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586FE-30C2-41FF-AF60-D8FD5B07F11D}"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koreanbio.org/biobarcod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07593-6A88-48BF-A4F6-634BB2138D8B}" type="slidenum">
              <a:rPr lang="en-US" altLang="ko-KR"/>
              <a:pPr/>
              <a:t>1</a:t>
            </a:fld>
            <a:endParaRPr lang="en-US" altLang="ko-KR"/>
          </a:p>
        </p:txBody>
      </p:sp>
      <p:sp>
        <p:nvSpPr>
          <p:cNvPr id="4098" name="Rectangle 2"/>
          <p:cNvSpPr>
            <a:spLocks noGrp="1" noRot="1" noChangeAspect="1" noChangeArrowheads="1" noTextEdit="1"/>
          </p:cNvSpPr>
          <p:nvPr>
            <p:ph type="sldImg"/>
          </p:nvPr>
        </p:nvSpPr>
        <p:spPr>
          <a:xfrm>
            <a:off x="1143000" y="685800"/>
            <a:ext cx="4572000" cy="3429000"/>
          </a:xfrm>
          <a:ln/>
        </p:spPr>
      </p:sp>
      <p:sp>
        <p:nvSpPr>
          <p:cNvPr id="4099" name="Rectangle 3"/>
          <p:cNvSpPr>
            <a:spLocks noGrp="1" noChangeArrowheads="1"/>
          </p:cNvSpPr>
          <p:nvPr>
            <p:ph type="body" idx="1"/>
          </p:nvPr>
        </p:nvSpPr>
        <p:spPr/>
        <p:txBody>
          <a:bodyPr/>
          <a:lstStyle/>
          <a:p>
            <a:r>
              <a:rPr lang="en-US" altLang="ko-KR" sz="900" dirty="0" smtClean="0"/>
              <a:t>I am Jeongheui Lim, and I am working at the Korean </a:t>
            </a:r>
            <a:r>
              <a:rPr lang="en-US" altLang="ko-KR" sz="900" dirty="0" err="1" smtClean="0"/>
              <a:t>BioInformation</a:t>
            </a:r>
            <a:r>
              <a:rPr lang="en-US" altLang="ko-KR" sz="900" dirty="0" smtClean="0"/>
              <a:t> Center.</a:t>
            </a:r>
          </a:p>
          <a:p>
            <a:r>
              <a:rPr lang="en-US" altLang="ko-KR" sz="900" dirty="0" smtClean="0"/>
              <a:t>I am going to present a</a:t>
            </a:r>
            <a:r>
              <a:rPr lang="ko-KR" altLang="en-US" sz="900" baseline="0" dirty="0" smtClean="0"/>
              <a:t> </a:t>
            </a:r>
            <a:r>
              <a:rPr lang="en-US" altLang="ko-KR" sz="900" baseline="0" dirty="0" smtClean="0"/>
              <a:t>general</a:t>
            </a:r>
            <a:r>
              <a:rPr lang="ko-KR" altLang="en-US" sz="900" baseline="0" dirty="0" smtClean="0"/>
              <a:t> </a:t>
            </a:r>
            <a:r>
              <a:rPr lang="en-US" altLang="ko-KR" sz="800" b="0" i="0" dirty="0" smtClean="0">
                <a:solidFill>
                  <a:schemeClr val="accent2">
                    <a:lumMod val="50000"/>
                  </a:schemeClr>
                </a:solidFill>
                <a:latin typeface="Arial" charset="0"/>
              </a:rPr>
              <a:t>DNA </a:t>
            </a:r>
            <a:r>
              <a:rPr lang="en-US" altLang="ko-KR" sz="800" b="0" i="0" dirty="0" err="1" smtClean="0">
                <a:solidFill>
                  <a:schemeClr val="accent2">
                    <a:lumMod val="50000"/>
                  </a:schemeClr>
                </a:solidFill>
                <a:latin typeface="Arial" charset="0"/>
              </a:rPr>
              <a:t>barcoding</a:t>
            </a:r>
            <a:r>
              <a:rPr lang="en-US" altLang="ko-KR" sz="800" b="0" i="0" dirty="0" smtClean="0">
                <a:solidFill>
                  <a:schemeClr val="accent2">
                    <a:lumMod val="50000"/>
                  </a:schemeClr>
                </a:solidFill>
                <a:latin typeface="Arial" charset="0"/>
              </a:rPr>
              <a:t> database and server platform for Asian biodiversity resources, briefly</a:t>
            </a:r>
            <a:r>
              <a:rPr lang="en-US" altLang="ko-KR" sz="800" b="0" i="0" baseline="0" dirty="0" smtClean="0">
                <a:solidFill>
                  <a:schemeClr val="accent2">
                    <a:lumMod val="50000"/>
                  </a:schemeClr>
                </a:solidFill>
                <a:latin typeface="Arial" charset="0"/>
              </a:rPr>
              <a:t> called as </a:t>
            </a:r>
            <a:r>
              <a:rPr lang="en-US" altLang="ko-KR" sz="800" b="0" i="0" baseline="0" dirty="0" err="1" smtClean="0">
                <a:solidFill>
                  <a:schemeClr val="accent2">
                    <a:lumMod val="50000"/>
                  </a:schemeClr>
                </a:solidFill>
                <a:latin typeface="Arial" charset="0"/>
              </a:rPr>
              <a:t>BioBarcode</a:t>
            </a:r>
            <a:r>
              <a:rPr lang="en-US" altLang="ko-KR" sz="800" b="0" i="0" baseline="0" dirty="0" smtClean="0">
                <a:solidFill>
                  <a:schemeClr val="accent2">
                    <a:lumMod val="50000"/>
                  </a:schemeClr>
                </a:solidFill>
                <a:latin typeface="Arial" charset="0"/>
              </a:rPr>
              <a:t>.</a:t>
            </a:r>
            <a:endParaRPr lang="en-US" altLang="ko-KR" sz="800" b="0" i="0" dirty="0" smtClean="0"/>
          </a:p>
          <a:p>
            <a:endParaRPr lang="ko-KR" altLang="ko-KR" b="0" i="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eaLnBrk="1" hangingPunct="1"/>
            <a:r>
              <a:rPr lang="en-US" altLang="ko-KR" dirty="0" smtClean="0">
                <a:latin typeface="굴림" pitchFamily="50" charset="-127"/>
                <a:ea typeface="굴림" pitchFamily="50" charset="-127"/>
              </a:rPr>
              <a:t>Using the</a:t>
            </a:r>
            <a:r>
              <a:rPr lang="en-US" altLang="ko-KR" baseline="0" dirty="0" smtClean="0">
                <a:latin typeface="굴림" pitchFamily="50" charset="-127"/>
                <a:ea typeface="굴림" pitchFamily="50" charset="-127"/>
              </a:rPr>
              <a:t> </a:t>
            </a:r>
            <a:r>
              <a:rPr lang="en-US" altLang="ko-KR" baseline="0" dirty="0" err="1" smtClean="0">
                <a:latin typeface="굴림" pitchFamily="50" charset="-127"/>
                <a:ea typeface="굴림" pitchFamily="50" charset="-127"/>
              </a:rPr>
              <a:t>Biobarcode</a:t>
            </a:r>
            <a:r>
              <a:rPr lang="en-US" altLang="ko-KR" baseline="0" dirty="0" smtClean="0">
                <a:latin typeface="굴림" pitchFamily="50" charset="-127"/>
                <a:ea typeface="굴림" pitchFamily="50" charset="-127"/>
              </a:rPr>
              <a:t> platform</a:t>
            </a:r>
            <a:r>
              <a:rPr lang="en-US" altLang="ko-KR" dirty="0" smtClean="0">
                <a:latin typeface="굴림" pitchFamily="50" charset="-127"/>
                <a:ea typeface="굴림" pitchFamily="50" charset="-127"/>
              </a:rPr>
              <a:t>, we have constructed </a:t>
            </a:r>
            <a:r>
              <a:rPr lang="en-US" altLang="ko-KR" sz="1200" b="0" i="0" dirty="0" smtClean="0">
                <a:latin typeface="Arial" charset="0"/>
                <a:ea typeface="+mn-ea"/>
              </a:rPr>
              <a:t>an exemplary web system</a:t>
            </a:r>
            <a:r>
              <a:rPr lang="en-US" altLang="ko-KR" sz="1200" b="0" i="0" baseline="0" dirty="0" smtClean="0">
                <a:latin typeface="Arial" charset="0"/>
                <a:ea typeface="+mn-ea"/>
              </a:rPr>
              <a:t> called </a:t>
            </a:r>
            <a:r>
              <a:rPr lang="en-US" altLang="ko-KR" dirty="0" smtClean="0">
                <a:latin typeface="굴림" pitchFamily="50" charset="-127"/>
                <a:ea typeface="굴림" pitchFamily="50" charset="-127"/>
              </a:rPr>
              <a:t>Asian </a:t>
            </a:r>
            <a:r>
              <a:rPr lang="en-US" altLang="ko-KR" dirty="0" err="1" smtClean="0">
                <a:latin typeface="굴림" pitchFamily="50" charset="-127"/>
                <a:ea typeface="굴림" pitchFamily="50" charset="-127"/>
              </a:rPr>
              <a:t>BioBarcode</a:t>
            </a:r>
            <a:r>
              <a:rPr lang="en-US" altLang="ko-KR" dirty="0" smtClean="0">
                <a:latin typeface="굴림" pitchFamily="50" charset="-127"/>
                <a:ea typeface="굴림" pitchFamily="50" charset="-127"/>
              </a:rPr>
              <a:t> System, to build an Asian Biodiversity Resource System. </a:t>
            </a:r>
            <a:endParaRPr lang="en-US" altLang="ko-KR" sz="1200" b="1" dirty="0" smtClean="0"/>
          </a:p>
          <a:p>
            <a:pPr marL="228600" indent="-228600">
              <a:buAutoNum type="arabicParenBoth"/>
            </a:pPr>
            <a:endParaRPr lang="en-US" altLang="ko-KR" sz="1200" b="1" dirty="0" smtClean="0"/>
          </a:p>
          <a:p>
            <a:pPr marL="228600" indent="-228600">
              <a:buAutoNum type="arabicParenBoth"/>
            </a:pPr>
            <a:r>
              <a:rPr lang="en-US" altLang="ko-KR" sz="1200" b="1" dirty="0" smtClean="0"/>
              <a:t>User Interface</a:t>
            </a:r>
          </a:p>
          <a:p>
            <a:endParaRPr lang="en-US" altLang="ko-KR" dirty="0" smtClean="0">
              <a:latin typeface="굴림" pitchFamily="50" charset="-127"/>
              <a:ea typeface="굴림" pitchFamily="50" charset="-127"/>
            </a:endParaRPr>
          </a:p>
          <a:p>
            <a:r>
              <a:rPr lang="en-US" altLang="ko-KR" dirty="0" smtClean="0">
                <a:latin typeface="굴림" pitchFamily="50" charset="-127"/>
                <a:ea typeface="굴림" pitchFamily="50" charset="-127"/>
              </a:rPr>
              <a:t>At present, Asian </a:t>
            </a:r>
            <a:r>
              <a:rPr lang="en-US" altLang="ko-KR" dirty="0" err="1" smtClean="0">
                <a:latin typeface="굴림" pitchFamily="50" charset="-127"/>
                <a:ea typeface="굴림" pitchFamily="50" charset="-127"/>
              </a:rPr>
              <a:t>BioBarcode</a:t>
            </a:r>
            <a:r>
              <a:rPr lang="en-US" altLang="ko-KR" baseline="0" dirty="0" smtClean="0">
                <a:latin typeface="굴림" pitchFamily="50" charset="-127"/>
                <a:ea typeface="굴림" pitchFamily="50" charset="-127"/>
              </a:rPr>
              <a:t> </a:t>
            </a:r>
            <a:r>
              <a:rPr lang="en-US" altLang="ko-KR" dirty="0" smtClean="0">
                <a:latin typeface="굴림" pitchFamily="50" charset="-127"/>
                <a:ea typeface="굴림" pitchFamily="50" charset="-127"/>
              </a:rPr>
              <a:t>System has around 289 specimen entries from Korean data and 11,000 from </a:t>
            </a:r>
            <a:r>
              <a:rPr lang="en-US" altLang="ko-KR" dirty="0" err="1" smtClean="0">
                <a:latin typeface="굴림" pitchFamily="50" charset="-127"/>
                <a:ea typeface="굴림" pitchFamily="50" charset="-127"/>
              </a:rPr>
              <a:t>GenBank</a:t>
            </a:r>
            <a:r>
              <a:rPr lang="en-US" altLang="ko-KR" dirty="0" smtClean="0">
                <a:latin typeface="굴림" pitchFamily="50" charset="-127"/>
                <a:ea typeface="굴림" pitchFamily="50" charset="-127"/>
              </a:rPr>
              <a:t> data. </a:t>
            </a:r>
          </a:p>
          <a:p>
            <a:r>
              <a:rPr lang="en-US" altLang="ko-KR" dirty="0" smtClean="0">
                <a:latin typeface="굴림" pitchFamily="50" charset="-127"/>
                <a:ea typeface="굴림" pitchFamily="50" charset="-127"/>
              </a:rPr>
              <a:t>As shown in this picture, the</a:t>
            </a:r>
            <a:r>
              <a:rPr lang="en-US" altLang="ko-KR" baseline="0" dirty="0" smtClean="0">
                <a:latin typeface="굴림" pitchFamily="50" charset="-127"/>
                <a:ea typeface="굴림" pitchFamily="50" charset="-127"/>
              </a:rPr>
              <a:t> </a:t>
            </a:r>
            <a:r>
              <a:rPr lang="en-US" altLang="ko-KR" dirty="0" smtClean="0">
                <a:latin typeface="굴림" pitchFamily="50" charset="-127"/>
                <a:ea typeface="굴림" pitchFamily="50" charset="-127"/>
              </a:rPr>
              <a:t>database consists of five entries: main menu bar including the section of project, news, lineage, search, and administration. And log-in system, category, statistics, and other links to related organizations to facilitate effective and user-friendly database management. </a:t>
            </a:r>
            <a:endParaRPr lang="ko-KR" altLang="en-US" dirty="0" smtClean="0">
              <a:latin typeface="굴림" pitchFamily="50" charset="-127"/>
              <a:ea typeface="굴림" pitchFamily="50" charset="-127"/>
            </a:endParaRPr>
          </a:p>
          <a:p>
            <a:r>
              <a:rPr lang="en-US" altLang="ko-KR" dirty="0" smtClean="0">
                <a:latin typeface="굴림" pitchFamily="50" charset="-127"/>
                <a:ea typeface="굴림" pitchFamily="50" charset="-127"/>
              </a:rPr>
              <a:t>The ‘Project’ page consists of six parts</a:t>
            </a:r>
            <a:r>
              <a:rPr lang="en-US" altLang="ko-KR" baseline="0" dirty="0" smtClean="0">
                <a:latin typeface="굴림" pitchFamily="50" charset="-127"/>
                <a:ea typeface="굴림" pitchFamily="50" charset="-127"/>
              </a:rPr>
              <a:t> such as</a:t>
            </a:r>
            <a:r>
              <a:rPr lang="en-US" altLang="ko-KR" dirty="0" smtClean="0">
                <a:latin typeface="굴림" pitchFamily="50" charset="-127"/>
                <a:ea typeface="굴림" pitchFamily="50" charset="-127"/>
              </a:rPr>
              <a:t> project title, project overview, geographical distribution, statistics, member list, and data entries for barcode ID, species, and sequence with trace data. </a:t>
            </a:r>
          </a:p>
          <a:p>
            <a:pPr marL="228600" indent="-228600">
              <a:buNone/>
            </a:pPr>
            <a:endParaRPr lang="en-US" altLang="ko-KR" sz="1200" b="1" dirty="0" smtClean="0"/>
          </a:p>
        </p:txBody>
      </p:sp>
      <p:sp>
        <p:nvSpPr>
          <p:cNvPr id="4" name="슬라이드 번호 개체 틀 3"/>
          <p:cNvSpPr>
            <a:spLocks noGrp="1"/>
          </p:cNvSpPr>
          <p:nvPr>
            <p:ph type="sldNum" sz="quarter" idx="10"/>
          </p:nvPr>
        </p:nvSpPr>
        <p:spPr/>
        <p:txBody>
          <a:bodyPr/>
          <a:lstStyle/>
          <a:p>
            <a:fld id="{24D586FE-30C2-41FF-AF60-D8FD5B07F11D}" type="slidenum">
              <a:rPr lang="ko-KR" altLang="en-US" smtClean="0"/>
              <a:pPr/>
              <a:t>10</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200" b="1" dirty="0" smtClean="0"/>
              <a:t>(1) Data access authority</a:t>
            </a:r>
          </a:p>
          <a:p>
            <a:r>
              <a:rPr lang="en-US" altLang="ko-KR" sz="1200" kern="1200" dirty="0" smtClean="0">
                <a:solidFill>
                  <a:schemeClr val="tx1"/>
                </a:solidFill>
                <a:latin typeface="+mn-lt"/>
                <a:ea typeface="+mn-ea"/>
                <a:cs typeface="+mn-cs"/>
              </a:rPr>
              <a:t>The data access authority in </a:t>
            </a:r>
            <a:r>
              <a:rPr lang="en-US" altLang="ko-KR" sz="1200" kern="1200" dirty="0" err="1" smtClean="0">
                <a:solidFill>
                  <a:schemeClr val="tx1"/>
                </a:solidFill>
                <a:latin typeface="+mn-lt"/>
                <a:ea typeface="+mn-ea"/>
                <a:cs typeface="+mn-cs"/>
              </a:rPr>
              <a:t>BioBarcode</a:t>
            </a:r>
            <a:r>
              <a:rPr lang="en-US" altLang="ko-KR" sz="1200" kern="1200" dirty="0" smtClean="0">
                <a:solidFill>
                  <a:schemeClr val="tx1"/>
                </a:solidFill>
                <a:latin typeface="+mn-lt"/>
                <a:ea typeface="+mn-ea"/>
                <a:cs typeface="+mn-cs"/>
              </a:rPr>
              <a:t> system is based on membership level. The data input and modification depend on the member level. Any project data is accessible only when a user is registered to the project and certified by the project manager. However, up to two items, such as image and species</a:t>
            </a:r>
            <a:r>
              <a:rPr lang="en-US" altLang="ko-KR" sz="1200" kern="1200" baseline="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name, can be accessed by any unregistered member. Data retrieval is restricted to project members and chief administrator if the project is not open to the public.</a:t>
            </a:r>
            <a:endParaRPr lang="ko-KR" altLang="en-US" dirty="0" smtClean="0"/>
          </a:p>
          <a:p>
            <a:endParaRPr lang="en-US" sz="1200" b="1" dirty="0" smtClean="0"/>
          </a:p>
          <a:p>
            <a:r>
              <a:rPr lang="en-US" sz="1200" b="1" dirty="0" smtClean="0"/>
              <a:t>(2) Data Searches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굴림" pitchFamily="50" charset="-127"/>
                <a:ea typeface="굴림" pitchFamily="50" charset="-127"/>
              </a:rPr>
              <a:t>A data search can be performed by the input of a DNA sequence or a keyword.</a:t>
            </a: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Sequence-based data retrieval is done by creating a database containing publically available mitochondrial COI gene data registered in </a:t>
            </a:r>
            <a:r>
              <a:rPr lang="en-US" sz="1200" kern="1200" dirty="0" err="1" smtClean="0">
                <a:solidFill>
                  <a:schemeClr val="tx1"/>
                </a:solidFill>
                <a:latin typeface="+mn-lt"/>
                <a:ea typeface="+mn-ea"/>
                <a:cs typeface="+mn-cs"/>
              </a:rPr>
              <a:t>GenBank</a:t>
            </a:r>
            <a:r>
              <a:rPr lang="en-US" sz="1200" kern="1200" dirty="0" smtClean="0">
                <a:solidFill>
                  <a:schemeClr val="tx1"/>
                </a:solidFill>
                <a:latin typeface="+mn-lt"/>
                <a:ea typeface="+mn-ea"/>
                <a:cs typeface="+mn-cs"/>
              </a:rPr>
              <a:t> and Korean barcode projects. The search of an input sequence data is accomplished by using the MEGABLAST program. </a:t>
            </a:r>
            <a:r>
              <a:rPr lang="en-US" altLang="ko-KR" baseline="0" dirty="0" smtClean="0">
                <a:latin typeface="굴림" pitchFamily="50" charset="-127"/>
                <a:ea typeface="굴림" pitchFamily="50" charset="-127"/>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 the same search web page, there is the keyword-based data retrieval section.</a:t>
            </a:r>
            <a:r>
              <a:rPr lang="en-US" sz="1200" kern="1200" baseline="0" dirty="0" smtClean="0">
                <a:solidFill>
                  <a:schemeClr val="tx1"/>
                </a:solidFill>
                <a:latin typeface="굴림" pitchFamily="50" charset="-127"/>
                <a:ea typeface="굴림" pitchFamily="50" charset="-127"/>
                <a:cs typeface="+mn-cs"/>
              </a:rPr>
              <a:t> </a:t>
            </a:r>
            <a:r>
              <a:rPr lang="en-US" altLang="ko-KR" dirty="0" smtClean="0">
                <a:latin typeface="굴림" pitchFamily="50" charset="-127"/>
                <a:ea typeface="굴림" pitchFamily="50" charset="-127"/>
              </a:rPr>
              <a:t>Barcode ID, sample ID, collector, Korean name, common name, and scientific name can be used as a search parameter.</a:t>
            </a:r>
          </a:p>
          <a:p>
            <a:endParaRPr lang="en-US" sz="1200" kern="120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24D586FE-30C2-41FF-AF60-D8FD5B07F11D}" type="slidenum">
              <a:rPr lang="ko-KR" altLang="en-US" smtClean="0"/>
              <a:pPr/>
              <a:t>11</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슬라이드 이미지 개체 틀 1"/>
          <p:cNvSpPr>
            <a:spLocks noGrp="1" noRot="1" noChangeAspect="1" noTextEdit="1"/>
          </p:cNvSpPr>
          <p:nvPr>
            <p:ph type="sldImg"/>
          </p:nvPr>
        </p:nvSpPr>
        <p:spPr>
          <a:ln/>
        </p:spPr>
      </p:sp>
      <p:sp>
        <p:nvSpPr>
          <p:cNvPr id="13315" name="슬라이드 노트 개체 틀 2"/>
          <p:cNvSpPr>
            <a:spLocks noGrp="1"/>
          </p:cNvSpPr>
          <p:nvPr>
            <p:ph type="body" idx="1"/>
          </p:nvPr>
        </p:nvSpPr>
        <p:spPr>
          <a:noFill/>
          <a:ln/>
        </p:spPr>
        <p:txBody>
          <a:bodyPr/>
          <a:lstStyle/>
          <a:p>
            <a:r>
              <a:rPr lang="en-US" altLang="ko-KR" dirty="0" smtClean="0">
                <a:latin typeface="굴림" pitchFamily="50" charset="-127"/>
                <a:ea typeface="굴림" pitchFamily="50" charset="-127"/>
              </a:rPr>
              <a:t>This is a flowchart of data</a:t>
            </a:r>
            <a:r>
              <a:rPr lang="en-US" altLang="ko-KR" baseline="0" dirty="0" smtClean="0">
                <a:latin typeface="굴림" pitchFamily="50" charset="-127"/>
                <a:ea typeface="굴림" pitchFamily="50" charset="-127"/>
              </a:rPr>
              <a:t> collection </a:t>
            </a:r>
            <a:r>
              <a:rPr lang="en-US" altLang="ko-KR" dirty="0" smtClean="0">
                <a:latin typeface="굴림" pitchFamily="50" charset="-127"/>
                <a:ea typeface="굴림" pitchFamily="50" charset="-127"/>
              </a:rPr>
              <a:t>and quality validation in the Asian </a:t>
            </a:r>
            <a:r>
              <a:rPr lang="en-US" altLang="ko-KR" dirty="0" err="1" smtClean="0">
                <a:latin typeface="굴림" pitchFamily="50" charset="-127"/>
                <a:ea typeface="굴림" pitchFamily="50" charset="-127"/>
              </a:rPr>
              <a:t>BioBarcode</a:t>
            </a:r>
            <a:r>
              <a:rPr lang="en-US" altLang="ko-KR" dirty="0" smtClean="0">
                <a:latin typeface="굴림" pitchFamily="50" charset="-127"/>
                <a:ea typeface="굴림" pitchFamily="50" charset="-127"/>
              </a:rPr>
              <a:t> System. </a:t>
            </a:r>
          </a:p>
          <a:p>
            <a:endParaRPr lang="en-US" altLang="ko-KR" dirty="0" smtClean="0">
              <a:latin typeface="굴림" pitchFamily="50" charset="-127"/>
              <a:ea typeface="굴림" pitchFamily="50" charset="-127"/>
            </a:endParaRPr>
          </a:p>
          <a:p>
            <a:r>
              <a:rPr lang="en-US" altLang="ko-KR" sz="1200" kern="1200" baseline="0" dirty="0" smtClean="0">
                <a:solidFill>
                  <a:schemeClr val="tx1"/>
                </a:solidFill>
                <a:latin typeface="+mn-lt"/>
                <a:ea typeface="+mn-ea"/>
                <a:cs typeface="+mn-cs"/>
              </a:rPr>
              <a:t>A</a:t>
            </a:r>
            <a:r>
              <a:rPr lang="en-US" sz="1200" kern="1200" dirty="0" smtClean="0">
                <a:solidFill>
                  <a:schemeClr val="tx1"/>
                </a:solidFill>
                <a:latin typeface="+mn-lt"/>
                <a:ea typeface="+mn-ea"/>
                <a:cs typeface="+mn-cs"/>
              </a:rPr>
              <a:t>ll submitted DNA sequences which have gone through experimental steps such as sample collection, DNA extraction, amplification, and sequencing, are translated into proteins and then compared against already known COI proteins to verify that they are true COIs using MEGABLAST program. The main target database is </a:t>
            </a:r>
            <a:r>
              <a:rPr lang="en-US" sz="1200" kern="1200" dirty="0" err="1" smtClean="0">
                <a:solidFill>
                  <a:schemeClr val="tx1"/>
                </a:solidFill>
                <a:latin typeface="+mn-lt"/>
                <a:ea typeface="+mn-ea"/>
                <a:cs typeface="+mn-cs"/>
              </a:rPr>
              <a:t>GenBank</a:t>
            </a:r>
            <a:r>
              <a:rPr lang="en-US" sz="1200" kern="1200" dirty="0" smtClean="0">
                <a:solidFill>
                  <a:schemeClr val="tx1"/>
                </a:solidFill>
                <a:latin typeface="+mn-lt"/>
                <a:ea typeface="+mn-ea"/>
                <a:cs typeface="+mn-cs"/>
              </a:rPr>
              <a:t> and any in-house database can be used to be compared with the input sequence.</a:t>
            </a:r>
            <a:endParaRPr lang="en-US" altLang="ko-KR" sz="1200" kern="1200" dirty="0" smtClean="0">
              <a:solidFill>
                <a:schemeClr val="tx1"/>
              </a:solidFill>
              <a:latin typeface="+mn-lt"/>
              <a:ea typeface="+mn-ea"/>
              <a:cs typeface="+mn-cs"/>
            </a:endParaRPr>
          </a:p>
          <a:p>
            <a:endParaRPr lang="en-US" altLang="ko-KR" dirty="0" smtClean="0">
              <a:latin typeface="굴림" pitchFamily="50" charset="-127"/>
              <a:ea typeface="굴림" pitchFamily="50" charset="-127"/>
            </a:endParaRPr>
          </a:p>
          <a:p>
            <a:r>
              <a:rPr lang="en-US" altLang="ko-KR" dirty="0" smtClean="0">
                <a:latin typeface="굴림" pitchFamily="50" charset="-127"/>
                <a:ea typeface="굴림" pitchFamily="50" charset="-127"/>
              </a:rPr>
              <a:t>The sequences that pass this check are then examined for stop </a:t>
            </a:r>
            <a:r>
              <a:rPr lang="en-US" altLang="ko-KR" dirty="0" err="1" smtClean="0">
                <a:latin typeface="굴림" pitchFamily="50" charset="-127"/>
                <a:ea typeface="굴림" pitchFamily="50" charset="-127"/>
              </a:rPr>
              <a:t>codon</a:t>
            </a:r>
            <a:r>
              <a:rPr lang="en-US" altLang="ko-KR" dirty="0" smtClean="0">
                <a:latin typeface="굴림" pitchFamily="50" charset="-127"/>
                <a:ea typeface="굴림" pitchFamily="50" charset="-127"/>
              </a:rPr>
              <a:t> to detect the presence of pseudo-genes.</a:t>
            </a:r>
          </a:p>
          <a:p>
            <a:r>
              <a:rPr lang="en-US" altLang="ko-KR" dirty="0" smtClean="0">
                <a:latin typeface="굴림" pitchFamily="50" charset="-127"/>
                <a:ea typeface="굴림" pitchFamily="50" charset="-127"/>
              </a:rPr>
              <a:t>Finally, the sequence data are uploaded into the</a:t>
            </a:r>
            <a:r>
              <a:rPr lang="en-US" altLang="ko-KR" baseline="0" dirty="0" smtClean="0">
                <a:latin typeface="굴림" pitchFamily="50" charset="-127"/>
                <a:ea typeface="굴림" pitchFamily="50" charset="-127"/>
              </a:rPr>
              <a:t> </a:t>
            </a:r>
            <a:r>
              <a:rPr lang="en-US" altLang="ko-KR" dirty="0" smtClean="0">
                <a:latin typeface="굴림" pitchFamily="50" charset="-127"/>
                <a:ea typeface="굴림" pitchFamily="50" charset="-127"/>
              </a:rPr>
              <a:t>Asian </a:t>
            </a:r>
            <a:r>
              <a:rPr lang="en-US" altLang="ko-KR" dirty="0" err="1" smtClean="0">
                <a:latin typeface="굴림" pitchFamily="50" charset="-127"/>
                <a:ea typeface="굴림" pitchFamily="50" charset="-127"/>
              </a:rPr>
              <a:t>BioBarcode</a:t>
            </a:r>
            <a:r>
              <a:rPr lang="en-US" altLang="ko-KR" dirty="0" smtClean="0">
                <a:latin typeface="굴림" pitchFamily="50" charset="-127"/>
                <a:ea typeface="굴림" pitchFamily="50" charset="-127"/>
              </a:rPr>
              <a:t> database with the specimen information.</a:t>
            </a:r>
          </a:p>
          <a:p>
            <a:endParaRPr lang="en-US" altLang="ko-KR" dirty="0" smtClean="0">
              <a:latin typeface="굴림" pitchFamily="50" charset="-127"/>
              <a:ea typeface="굴림" pitchFamily="50"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As shown in this table, if any potential errors are detected, the sequence is flagged. The blue icon is shown as the number of low quality bases. Also, the red icon is marked when the automatically translated amino acid sequence contains stop </a:t>
            </a:r>
            <a:r>
              <a:rPr lang="en-US" altLang="ko-KR" sz="1200" kern="1200" dirty="0" err="1" smtClean="0">
                <a:solidFill>
                  <a:schemeClr val="tx1"/>
                </a:solidFill>
                <a:latin typeface="+mn-lt"/>
                <a:ea typeface="+mn-ea"/>
                <a:cs typeface="+mn-cs"/>
              </a:rPr>
              <a:t>codons</a:t>
            </a:r>
            <a:r>
              <a:rPr lang="en-US" altLang="ko-KR" sz="1200" kern="1200" dirty="0" smtClean="0">
                <a:solidFill>
                  <a:schemeClr val="tx1"/>
                </a:solidFill>
                <a:latin typeface="+mn-lt"/>
                <a:ea typeface="+mn-ea"/>
                <a:cs typeface="+mn-cs"/>
              </a:rPr>
              <a:t>.</a:t>
            </a:r>
          </a:p>
          <a:p>
            <a:endParaRPr lang="ko-KR" altLang="en-US" dirty="0" smtClean="0">
              <a:latin typeface="굴림" pitchFamily="50" charset="-127"/>
              <a:ea typeface="굴림" pitchFamily="50" charset="-127"/>
            </a:endParaRPr>
          </a:p>
          <a:p>
            <a:endParaRPr lang="ko-KR" altLang="en-US" dirty="0" smtClean="0">
              <a:latin typeface="굴림" pitchFamily="50" charset="-127"/>
              <a:ea typeface="굴림" pitchFamily="50" charset="-127"/>
            </a:endParaRPr>
          </a:p>
        </p:txBody>
      </p:sp>
      <p:sp>
        <p:nvSpPr>
          <p:cNvPr id="13316" name="슬라이드 번호 개체 틀 3"/>
          <p:cNvSpPr>
            <a:spLocks noGrp="1"/>
          </p:cNvSpPr>
          <p:nvPr>
            <p:ph type="sldNum" sz="quarter" idx="5"/>
          </p:nvPr>
        </p:nvSpPr>
        <p:spPr>
          <a:noFill/>
        </p:spPr>
        <p:txBody>
          <a:bodyPr/>
          <a:lstStyle/>
          <a:p>
            <a:fld id="{08B6FFC9-E423-4EEB-8917-A63F5A849E09}" type="slidenum">
              <a:rPr lang="en-US" altLang="ko-KR" smtClean="0">
                <a:latin typeface="굴림" pitchFamily="50" charset="-127"/>
                <a:ea typeface="굴림" pitchFamily="50" charset="-127"/>
              </a:rPr>
              <a:pPr/>
              <a:t>12</a:t>
            </a:fld>
            <a:endParaRPr lang="en-US" altLang="ko-KR" smtClean="0">
              <a:latin typeface="굴림" pitchFamily="50" charset="-127"/>
              <a:ea typeface="굴림" pitchFamily="50" charset="-127"/>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E7DEF-678E-4EC5-AAF0-775B39D8C70A}" type="slidenum">
              <a:rPr lang="en-US" altLang="ko-KR"/>
              <a:pPr/>
              <a:t>13</a:t>
            </a:fld>
            <a:endParaRPr lang="en-US" altLang="ko-KR"/>
          </a:p>
        </p:txBody>
      </p:sp>
      <p:sp>
        <p:nvSpPr>
          <p:cNvPr id="14338" name="Rectangle 2"/>
          <p:cNvSpPr>
            <a:spLocks noGrp="1" noRot="1" noChangeAspect="1" noChangeArrowheads="1" noTextEdit="1"/>
          </p:cNvSpPr>
          <p:nvPr>
            <p:ph type="sldImg"/>
          </p:nvPr>
        </p:nvSpPr>
        <p:spPr>
          <a:xfrm>
            <a:off x="1143000" y="685800"/>
            <a:ext cx="4572000" cy="3429000"/>
          </a:xfrm>
          <a:ln/>
        </p:spPr>
      </p:sp>
      <p:sp>
        <p:nvSpPr>
          <p:cNvPr id="14339"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For the future development, </a:t>
            </a:r>
          </a:p>
          <a:p>
            <a:endParaRPr lang="en-US" sz="1200" kern="120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Firstly, we are now developing sequence analysis tools such as  </a:t>
            </a:r>
            <a:r>
              <a:rPr lang="en-US" altLang="ko-KR" sz="1200" kern="1200" baseline="0" dirty="0" err="1" smtClean="0">
                <a:solidFill>
                  <a:schemeClr val="tx1"/>
                </a:solidFill>
                <a:latin typeface="+mn-lt"/>
                <a:ea typeface="+mn-ea"/>
                <a:cs typeface="+mn-cs"/>
              </a:rPr>
              <a:t>phylogenetic</a:t>
            </a:r>
            <a:r>
              <a:rPr lang="en-US" altLang="ko-KR" sz="1200" kern="1200" baseline="0" dirty="0" smtClean="0">
                <a:solidFill>
                  <a:schemeClr val="tx1"/>
                </a:solidFill>
                <a:latin typeface="+mn-lt"/>
                <a:ea typeface="+mn-ea"/>
                <a:cs typeface="+mn-cs"/>
              </a:rPr>
              <a:t> tree and its distance summary, using</a:t>
            </a:r>
            <a:r>
              <a:rPr lang="ko-KR" altLang="en-US" sz="1200" kern="1200" baseline="0" dirty="0" smtClean="0">
                <a:solidFill>
                  <a:schemeClr val="tx1"/>
                </a:solidFill>
                <a:latin typeface="+mn-lt"/>
                <a:ea typeface="+mn-ea"/>
                <a:cs typeface="+mn-cs"/>
              </a:rPr>
              <a:t> </a:t>
            </a:r>
            <a:r>
              <a:rPr lang="en-US" altLang="ko-KR" sz="1200" kern="1200" baseline="0" dirty="0" smtClean="0">
                <a:solidFill>
                  <a:schemeClr val="tx1"/>
                </a:solidFill>
                <a:latin typeface="+mn-lt"/>
                <a:ea typeface="+mn-ea"/>
                <a:cs typeface="+mn-cs"/>
              </a:rPr>
              <a:t>the results from DNA sequence search.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baseline="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Secondly, </a:t>
            </a:r>
            <a:r>
              <a:rPr lang="en-US" altLang="ko-KR" sz="1200" kern="1200" dirty="0" err="1" smtClean="0">
                <a:solidFill>
                  <a:schemeClr val="tx1"/>
                </a:solidFill>
                <a:latin typeface="+mn-lt"/>
                <a:ea typeface="+mn-ea"/>
                <a:cs typeface="+mn-cs"/>
              </a:rPr>
              <a:t>BioBarcode</a:t>
            </a:r>
            <a:r>
              <a:rPr lang="en-US" altLang="ko-KR" sz="1200" kern="1200" dirty="0" smtClean="0">
                <a:solidFill>
                  <a:schemeClr val="tx1"/>
                </a:solidFill>
                <a:latin typeface="+mn-lt"/>
                <a:ea typeface="+mn-ea"/>
                <a:cs typeface="+mn-cs"/>
              </a:rPr>
              <a:t> server is currently optimized for IE7 internet browsers. Some </a:t>
            </a:r>
            <a:r>
              <a:rPr lang="en-US" altLang="ko-KR" sz="1200" kern="1200" dirty="0" err="1" smtClean="0">
                <a:solidFill>
                  <a:schemeClr val="tx1"/>
                </a:solidFill>
                <a:latin typeface="+mn-lt"/>
                <a:ea typeface="+mn-ea"/>
                <a:cs typeface="+mn-cs"/>
              </a:rPr>
              <a:t>javascript</a:t>
            </a:r>
            <a:r>
              <a:rPr lang="en-US" altLang="ko-KR" sz="1200" kern="1200" dirty="0" smtClean="0">
                <a:solidFill>
                  <a:schemeClr val="tx1"/>
                </a:solidFill>
                <a:latin typeface="+mn-lt"/>
                <a:ea typeface="+mn-ea"/>
                <a:cs typeface="+mn-cs"/>
              </a:rPr>
              <a:t> or </a:t>
            </a:r>
            <a:r>
              <a:rPr lang="en-US" altLang="ko-KR" sz="1200" kern="1200" dirty="0" err="1" smtClean="0">
                <a:solidFill>
                  <a:schemeClr val="tx1"/>
                </a:solidFill>
                <a:latin typeface="+mn-lt"/>
                <a:ea typeface="+mn-ea"/>
                <a:cs typeface="+mn-cs"/>
              </a:rPr>
              <a:t>ajax</a:t>
            </a:r>
            <a:r>
              <a:rPr lang="en-US" altLang="ko-KR" sz="1200" kern="1200" dirty="0" smtClean="0">
                <a:solidFill>
                  <a:schemeClr val="tx1"/>
                </a:solidFill>
                <a:latin typeface="+mn-lt"/>
                <a:ea typeface="+mn-ea"/>
                <a:cs typeface="+mn-cs"/>
              </a:rPr>
              <a:t> functions may not work correctly with other internet browsers. Therefore, internet standard will be kept more strictly </a:t>
            </a:r>
            <a:r>
              <a:rPr lang="en-US" altLang="ko-KR" sz="1200" kern="1200" baseline="0" dirty="0" smtClean="0">
                <a:solidFill>
                  <a:schemeClr val="tx1"/>
                </a:solidFill>
                <a:latin typeface="+mn-lt"/>
                <a:ea typeface="+mn-ea"/>
                <a:cs typeface="+mn-cs"/>
              </a:rPr>
              <a:t>so that users will be able to use the service, </a:t>
            </a:r>
            <a:r>
              <a:rPr lang="en-US" altLang="ko-KR" sz="1200" u="none" kern="1200" dirty="0" smtClean="0">
                <a:solidFill>
                  <a:schemeClr val="tx1"/>
                </a:solidFill>
                <a:latin typeface="+mn-lt"/>
                <a:ea typeface="+mn-ea"/>
                <a:cs typeface="+mn-cs"/>
              </a:rPr>
              <a:t>regardless of OS or web browser preferences.</a:t>
            </a:r>
            <a:r>
              <a:rPr lang="en-US" altLang="ko-KR" sz="1200" u="none" kern="1200" baseline="0" dirty="0" smtClean="0">
                <a:solidFill>
                  <a:schemeClr val="tx1"/>
                </a:solidFill>
                <a:latin typeface="+mn-lt"/>
                <a:ea typeface="+mn-ea"/>
                <a:cs typeface="+mn-cs"/>
              </a:rPr>
              <a:t> </a:t>
            </a:r>
            <a:endParaRPr lang="en-US" altLang="ko-KR" sz="1200" u="none"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Thirdly, mobile application interface will be provided soon so that researchers can easily and rapidly deposit and search</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data in real time for sampling locations, collections, and observations. </a:t>
            </a:r>
          </a:p>
          <a:p>
            <a:pPr marL="0" marR="0" indent="0" algn="l" defTabSz="914400" rtl="0" eaLnBrk="1" fontAlgn="auto" latinLnBrk="1"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Lastly, </a:t>
            </a:r>
            <a:r>
              <a:rPr lang="en-US" sz="1200" kern="1200" baseline="0" dirty="0" smtClean="0">
                <a:solidFill>
                  <a:schemeClr val="tx1"/>
                </a:solidFill>
                <a:latin typeface="+mn-lt"/>
                <a:ea typeface="+mn-ea"/>
                <a:cs typeface="+mn-cs"/>
              </a:rPr>
              <a:t>the information of database is currently available in English and Korean language. However, w</a:t>
            </a:r>
            <a:r>
              <a:rPr lang="en-US" sz="1200" kern="1200" dirty="0" smtClean="0">
                <a:solidFill>
                  <a:schemeClr val="tx1"/>
                </a:solidFill>
                <a:latin typeface="+mn-lt"/>
                <a:ea typeface="+mn-ea"/>
                <a:cs typeface="+mn-cs"/>
              </a:rPr>
              <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plan to provide various Asian language</a:t>
            </a:r>
            <a:r>
              <a:rPr lang="en-US" sz="1200" kern="1200" baseline="0" dirty="0" smtClean="0">
                <a:solidFill>
                  <a:schemeClr val="tx1"/>
                </a:solidFill>
                <a:latin typeface="+mn-lt"/>
                <a:ea typeface="+mn-ea"/>
                <a:cs typeface="+mn-cs"/>
              </a:rPr>
              <a:t> supports</a:t>
            </a:r>
            <a:r>
              <a:rPr lang="en-US" sz="1200" kern="1200" dirty="0" smtClean="0">
                <a:solidFill>
                  <a:schemeClr val="tx1"/>
                </a:solidFill>
                <a:latin typeface="+mn-lt"/>
                <a:ea typeface="+mn-ea"/>
                <a:cs typeface="+mn-cs"/>
              </a:rPr>
              <a:t> for both Asian </a:t>
            </a:r>
            <a:r>
              <a:rPr lang="en-US" sz="1200" kern="1200" dirty="0" err="1" smtClean="0">
                <a:solidFill>
                  <a:schemeClr val="tx1"/>
                </a:solidFill>
                <a:latin typeface="+mn-lt"/>
                <a:ea typeface="+mn-ea"/>
                <a:cs typeface="+mn-cs"/>
              </a:rPr>
              <a:t>BioBarcode</a:t>
            </a:r>
            <a:r>
              <a:rPr lang="en-US" sz="1200" kern="1200" dirty="0" smtClean="0">
                <a:solidFill>
                  <a:schemeClr val="tx1"/>
                </a:solidFill>
                <a:latin typeface="+mn-lt"/>
                <a:ea typeface="+mn-ea"/>
                <a:cs typeface="+mn-cs"/>
              </a:rPr>
              <a:t> webpage and open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BioBarcode</a:t>
            </a:r>
            <a:r>
              <a:rPr lang="en-US" sz="1200" kern="1200" baseline="0" dirty="0" smtClean="0">
                <a:solidFill>
                  <a:schemeClr val="tx1"/>
                </a:solidFill>
                <a:latin typeface="+mn-lt"/>
                <a:ea typeface="+mn-ea"/>
                <a:cs typeface="+mn-cs"/>
              </a:rPr>
              <a:t> program using the i18n function which can convert the program code into the specified language (</a:t>
            </a:r>
            <a:r>
              <a:rPr lang="ko-KR" altLang="en-US" baseline="0" dirty="0" smtClean="0">
                <a:solidFill>
                  <a:srgbClr val="FF0000"/>
                </a:solidFill>
              </a:rPr>
              <a:t>코드를 설정된 나라의 언어로 변환해주는 기능</a:t>
            </a:r>
            <a:r>
              <a:rPr lang="en-US" altLang="ko-KR" baseline="0" dirty="0" smtClean="0">
                <a:solidFill>
                  <a:srgbClr val="FF0000"/>
                </a:solidFill>
              </a:rPr>
              <a:t>)</a:t>
            </a:r>
            <a:r>
              <a:rPr lang="en-US" sz="1200" kern="1200" baseline="0" dirty="0" smtClean="0">
                <a:solidFill>
                  <a:schemeClr val="tx1"/>
                </a:solidFill>
                <a:latin typeface="+mn-lt"/>
                <a:ea typeface="+mn-ea"/>
                <a:cs typeface="+mn-cs"/>
              </a:rPr>
              <a:t>. </a:t>
            </a:r>
            <a:r>
              <a:rPr lang="en-US" altLang="ko-KR" sz="1200" u="none" kern="1200" dirty="0" smtClean="0">
                <a:solidFill>
                  <a:schemeClr val="tx1"/>
                </a:solidFill>
                <a:latin typeface="+mn-lt"/>
                <a:ea typeface="+mn-ea"/>
                <a:cs typeface="+mn-cs"/>
              </a:rPr>
              <a:t>Simply by setting up the language option,</a:t>
            </a:r>
            <a:r>
              <a:rPr lang="en-US" altLang="ko-KR" sz="1200" u="none" kern="1200" baseline="0" dirty="0" smtClean="0">
                <a:solidFill>
                  <a:schemeClr val="tx1"/>
                </a:solidFill>
                <a:latin typeface="+mn-lt"/>
                <a:ea typeface="+mn-ea"/>
                <a:cs typeface="+mn-cs"/>
              </a:rPr>
              <a:t> </a:t>
            </a:r>
            <a:r>
              <a:rPr lang="en-US" sz="1200" u="none" kern="1200" baseline="0" dirty="0" smtClean="0">
                <a:solidFill>
                  <a:schemeClr val="tx1"/>
                </a:solidFill>
                <a:latin typeface="+mn-lt"/>
                <a:ea typeface="+mn-ea"/>
                <a:cs typeface="+mn-cs"/>
              </a:rPr>
              <a:t>users can access to the </a:t>
            </a:r>
            <a:r>
              <a:rPr lang="en-US" sz="1200" kern="1200" baseline="0" dirty="0" smtClean="0">
                <a:solidFill>
                  <a:schemeClr val="tx1"/>
                </a:solidFill>
                <a:latin typeface="+mn-lt"/>
                <a:ea typeface="+mn-ea"/>
                <a:cs typeface="+mn-cs"/>
              </a:rPr>
              <a:t>services much more easily. </a:t>
            </a:r>
            <a:r>
              <a:rPr lang="en-US" sz="120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a:buFontTx/>
              <a:buNone/>
            </a:pPr>
            <a:endParaRPr lang="en-US" altLang="ko-KR"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6BF84-C784-4C74-8043-C2F9FC365D62}" type="slidenum">
              <a:rPr lang="en-US" altLang="ko-KR"/>
              <a:pPr/>
              <a:t>14</a:t>
            </a:fld>
            <a:endParaRPr lang="en-US" altLang="ko-KR"/>
          </a:p>
        </p:txBody>
      </p:sp>
      <p:sp>
        <p:nvSpPr>
          <p:cNvPr id="18434" name="Rectangle 2"/>
          <p:cNvSpPr>
            <a:spLocks noGrp="1" noRot="1" noChangeAspect="1" noChangeArrowheads="1" noTextEdit="1"/>
          </p:cNvSpPr>
          <p:nvPr>
            <p:ph type="sldImg"/>
          </p:nvPr>
        </p:nvSpPr>
        <p:spPr>
          <a:xfrm>
            <a:off x="1143000" y="685800"/>
            <a:ext cx="4572000" cy="3429000"/>
          </a:xfrm>
          <a:ln/>
        </p:spPr>
      </p:sp>
      <p:sp>
        <p:nvSpPr>
          <p:cNvPr id="18435" name="Rectangle 3"/>
          <p:cNvSpPr>
            <a:spLocks noGrp="1" noChangeArrowheads="1"/>
          </p:cNvSpPr>
          <p:nvPr>
            <p:ph type="body" idx="1"/>
          </p:nvPr>
        </p:nvSpPr>
        <p:spPr/>
        <p:txBody>
          <a:bodyPr>
            <a:normAutofit fontScale="92500" lnSpcReduction="10000"/>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dirty="0" smtClean="0"/>
              <a:t>I am going to conclude my talk here.</a:t>
            </a: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Asia has a very high degree of biodiversity. So, </a:t>
            </a:r>
            <a:r>
              <a:rPr lang="en-US" sz="1200" kern="1200" dirty="0" err="1" smtClean="0">
                <a:solidFill>
                  <a:schemeClr val="tx1"/>
                </a:solidFill>
                <a:latin typeface="+mn-lt"/>
                <a:ea typeface="+mn-ea"/>
                <a:cs typeface="+mn-cs"/>
              </a:rPr>
              <a:t>BioBarcode</a:t>
            </a:r>
            <a:r>
              <a:rPr lang="en-US" sz="1200" kern="1200" dirty="0" smtClean="0">
                <a:solidFill>
                  <a:schemeClr val="tx1"/>
                </a:solidFill>
                <a:latin typeface="+mn-lt"/>
                <a:ea typeface="+mn-ea"/>
                <a:cs typeface="+mn-cs"/>
              </a:rPr>
              <a:t> system is targeted to Asian researchers who have many local biodiversity resources. </a:t>
            </a:r>
          </a:p>
          <a:p>
            <a:pPr marL="0" marR="0" indent="0" algn="l" defTabSz="914400" rtl="0" eaLnBrk="1" fontAlgn="auto" latinLnBrk="1"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mistakes and </a:t>
            </a:r>
            <a:r>
              <a:rPr lang="en-US" sz="1200" kern="1200" baseline="0" dirty="0" smtClean="0">
                <a:solidFill>
                  <a:schemeClr val="tx1"/>
                </a:solidFill>
                <a:latin typeface="+mn-lt"/>
                <a:ea typeface="+mn-ea"/>
                <a:cs typeface="+mn-cs"/>
              </a:rPr>
              <a:t>some limitations of these DNA markers </a:t>
            </a:r>
            <a:r>
              <a:rPr lang="en-US" sz="1200" kern="1200" dirty="0" smtClean="0">
                <a:solidFill>
                  <a:schemeClr val="tx1"/>
                </a:solidFill>
                <a:latin typeface="+mn-lt"/>
                <a:ea typeface="+mn-ea"/>
                <a:cs typeface="+mn-cs"/>
              </a:rPr>
              <a:t>will</a:t>
            </a:r>
            <a:r>
              <a:rPr lang="en-US" sz="1200" kern="1200" baseline="0" dirty="0" smtClean="0">
                <a:solidFill>
                  <a:schemeClr val="tx1"/>
                </a:solidFill>
                <a:latin typeface="+mn-lt"/>
                <a:ea typeface="+mn-ea"/>
                <a:cs typeface="+mn-cs"/>
              </a:rPr>
              <a:t> be made, but the obvious benefits of rapid identification of massive numbers of samples makes it imperative to push forward and develop the reference databases needed to make DNA </a:t>
            </a:r>
            <a:r>
              <a:rPr lang="en-US" sz="1200" kern="1200" baseline="0" dirty="0" err="1" smtClean="0">
                <a:solidFill>
                  <a:schemeClr val="tx1"/>
                </a:solidFill>
                <a:latin typeface="+mn-lt"/>
                <a:ea typeface="+mn-ea"/>
                <a:cs typeface="+mn-cs"/>
              </a:rPr>
              <a:t>barcoding</a:t>
            </a:r>
            <a:r>
              <a:rPr lang="en-US" sz="1200" kern="1200" baseline="0" dirty="0" smtClean="0">
                <a:solidFill>
                  <a:schemeClr val="tx1"/>
                </a:solidFill>
                <a:latin typeface="+mn-lt"/>
                <a:ea typeface="+mn-ea"/>
                <a:cs typeface="+mn-cs"/>
              </a:rPr>
              <a:t> as effective as possible. </a:t>
            </a:r>
          </a:p>
          <a:p>
            <a:pPr marL="0" marR="0" indent="0" algn="l" defTabSz="914400" rtl="0" eaLnBrk="1" fontAlgn="auto" latinLnBrk="1"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Using </a:t>
            </a:r>
            <a:r>
              <a:rPr lang="en-GB" sz="1200" b="0" kern="1200" dirty="0" smtClean="0">
                <a:solidFill>
                  <a:schemeClr val="tx1"/>
                </a:solidFill>
                <a:latin typeface="+mn-lt"/>
                <a:ea typeface="+mn-ea"/>
                <a:cs typeface="+mn-cs"/>
              </a:rPr>
              <a:t>s</a:t>
            </a:r>
            <a:r>
              <a:rPr lang="en-GB" altLang="ko-KR" b="0" dirty="0" smtClean="0"/>
              <a:t>hort</a:t>
            </a:r>
            <a:r>
              <a:rPr lang="en-GB" altLang="ko-KR" b="0" baseline="0" dirty="0" smtClean="0"/>
              <a:t> and</a:t>
            </a:r>
            <a:r>
              <a:rPr lang="en-GB" altLang="ko-KR" b="0" dirty="0" smtClean="0"/>
              <a:t> standardized DNA </a:t>
            </a:r>
            <a:r>
              <a:rPr lang="en-US" altLang="ko-KR" b="0" dirty="0" smtClean="0"/>
              <a:t>region</a:t>
            </a:r>
            <a:r>
              <a:rPr lang="en-GB" altLang="ko-KR" b="0" dirty="0" smtClean="0"/>
              <a:t>s</a:t>
            </a:r>
            <a:r>
              <a:rPr lang="en-US" sz="1200" b="0" kern="1200" dirty="0" smtClean="0">
                <a:solidFill>
                  <a:schemeClr val="tx1"/>
                </a:solidFill>
                <a:latin typeface="+mn-lt"/>
                <a:ea typeface="+mn-ea"/>
                <a:cs typeface="+mn-cs"/>
              </a:rPr>
              <a:t>, non-specialists </a:t>
            </a:r>
            <a:r>
              <a:rPr lang="en-US" sz="1200" kern="1200" dirty="0" smtClean="0">
                <a:solidFill>
                  <a:schemeClr val="tx1"/>
                </a:solidFill>
                <a:latin typeface="+mn-lt"/>
                <a:ea typeface="+mn-ea"/>
                <a:cs typeface="+mn-cs"/>
              </a:rPr>
              <a:t>can assign specimens to known species – even specimens that can confound specialists (e.g., eggs, larvae, incomplete adults). Therefore, </a:t>
            </a:r>
            <a:r>
              <a:rPr lang="en-US" sz="1200" kern="1200" dirty="0" err="1" smtClean="0">
                <a:solidFill>
                  <a:schemeClr val="tx1"/>
                </a:solidFill>
                <a:latin typeface="+mn-lt"/>
                <a:ea typeface="+mn-ea"/>
                <a:cs typeface="+mn-cs"/>
              </a:rPr>
              <a:t>barcoding</a:t>
            </a:r>
            <a:r>
              <a:rPr lang="en-US" sz="1200" kern="1200" dirty="0" smtClean="0">
                <a:solidFill>
                  <a:schemeClr val="tx1"/>
                </a:solidFill>
                <a:latin typeface="+mn-lt"/>
                <a:ea typeface="+mn-ea"/>
                <a:cs typeface="+mn-cs"/>
              </a:rPr>
              <a:t> can free taxonomists from the routine identification task of documenting new species. Next-generation DNA sequencing systems will enable the rapid production of barcodes, thus eventually promoting the assignment of unknown individuals to classified species.</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smtClean="0">
              <a:solidFill>
                <a:schemeClr val="tx1"/>
              </a:solidFill>
              <a:latin typeface="+mn-lt"/>
              <a:ea typeface="+mn-ea"/>
              <a:cs typeface="+mn-cs"/>
            </a:endParaRPr>
          </a:p>
          <a:p>
            <a:pPr eaLnBrk="1" hangingPunct="1"/>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this background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BioBarcode</a:t>
            </a:r>
            <a:r>
              <a:rPr lang="en-US" sz="1200" kern="1200" dirty="0" smtClean="0">
                <a:solidFill>
                  <a:schemeClr val="tx1"/>
                </a:solidFill>
                <a:latin typeface="+mn-lt"/>
                <a:ea typeface="+mn-ea"/>
                <a:cs typeface="+mn-cs"/>
              </a:rPr>
              <a:t> database server system will</a:t>
            </a:r>
            <a:r>
              <a:rPr lang="en-US" sz="1200" kern="1200" baseline="0" dirty="0" smtClean="0">
                <a:solidFill>
                  <a:schemeClr val="tx1"/>
                </a:solidFill>
                <a:latin typeface="+mn-lt"/>
                <a:ea typeface="+mn-ea"/>
                <a:cs typeface="+mn-cs"/>
              </a:rPr>
              <a:t> be very useful</a:t>
            </a:r>
            <a:r>
              <a:rPr lang="en-US" sz="1200" kern="1200" dirty="0" smtClean="0">
                <a:solidFill>
                  <a:schemeClr val="tx1"/>
                </a:solidFill>
                <a:latin typeface="+mn-lt"/>
                <a:ea typeface="+mn-ea"/>
                <a:cs typeface="+mn-cs"/>
              </a:rPr>
              <a:t> to provide an efficient bioinformatics protocol that can be freely used by researchers and research organizations interested in DNA </a:t>
            </a:r>
            <a:r>
              <a:rPr lang="en-US" sz="1200" kern="1200" dirty="0" err="1" smtClean="0">
                <a:solidFill>
                  <a:schemeClr val="tx1"/>
                </a:solidFill>
                <a:latin typeface="+mn-lt"/>
                <a:ea typeface="+mn-ea"/>
                <a:cs typeface="+mn-cs"/>
              </a:rPr>
              <a:t>barcoding</a:t>
            </a:r>
            <a:r>
              <a:rPr lang="en-US" sz="1200" kern="1200" dirty="0" smtClean="0">
                <a:solidFill>
                  <a:schemeClr val="tx1"/>
                </a:solidFill>
                <a:latin typeface="+mn-lt"/>
                <a:ea typeface="+mn-ea"/>
                <a:cs typeface="+mn-cs"/>
              </a:rPr>
              <a:t>. It intends to be easy </a:t>
            </a:r>
            <a:r>
              <a:rPr lang="en-GB" altLang="ko-KR" sz="1200" kern="1200" dirty="0" smtClean="0">
                <a:solidFill>
                  <a:schemeClr val="tx1"/>
                </a:solidFill>
                <a:latin typeface="+mn-lt"/>
                <a:ea typeface="+mn-ea"/>
                <a:cs typeface="+mn-cs"/>
              </a:rPr>
              <a:t>to run and maintain with open source software. </a:t>
            </a:r>
            <a:r>
              <a:rPr lang="en-US" sz="1200" kern="1200" dirty="0" smtClean="0">
                <a:solidFill>
                  <a:schemeClr val="tx1"/>
                </a:solidFill>
                <a:latin typeface="+mn-lt"/>
                <a:ea typeface="+mn-ea"/>
                <a:cs typeface="+mn-cs"/>
              </a:rPr>
              <a:t>The system can be freely downloaded from the website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a:t>
            </a:r>
            <a:r>
              <a:rPr lang="en-GB" altLang="ko-KR" sz="1200" kern="1200" dirty="0" smtClean="0">
                <a:solidFill>
                  <a:schemeClr val="tx1"/>
                </a:solidFill>
                <a:latin typeface="+mn-lt"/>
                <a:ea typeface="+mn-ea"/>
                <a:cs typeface="+mn-cs"/>
              </a:rPr>
              <a:t> </a:t>
            </a:r>
            <a:r>
              <a:rPr lang="en-GB" altLang="ko-KR" sz="1200" kern="1200" dirty="0" smtClean="0">
                <a:solidFill>
                  <a:schemeClr val="tx1"/>
                </a:solidFill>
                <a:latin typeface="+mn-lt"/>
                <a:ea typeface="+mn-ea"/>
                <a:cs typeface="+mn-cs"/>
                <a:hlinkClick r:id="rId3"/>
              </a:rPr>
              <a:t>www.koreanbio.org/biobarcode</a:t>
            </a:r>
            <a:r>
              <a:rPr lang="en-US" sz="1200" kern="1200" baseline="0" dirty="0" smtClean="0">
                <a:solidFill>
                  <a:schemeClr val="tx1"/>
                </a:solidFill>
                <a:latin typeface="+mn-lt"/>
                <a:ea typeface="+mn-ea"/>
                <a:cs typeface="+mn-cs"/>
              </a:rPr>
              <a:t>. </a:t>
            </a:r>
            <a:r>
              <a:rPr lang="en-US" altLang="ko-KR" dirty="0" smtClean="0"/>
              <a:t>It</a:t>
            </a:r>
            <a:r>
              <a:rPr lang="en-US" altLang="ko-KR" baseline="0" dirty="0" smtClean="0"/>
              <a:t> will </a:t>
            </a:r>
            <a:r>
              <a:rPr lang="en-US" altLang="ko-KR" dirty="0" smtClean="0"/>
              <a:t>promote rapid acquisition of DNA sequence data of biological species, and also provide the useful tools that will make </a:t>
            </a:r>
            <a:r>
              <a:rPr lang="en-US" altLang="ko-KR" dirty="0" err="1" smtClean="0"/>
              <a:t>barcoding</a:t>
            </a:r>
            <a:r>
              <a:rPr lang="en-US" altLang="ko-KR" dirty="0" smtClean="0"/>
              <a:t> cheaper and faster in the biodiversity community.</a:t>
            </a:r>
          </a:p>
          <a:p>
            <a:pPr eaLnBrk="1" hangingPunct="1"/>
            <a:endParaRPr lang="en-US" altLang="ko-KR" dirty="0" smtClean="0">
              <a:latin typeface="굴림" pitchFamily="50" charset="-127"/>
              <a:ea typeface="굴림" pitchFamily="50"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ko-K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47A37-628C-4CB1-B9B6-2FB9457C259A}" type="slidenum">
              <a:rPr lang="en-US" altLang="ko-KR"/>
              <a:pPr/>
              <a:t>2</a:t>
            </a:fld>
            <a:endParaRPr lang="en-US" altLang="ko-KR"/>
          </a:p>
        </p:txBody>
      </p:sp>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p:txBody>
          <a:bodyPr/>
          <a:lstStyle/>
          <a:p>
            <a:r>
              <a:rPr lang="en-GB" altLang="ko-KR" dirty="0" smtClean="0"/>
              <a:t>Before I start my presentation, </a:t>
            </a:r>
          </a:p>
          <a:p>
            <a:r>
              <a:rPr lang="en-GB" altLang="ko-KR" dirty="0" smtClean="0"/>
              <a:t>I would</a:t>
            </a:r>
            <a:r>
              <a:rPr lang="en-GB" altLang="ko-KR" baseline="0" dirty="0" smtClean="0"/>
              <a:t> like to say </a:t>
            </a:r>
            <a:r>
              <a:rPr lang="en-GB" altLang="ko-KR" dirty="0" smtClean="0"/>
              <a:t>thank </a:t>
            </a:r>
            <a:r>
              <a:rPr lang="en-GB" altLang="ko-KR" sz="700" dirty="0" smtClean="0"/>
              <a:t>Dr. Jong Bhak</a:t>
            </a:r>
            <a:r>
              <a:rPr lang="en-GB" altLang="ko-KR" sz="700" baseline="0" dirty="0" smtClean="0"/>
              <a:t> at Korean </a:t>
            </a:r>
            <a:r>
              <a:rPr lang="en-GB" altLang="ko-KR" sz="700" baseline="0" dirty="0" err="1" smtClean="0"/>
              <a:t>Bioinformation</a:t>
            </a:r>
            <a:r>
              <a:rPr lang="en-GB" altLang="ko-KR" sz="700" baseline="0" dirty="0" smtClean="0"/>
              <a:t> </a:t>
            </a:r>
            <a:r>
              <a:rPr lang="en-GB" altLang="ko-KR" sz="700" baseline="0" dirty="0" err="1" smtClean="0"/>
              <a:t>Center</a:t>
            </a:r>
            <a:r>
              <a:rPr lang="en-GB" altLang="ko-KR" sz="700" baseline="0" dirty="0" smtClean="0"/>
              <a:t> who </a:t>
            </a:r>
            <a:r>
              <a:rPr lang="en-US" sz="1200" kern="1200" dirty="0" smtClean="0">
                <a:solidFill>
                  <a:schemeClr val="tx1"/>
                </a:solidFill>
                <a:latin typeface="+mn-lt"/>
                <a:ea typeface="+mn-ea"/>
                <a:cs typeface="+mn-cs"/>
              </a:rPr>
              <a:t>directed the study</a:t>
            </a:r>
            <a:r>
              <a:rPr lang="en-GB" sz="700" kern="1200" dirty="0" smtClean="0">
                <a:solidFill>
                  <a:schemeClr val="tx1"/>
                </a:solidFill>
                <a:latin typeface="+mn-lt"/>
                <a:ea typeface="+mn-ea"/>
                <a:cs typeface="+mn-cs"/>
              </a:rPr>
              <a:t>.</a:t>
            </a:r>
            <a:r>
              <a:rPr lang="en-GB" sz="700" kern="1200" baseline="0" dirty="0" smtClean="0">
                <a:solidFill>
                  <a:schemeClr val="tx1"/>
                </a:solidFill>
                <a:latin typeface="+mn-lt"/>
                <a:ea typeface="+mn-ea"/>
                <a:cs typeface="+mn-cs"/>
              </a:rPr>
              <a:t> </a:t>
            </a:r>
          </a:p>
          <a:p>
            <a:r>
              <a:rPr lang="en-GB" altLang="ko-KR" sz="700" dirty="0" smtClean="0"/>
              <a:t>Also,</a:t>
            </a:r>
            <a:r>
              <a:rPr lang="en-GB" altLang="ko-KR" sz="700" baseline="0" dirty="0" smtClean="0"/>
              <a:t> </a:t>
            </a:r>
            <a:r>
              <a:rPr lang="en-GB" altLang="ko-KR" sz="700" dirty="0" smtClean="0"/>
              <a:t>I thank Prof. Won Kim at Seoul National University who </a:t>
            </a:r>
            <a:r>
              <a:rPr lang="en-US" altLang="ko-KR" sz="700" baseline="0" dirty="0" err="1" smtClean="0"/>
              <a:t>coordnated</a:t>
            </a:r>
            <a:r>
              <a:rPr lang="en-US" altLang="ko-KR" sz="700" baseline="0" dirty="0" smtClean="0"/>
              <a:t> the collaboration and the study </a:t>
            </a:r>
            <a:r>
              <a:rPr lang="en-US" altLang="ko-KR" sz="700" baseline="0" dirty="0" err="1" smtClean="0"/>
              <a:t>asssociated</a:t>
            </a:r>
            <a:r>
              <a:rPr lang="en-US" altLang="ko-KR" sz="700" baseline="0" dirty="0" smtClean="0"/>
              <a:t> with </a:t>
            </a:r>
            <a:r>
              <a:rPr lang="en-US" altLang="ko-KR" sz="700" baseline="0" dirty="0" err="1" smtClean="0"/>
              <a:t>BioBarcode</a:t>
            </a:r>
            <a:r>
              <a:rPr lang="en-US" altLang="ko-KR" sz="700" baseline="0" dirty="0" smtClean="0"/>
              <a:t> and Korean Barcode of Life.</a:t>
            </a:r>
            <a:r>
              <a:rPr lang="en-GB" altLang="ko-KR" sz="700" dirty="0" smtClean="0"/>
              <a:t> And</a:t>
            </a:r>
            <a:r>
              <a:rPr lang="en-GB" altLang="ko-KR" sz="700" baseline="0" dirty="0" smtClean="0"/>
              <a:t> I also thank </a:t>
            </a:r>
            <a:r>
              <a:rPr lang="en-GB" altLang="ko-KR" sz="700" dirty="0" smtClean="0"/>
              <a:t>Dr. </a:t>
            </a:r>
            <a:r>
              <a:rPr lang="en-GB" altLang="ko-KR" sz="700" dirty="0" err="1" smtClean="0"/>
              <a:t>Woon-Kee</a:t>
            </a:r>
            <a:r>
              <a:rPr lang="en-GB" altLang="ko-KR" sz="700" dirty="0" smtClean="0"/>
              <a:t> P</a:t>
            </a:r>
            <a:r>
              <a:rPr lang="en-US" altLang="ko-KR" sz="700" dirty="0" err="1" smtClean="0"/>
              <a:t>aek</a:t>
            </a:r>
            <a:r>
              <a:rPr lang="en-US" altLang="ko-KR" sz="700" dirty="0" smtClean="0"/>
              <a:t> at</a:t>
            </a:r>
            <a:r>
              <a:rPr lang="en-US" altLang="ko-KR" sz="700" baseline="0" dirty="0" smtClean="0"/>
              <a:t> </a:t>
            </a:r>
            <a:r>
              <a:rPr lang="en-GB" altLang="ko-KR" dirty="0" smtClean="0"/>
              <a:t>National Science Museum,</a:t>
            </a:r>
            <a:r>
              <a:rPr lang="en-GB" altLang="ko-KR" baseline="0" dirty="0" smtClean="0"/>
              <a:t> and </a:t>
            </a:r>
            <a:r>
              <a:rPr lang="en-GB" altLang="ko-KR" b="0" baseline="0" dirty="0" smtClean="0"/>
              <a:t>Prof. </a:t>
            </a:r>
            <a:r>
              <a:rPr lang="en-GB" altLang="ko-KR" sz="1200" b="0" dirty="0" smtClean="0"/>
              <a:t>Chang-</a:t>
            </a:r>
            <a:r>
              <a:rPr lang="en-GB" altLang="ko-KR" sz="1200" b="0" dirty="0" err="1" smtClean="0"/>
              <a:t>Bae</a:t>
            </a:r>
            <a:r>
              <a:rPr lang="en-GB" altLang="ko-KR" sz="1200" b="0" dirty="0" smtClean="0"/>
              <a:t> Kim</a:t>
            </a:r>
            <a:r>
              <a:rPr lang="en-GB" altLang="ko-KR" sz="1200" b="0" baseline="0" dirty="0" smtClean="0"/>
              <a:t> at </a:t>
            </a:r>
            <a:r>
              <a:rPr lang="en-GB" altLang="ko-KR" sz="1200" b="0" dirty="0" err="1" smtClean="0"/>
              <a:t>Sangmyung</a:t>
            </a:r>
            <a:r>
              <a:rPr lang="en-GB" altLang="ko-KR" sz="1200" b="0" dirty="0" smtClean="0"/>
              <a:t> University</a:t>
            </a:r>
            <a:r>
              <a:rPr lang="en-GB" altLang="ko-KR" sz="1200" b="0" baseline="0" dirty="0" smtClean="0"/>
              <a:t> who involved in reviewing </a:t>
            </a:r>
            <a:r>
              <a:rPr lang="en-US" sz="1200" kern="1200" dirty="0" smtClean="0">
                <a:solidFill>
                  <a:schemeClr val="tx1"/>
                </a:solidFill>
                <a:latin typeface="+mn-lt"/>
                <a:ea typeface="+mn-ea"/>
                <a:cs typeface="+mn-cs"/>
              </a:rPr>
              <a:t>and revising it for intellectual content.</a:t>
            </a:r>
            <a:r>
              <a:rPr lang="en-GB" altLang="ko-KR" sz="1200" b="0" baseline="0" dirty="0" smtClean="0"/>
              <a:t> </a:t>
            </a:r>
            <a:r>
              <a:rPr lang="en-GB" altLang="ko-KR" b="0" dirty="0" smtClean="0"/>
              <a:t> </a:t>
            </a:r>
          </a:p>
          <a:p>
            <a:endParaRPr lang="en-GB" altLang="ko-KR" b="0" dirty="0" smtClean="0"/>
          </a:p>
          <a:p>
            <a:r>
              <a:rPr lang="en-GB" altLang="ko-KR" b="0" dirty="0" smtClean="0"/>
              <a:t>Finally, I thank </a:t>
            </a:r>
            <a:r>
              <a:rPr lang="en-GB" altLang="ko-KR" sz="700" dirty="0" smtClean="0"/>
              <a:t>Mr. </a:t>
            </a:r>
            <a:r>
              <a:rPr lang="en-GB" altLang="ko-KR" sz="700" b="0" dirty="0" err="1" smtClean="0"/>
              <a:t>Sangyoon</a:t>
            </a:r>
            <a:r>
              <a:rPr lang="en-GB" altLang="ko-KR" sz="700" b="0" dirty="0" smtClean="0"/>
              <a:t> Kim,</a:t>
            </a:r>
            <a:r>
              <a:rPr lang="en-GB" altLang="ko-KR" sz="700" b="0" baseline="0" dirty="0" smtClean="0"/>
              <a:t> </a:t>
            </a:r>
            <a:r>
              <a:rPr lang="en-GB" altLang="ko-KR" sz="800" b="0" dirty="0" err="1" smtClean="0"/>
              <a:t>Sungmin</a:t>
            </a:r>
            <a:r>
              <a:rPr lang="en-GB" altLang="ko-KR" sz="800" b="0" dirty="0" smtClean="0"/>
              <a:t> Kim and </a:t>
            </a:r>
            <a:r>
              <a:rPr lang="en-US" altLang="ko-KR" sz="800" b="0" dirty="0" err="1" smtClean="0"/>
              <a:t>Hae-Seok</a:t>
            </a:r>
            <a:r>
              <a:rPr lang="en-US" altLang="ko-KR" sz="800" b="0" dirty="0" smtClean="0"/>
              <a:t> </a:t>
            </a:r>
            <a:r>
              <a:rPr lang="en-US" altLang="ko-KR" sz="800" b="0" dirty="0" err="1" smtClean="0"/>
              <a:t>Eo</a:t>
            </a:r>
            <a:r>
              <a:rPr lang="en-US" altLang="ko-KR" sz="800" b="0" dirty="0" smtClean="0"/>
              <a:t> </a:t>
            </a:r>
            <a:r>
              <a:rPr lang="en-GB" altLang="ko-KR" sz="700" b="0" baseline="0" dirty="0" smtClean="0"/>
              <a:t>who </a:t>
            </a:r>
            <a:r>
              <a:rPr lang="en-US" altLang="ko-KR" sz="1200" b="0" kern="1200" baseline="0" dirty="0" smtClean="0">
                <a:solidFill>
                  <a:schemeClr val="tx1"/>
                </a:solidFill>
                <a:latin typeface="+mn-lt"/>
                <a:ea typeface="+mn-ea"/>
                <a:cs typeface="+mn-cs"/>
              </a:rPr>
              <a:t>provide technical assistance while constructing the database. </a:t>
            </a:r>
            <a:endParaRPr lang="en-GB" altLang="ko-KR" sz="700" b="0" dirty="0" smtClean="0"/>
          </a:p>
          <a:p>
            <a:r>
              <a:rPr lang="en-GB" altLang="ko-KR" sz="700" b="0" dirty="0" smtClean="0"/>
              <a:t> </a:t>
            </a:r>
            <a:endParaRPr lang="ko-KR" altLang="ko-KR"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CD3B25-D815-4BF4-931C-EA6E1D91F50E}" type="slidenum">
              <a:rPr lang="en-US" altLang="ko-KR"/>
              <a:pPr/>
              <a:t>3</a:t>
            </a:fld>
            <a:endParaRPr lang="en-US" altLang="ko-KR"/>
          </a:p>
        </p:txBody>
      </p:sp>
      <p:sp>
        <p:nvSpPr>
          <p:cNvPr id="54274" name="Rectangle 2"/>
          <p:cNvSpPr>
            <a:spLocks noGrp="1" noRot="1" noChangeAspect="1" noChangeArrowheads="1" noTextEdit="1"/>
          </p:cNvSpPr>
          <p:nvPr>
            <p:ph type="sldImg"/>
          </p:nvPr>
        </p:nvSpPr>
        <p:spPr>
          <a:xfrm>
            <a:off x="1143000" y="685800"/>
            <a:ext cx="4572000" cy="3429000"/>
          </a:xfrm>
          <a:ln/>
        </p:spPr>
      </p:sp>
      <p:sp>
        <p:nvSpPr>
          <p:cNvPr id="54275" name="Rectangle 3"/>
          <p:cNvSpPr>
            <a:spLocks noGrp="1" noChangeArrowheads="1"/>
          </p:cNvSpPr>
          <p:nvPr>
            <p:ph type="body" idx="1"/>
          </p:nvPr>
        </p:nvSpPr>
        <p:spPr/>
        <p:txBody>
          <a:bodyPr/>
          <a:lstStyle/>
          <a:p>
            <a:r>
              <a:rPr lang="en-US" altLang="ko-KR" dirty="0" smtClean="0"/>
              <a:t>In</a:t>
            </a:r>
            <a:r>
              <a:rPr lang="en-US" altLang="ko-KR" baseline="0" dirty="0" smtClean="0"/>
              <a:t> my presentation, </a:t>
            </a:r>
            <a:r>
              <a:rPr lang="en-US" altLang="ko-KR" dirty="0" smtClean="0"/>
              <a:t>I will introduce the general background of the DNA </a:t>
            </a:r>
            <a:r>
              <a:rPr lang="en-US" altLang="ko-KR" dirty="0" err="1" smtClean="0"/>
              <a:t>barcoding</a:t>
            </a:r>
            <a:r>
              <a:rPr lang="en-US" altLang="ko-KR" dirty="0" smtClean="0"/>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Then</a:t>
            </a:r>
            <a:r>
              <a:rPr lang="en-US" altLang="ko-KR" baseline="0" dirty="0" smtClean="0"/>
              <a:t> </a:t>
            </a:r>
            <a:r>
              <a:rPr lang="en-US" altLang="ko-KR" dirty="0" smtClean="0"/>
              <a:t>I will overview the </a:t>
            </a:r>
            <a:r>
              <a:rPr lang="en-US" altLang="ko-KR" dirty="0" err="1" smtClean="0"/>
              <a:t>BioBarcode</a:t>
            </a:r>
            <a:r>
              <a:rPr lang="en-US" altLang="ko-KR" dirty="0" smtClean="0"/>
              <a:t> database server</a:t>
            </a:r>
            <a:r>
              <a:rPr lang="en-US" altLang="ko-KR" baseline="0" dirty="0" smtClean="0"/>
              <a:t> system and introduce </a:t>
            </a:r>
            <a:r>
              <a:rPr lang="en-US" altLang="ko-KR" b="0" baseline="0" dirty="0" smtClean="0"/>
              <a:t>an </a:t>
            </a:r>
            <a:r>
              <a:rPr lang="en-US" altLang="ko-KR" sz="1200" b="0" dirty="0" smtClean="0">
                <a:latin typeface="Arial" charset="0"/>
              </a:rPr>
              <a:t>exemplary system using the </a:t>
            </a:r>
            <a:r>
              <a:rPr lang="en-US" altLang="ko-KR" sz="1200" b="0" dirty="0" err="1" smtClean="0">
                <a:latin typeface="Arial" charset="0"/>
              </a:rPr>
              <a:t>BioBarcode</a:t>
            </a:r>
            <a:r>
              <a:rPr lang="en-US" altLang="ko-KR" sz="1200" b="0" dirty="0" smtClean="0">
                <a:latin typeface="Arial" charset="0"/>
              </a:rPr>
              <a:t>. </a:t>
            </a:r>
          </a:p>
          <a:p>
            <a:r>
              <a:rPr lang="en-US" altLang="ko-KR" dirty="0" smtClean="0"/>
              <a:t>To be finished my talk, the future development and conclusion will be presented. </a:t>
            </a:r>
          </a:p>
          <a:p>
            <a:endParaRPr lang="en-US" altLang="ko-KR" dirty="0" smtClean="0"/>
          </a:p>
          <a:p>
            <a:endParaRPr lang="ko-KR" altLang="ko-K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I am</a:t>
            </a:r>
            <a:r>
              <a:rPr lang="en-US" sz="1200" kern="1200" baseline="0" dirty="0" smtClean="0">
                <a:solidFill>
                  <a:schemeClr val="tx1"/>
                </a:solidFill>
                <a:latin typeface="+mn-lt"/>
                <a:ea typeface="+mn-ea"/>
                <a:cs typeface="+mn-cs"/>
              </a:rPr>
              <a:t> going to </a:t>
            </a:r>
            <a:r>
              <a:rPr lang="en-US" sz="1200" kern="1200" dirty="0" smtClean="0">
                <a:solidFill>
                  <a:schemeClr val="tx1"/>
                </a:solidFill>
                <a:latin typeface="+mn-lt"/>
                <a:ea typeface="+mn-ea"/>
                <a:cs typeface="+mn-cs"/>
              </a:rPr>
              <a:t>introduce</a:t>
            </a:r>
            <a:r>
              <a:rPr lang="en-US" sz="1200" kern="1200" baseline="0" dirty="0" smtClean="0">
                <a:solidFill>
                  <a:schemeClr val="tx1"/>
                </a:solidFill>
                <a:latin typeface="+mn-lt"/>
                <a:ea typeface="+mn-ea"/>
                <a:cs typeface="+mn-cs"/>
              </a:rPr>
              <a:t> the background of DNA </a:t>
            </a:r>
            <a:r>
              <a:rPr lang="en-US" sz="1200" kern="1200" baseline="0" dirty="0" err="1" smtClean="0">
                <a:solidFill>
                  <a:schemeClr val="tx1"/>
                </a:solidFill>
                <a:latin typeface="+mn-lt"/>
                <a:ea typeface="+mn-ea"/>
                <a:cs typeface="+mn-cs"/>
              </a:rPr>
              <a:t>barcoding</a:t>
            </a:r>
            <a:r>
              <a:rPr lang="en-US" sz="1200" kern="1200" baseline="0" dirty="0" smtClean="0">
                <a:solidFill>
                  <a:schemeClr val="tx1"/>
                </a:solidFill>
                <a:latin typeface="+mn-lt"/>
                <a:ea typeface="+mn-ea"/>
                <a:cs typeface="+mn-cs"/>
              </a:rPr>
              <a:t> in short.</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DNA </a:t>
            </a:r>
            <a:r>
              <a:rPr lang="en-US" sz="1200" kern="1200" dirty="0" err="1" smtClean="0">
                <a:solidFill>
                  <a:schemeClr val="tx1"/>
                </a:solidFill>
                <a:latin typeface="+mn-lt"/>
                <a:ea typeface="+mn-ea"/>
                <a:cs typeface="+mn-cs"/>
              </a:rPr>
              <a:t>barcoding</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sensu</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stricto</a:t>
            </a:r>
            <a:r>
              <a:rPr lang="en-US" sz="1200" kern="1200" dirty="0" smtClean="0">
                <a:solidFill>
                  <a:schemeClr val="tx1"/>
                </a:solidFill>
                <a:latin typeface="+mn-lt"/>
                <a:ea typeface="+mn-ea"/>
                <a:cs typeface="+mn-cs"/>
              </a:rPr>
              <a:t> is the standardized minimal approach to facilitate biodiversity studies that include species identification and discovery</a:t>
            </a:r>
            <a:r>
              <a:rPr lang="en-US" sz="1200" kern="1200" baseline="0" dirty="0" smtClean="0">
                <a:solidFill>
                  <a:schemeClr val="tx1"/>
                </a:solidFill>
                <a:latin typeface="+mn-lt"/>
                <a:ea typeface="+mn-ea"/>
                <a:cs typeface="+mn-cs"/>
              </a:rPr>
              <a:t> </a:t>
            </a:r>
            <a:r>
              <a:rPr lang="en-US" altLang="ko-KR" sz="1200" kern="1200" baseline="0" dirty="0" smtClean="0">
                <a:solidFill>
                  <a:schemeClr val="tx1"/>
                </a:solidFill>
                <a:latin typeface="+mn-lt"/>
                <a:ea typeface="+mn-ea"/>
                <a:cs typeface="+mn-cs"/>
              </a:rPr>
              <a:t>by</a:t>
            </a:r>
            <a:r>
              <a:rPr lang="ko-KR" altLang="en-US" sz="1200" kern="1200" baseline="0" dirty="0" smtClean="0">
                <a:solidFill>
                  <a:schemeClr val="tx1"/>
                </a:solidFill>
                <a:latin typeface="+mn-lt"/>
                <a:ea typeface="+mn-ea"/>
                <a:cs typeface="+mn-cs"/>
              </a:rPr>
              <a:t> </a:t>
            </a:r>
            <a:r>
              <a:rPr lang="en-US" altLang="ko-KR" sz="1200" kern="1200" baseline="0" dirty="0" smtClean="0">
                <a:solidFill>
                  <a:schemeClr val="tx1"/>
                </a:solidFill>
                <a:latin typeface="+mn-lt"/>
                <a:ea typeface="+mn-ea"/>
                <a:cs typeface="+mn-cs"/>
              </a:rPr>
              <a:t>minimal sequence of DNA. </a:t>
            </a:r>
            <a:r>
              <a:rPr lang="en-US" sz="1200" kern="1200" baseline="0" dirty="0" smtClean="0">
                <a:solidFill>
                  <a:schemeClr val="tx1"/>
                </a:solidFill>
                <a:latin typeface="+mn-lt"/>
                <a:ea typeface="+mn-ea"/>
                <a:cs typeface="+mn-cs"/>
              </a:rPr>
              <a:t>By harnessing advances in electronics and genetics, </a:t>
            </a:r>
            <a:r>
              <a:rPr lang="en-US" sz="1200" kern="1200" baseline="0" dirty="0" err="1" smtClean="0">
                <a:solidFill>
                  <a:schemeClr val="tx1"/>
                </a:solidFill>
                <a:latin typeface="+mn-lt"/>
                <a:ea typeface="+mn-ea"/>
                <a:cs typeface="+mn-cs"/>
              </a:rPr>
              <a:t>barcoding</a:t>
            </a:r>
            <a:r>
              <a:rPr lang="en-US" sz="1200" kern="1200" baseline="0" dirty="0" smtClean="0">
                <a:solidFill>
                  <a:schemeClr val="tx1"/>
                </a:solidFill>
                <a:latin typeface="+mn-lt"/>
                <a:ea typeface="+mn-ea"/>
                <a:cs typeface="+mn-cs"/>
              </a:rPr>
              <a:t> will help many people quickly and cheaply recognize known species and retrieve information about them, and will speed discovery of the millions of species yet to be named. </a:t>
            </a:r>
          </a:p>
          <a:p>
            <a:r>
              <a:rPr lang="en-US" sz="1200" kern="1200" baseline="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Species-level identification through DNA </a:t>
            </a:r>
            <a:r>
              <a:rPr lang="en-US" sz="1200" kern="1200" dirty="0" err="1" smtClean="0">
                <a:solidFill>
                  <a:schemeClr val="tx1"/>
                </a:solidFill>
                <a:latin typeface="+mn-lt"/>
                <a:ea typeface="+mn-ea"/>
                <a:cs typeface="+mn-cs"/>
              </a:rPr>
              <a:t>barcoding</a:t>
            </a:r>
            <a:r>
              <a:rPr lang="en-US" sz="1200" kern="1200" dirty="0" smtClean="0">
                <a:solidFill>
                  <a:schemeClr val="tx1"/>
                </a:solidFill>
                <a:latin typeface="+mn-lt"/>
                <a:ea typeface="+mn-ea"/>
                <a:cs typeface="+mn-cs"/>
              </a:rPr>
              <a:t> is usually accomplished by the retrieval of a short DNA sequence from a standard part of the genome (i.e., 650-base fragment of the mitochondrial </a:t>
            </a:r>
            <a:r>
              <a:rPr lang="en-US" sz="1200" kern="1200" dirty="0" err="1" smtClean="0">
                <a:solidFill>
                  <a:schemeClr val="tx1"/>
                </a:solidFill>
                <a:latin typeface="+mn-lt"/>
                <a:ea typeface="+mn-ea"/>
                <a:cs typeface="+mn-cs"/>
              </a:rPr>
              <a:t>cytochrome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oxidase</a:t>
            </a:r>
            <a:r>
              <a:rPr lang="en-US" sz="1200" kern="1200" dirty="0" smtClean="0">
                <a:solidFill>
                  <a:schemeClr val="tx1"/>
                </a:solidFill>
                <a:latin typeface="+mn-lt"/>
                <a:ea typeface="+mn-ea"/>
                <a:cs typeface="+mn-cs"/>
              </a:rPr>
              <a:t> I called COI gene for animal species).</a:t>
            </a:r>
          </a:p>
          <a:p>
            <a:r>
              <a:rPr lang="en-US" dirty="0" smtClean="0"/>
              <a:t/>
            </a:r>
            <a:br>
              <a:rPr lang="en-US" dirty="0" smtClean="0"/>
            </a:br>
            <a:r>
              <a:rPr lang="en-US" dirty="0" smtClean="0"/>
              <a:t>Its use for plants was delayed because of the complex nature of plant genetics and disagreements over the appropriate DNA regions to use.</a:t>
            </a:r>
            <a:r>
              <a:rPr lang="en-US" baseline="0" dirty="0" smtClean="0"/>
              <a:t> </a:t>
            </a:r>
            <a:r>
              <a:rPr lang="en-US" dirty="0" smtClean="0"/>
              <a:t>However, the</a:t>
            </a:r>
            <a:r>
              <a:rPr lang="en-US" baseline="0" dirty="0" smtClean="0"/>
              <a:t> plant working group of </a:t>
            </a:r>
            <a:r>
              <a:rPr lang="en-US" altLang="ko-KR" baseline="0" dirty="0" smtClean="0"/>
              <a:t>CBOL </a:t>
            </a:r>
            <a:r>
              <a:rPr lang="en-US" baseline="0" dirty="0" smtClean="0"/>
              <a:t>has recently identified and published for the two chloroplast genes called </a:t>
            </a:r>
            <a:r>
              <a:rPr lang="en-US" baseline="0" dirty="0" err="1" smtClean="0"/>
              <a:t>matK</a:t>
            </a:r>
            <a:r>
              <a:rPr lang="en-US" baseline="0" dirty="0" smtClean="0"/>
              <a:t> and </a:t>
            </a:r>
            <a:r>
              <a:rPr lang="en-US" baseline="0" dirty="0" err="1" smtClean="0"/>
              <a:t>rbcL</a:t>
            </a:r>
            <a:r>
              <a:rPr lang="en-US" baseline="0" dirty="0" smtClean="0"/>
              <a:t> as the plant barcode.</a:t>
            </a:r>
          </a:p>
          <a:p>
            <a:endParaRPr lang="en-US" altLang="ko-KR" sz="1200" kern="1200" dirty="0" smtClean="0">
              <a:solidFill>
                <a:schemeClr val="tx1"/>
              </a:solidFill>
              <a:latin typeface="+mn-lt"/>
              <a:ea typeface="+mn-ea"/>
              <a:cs typeface="+mn-cs"/>
            </a:endParaRPr>
          </a:p>
          <a:p>
            <a:endParaRPr lang="en-US" altLang="ko-KR" sz="1200" kern="1200" dirty="0" smtClean="0">
              <a:solidFill>
                <a:schemeClr val="tx1"/>
              </a:solidFill>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24D586FE-30C2-41FF-AF60-D8FD5B07F11D}" type="slidenum">
              <a:rPr lang="ko-KR" altLang="en-US" smtClean="0"/>
              <a:pPr/>
              <a:t>4</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For your reference, CBOL is </a:t>
            </a:r>
            <a:r>
              <a:rPr lang="en-US" altLang="ko-KR" dirty="0" smtClean="0"/>
              <a:t>an international initiative devoted to developing DNA </a:t>
            </a:r>
            <a:r>
              <a:rPr lang="en-US" altLang="ko-KR" dirty="0" err="1" smtClean="0"/>
              <a:t>barcoding</a:t>
            </a:r>
            <a:r>
              <a:rPr lang="en-US" altLang="ko-KR" dirty="0" smtClean="0"/>
              <a:t> as a global standard for the identification of biological species. It </a:t>
            </a:r>
            <a:r>
              <a:rPr lang="en-US" altLang="ko-KR" sz="1200" kern="1200" dirty="0" smtClean="0">
                <a:solidFill>
                  <a:schemeClr val="tx1"/>
                </a:solidFill>
                <a:latin typeface="+mn-lt"/>
                <a:ea typeface="+mn-ea"/>
                <a:cs typeface="+mn-cs"/>
              </a:rPr>
              <a:t>was launched in May 2004 and now includes more than 170 member organizations from 50 countries.</a:t>
            </a:r>
            <a:r>
              <a:rPr lang="en-US" altLang="ko-KR" sz="1200" kern="1200" baseline="0" dirty="0" smtClean="0">
                <a:solidFill>
                  <a:schemeClr val="tx1"/>
                </a:solidFill>
                <a:latin typeface="+mn-lt"/>
                <a:ea typeface="+mn-ea"/>
                <a:cs typeface="+mn-cs"/>
              </a:rPr>
              <a:t> </a:t>
            </a:r>
            <a:endParaRPr lang="en-US" altLang="ko-KR" dirty="0" smtClean="0">
              <a:latin typeface="굴림" pitchFamily="50" charset="-127"/>
              <a:ea typeface="굴림" pitchFamily="50" charset="-127"/>
            </a:endParaRPr>
          </a:p>
        </p:txBody>
      </p:sp>
      <p:sp>
        <p:nvSpPr>
          <p:cNvPr id="4" name="슬라이드 번호 개체 틀 3"/>
          <p:cNvSpPr>
            <a:spLocks noGrp="1"/>
          </p:cNvSpPr>
          <p:nvPr>
            <p:ph type="sldNum" sz="quarter" idx="10"/>
          </p:nvPr>
        </p:nvSpPr>
        <p:spPr/>
        <p:txBody>
          <a:bodyPr/>
          <a:lstStyle/>
          <a:p>
            <a:fld id="{24D586FE-30C2-41FF-AF60-D8FD5B07F11D}" type="slidenum">
              <a:rPr lang="ko-KR" altLang="en-US" smtClean="0"/>
              <a:pPr/>
              <a:t>5</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Meanwhile, DNA </a:t>
            </a:r>
            <a:r>
              <a:rPr lang="en-US" altLang="ko-KR" sz="1200" kern="1200" dirty="0" err="1" smtClean="0">
                <a:solidFill>
                  <a:schemeClr val="tx1"/>
                </a:solidFill>
                <a:latin typeface="+mn-lt"/>
                <a:ea typeface="+mn-ea"/>
                <a:cs typeface="+mn-cs"/>
              </a:rPr>
              <a:t>barcoding</a:t>
            </a:r>
            <a:r>
              <a:rPr lang="en-US" altLang="ko-KR" sz="1200" kern="1200" baseline="0" dirty="0" smtClean="0">
                <a:solidFill>
                  <a:schemeClr val="tx1"/>
                </a:solidFill>
                <a:latin typeface="+mn-lt"/>
                <a:ea typeface="+mn-ea"/>
                <a:cs typeface="+mn-cs"/>
              </a:rPr>
              <a:t> </a:t>
            </a:r>
            <a:r>
              <a:rPr lang="en-US" altLang="ko-KR" sz="1200" b="0" i="1" dirty="0" err="1" smtClean="0"/>
              <a:t>sensu</a:t>
            </a:r>
            <a:r>
              <a:rPr lang="en-US" altLang="ko-KR" sz="1200" b="0" i="1" dirty="0" smtClean="0"/>
              <a:t> </a:t>
            </a:r>
            <a:r>
              <a:rPr lang="en-US" altLang="ko-KR" sz="1200" b="0" i="1" dirty="0" err="1" smtClean="0"/>
              <a:t>lato</a:t>
            </a:r>
            <a:r>
              <a:rPr lang="en-US" altLang="ko-KR" sz="1200" b="0" i="1" dirty="0" smtClean="0"/>
              <a:t>  </a:t>
            </a:r>
            <a:r>
              <a:rPr lang="en-US" altLang="ko-KR" sz="1200" kern="1200" dirty="0" smtClean="0">
                <a:solidFill>
                  <a:schemeClr val="tx1"/>
                </a:solidFill>
                <a:latin typeface="+mn-lt"/>
                <a:ea typeface="+mn-ea"/>
                <a:cs typeface="+mn-cs"/>
              </a:rPr>
              <a:t>have reached out actively to new research areas other than taxonomy such as forensic science, biotechnology and food industries. Agricultural inspectors</a:t>
            </a:r>
            <a:r>
              <a:rPr lang="en-US" altLang="ko-KR" sz="1200" kern="1200" baseline="0" dirty="0" smtClean="0">
                <a:solidFill>
                  <a:schemeClr val="tx1"/>
                </a:solidFill>
                <a:latin typeface="+mn-lt"/>
                <a:ea typeface="+mn-ea"/>
                <a:cs typeface="+mn-cs"/>
              </a:rPr>
              <a:t> and </a:t>
            </a:r>
            <a:r>
              <a:rPr lang="en-US" altLang="ko-KR" sz="1200" kern="1200" dirty="0" smtClean="0">
                <a:solidFill>
                  <a:schemeClr val="tx1"/>
                </a:solidFill>
                <a:latin typeface="+mn-lt"/>
                <a:ea typeface="+mn-ea"/>
                <a:cs typeface="+mn-cs"/>
              </a:rPr>
              <a:t>public health officials with the need</a:t>
            </a:r>
            <a:r>
              <a:rPr lang="en-US" altLang="ko-KR" sz="1200" kern="1200" baseline="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to identify specimens are exploring </a:t>
            </a:r>
            <a:r>
              <a:rPr lang="en-US" altLang="ko-KR" sz="1200" kern="1200" dirty="0" err="1" smtClean="0">
                <a:solidFill>
                  <a:schemeClr val="tx1"/>
                </a:solidFill>
                <a:latin typeface="+mn-lt"/>
                <a:ea typeface="+mn-ea"/>
                <a:cs typeface="+mn-cs"/>
              </a:rPr>
              <a:t>barcoding</a:t>
            </a:r>
            <a:r>
              <a:rPr lang="en-US" altLang="ko-KR" sz="1200" kern="1200" dirty="0" smtClean="0">
                <a:solidFill>
                  <a:schemeClr val="tx1"/>
                </a:solidFill>
                <a:latin typeface="+mn-lt"/>
                <a:ea typeface="+mn-ea"/>
                <a:cs typeface="+mn-cs"/>
              </a:rPr>
              <a:t> as a new approach to applied problems.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Also,</a:t>
            </a:r>
            <a:r>
              <a:rPr lang="en-US" altLang="ko-KR" sz="1200" kern="1200" baseline="0" dirty="0" smtClean="0">
                <a:solidFill>
                  <a:schemeClr val="tx1"/>
                </a:solidFill>
                <a:latin typeface="+mn-lt"/>
                <a:ea typeface="+mn-ea"/>
                <a:cs typeface="+mn-cs"/>
              </a:rPr>
              <a:t> </a:t>
            </a:r>
            <a:r>
              <a:rPr lang="en-US" altLang="ko-KR" sz="1200" kern="1200" baseline="0" dirty="0" err="1" smtClean="0">
                <a:solidFill>
                  <a:schemeClr val="tx1"/>
                </a:solidFill>
                <a:latin typeface="+mn-lt"/>
                <a:ea typeface="+mn-ea"/>
                <a:cs typeface="+mn-cs"/>
              </a:rPr>
              <a:t>t</a:t>
            </a:r>
            <a:r>
              <a:rPr lang="en-US" altLang="ko-KR" sz="1200" kern="1200" dirty="0" err="1" smtClean="0">
                <a:solidFill>
                  <a:schemeClr val="tx1"/>
                </a:solidFill>
                <a:latin typeface="+mn-lt"/>
                <a:ea typeface="+mn-ea"/>
                <a:cs typeface="+mn-cs"/>
              </a:rPr>
              <a:t>axon</a:t>
            </a:r>
            <a:r>
              <a:rPr lang="en-US" altLang="ko-KR" sz="1200" kern="1200" dirty="0" smtClean="0">
                <a:solidFill>
                  <a:schemeClr val="tx1"/>
                </a:solidFill>
                <a:latin typeface="+mn-lt"/>
                <a:ea typeface="+mn-ea"/>
                <a:cs typeface="+mn-cs"/>
              </a:rPr>
              <a:t> identification with diagnostic single-nucleotide polymorphisms and biodiversity assessment from environmental samples (e.g., soil or water) can be considered DNA </a:t>
            </a:r>
            <a:r>
              <a:rPr lang="en-US" altLang="ko-KR" sz="1200" kern="1200" dirty="0" err="1" smtClean="0">
                <a:solidFill>
                  <a:schemeClr val="tx1"/>
                </a:solidFill>
                <a:latin typeface="+mn-lt"/>
                <a:ea typeface="+mn-ea"/>
                <a:cs typeface="+mn-cs"/>
              </a:rPr>
              <a:t>barcoding</a:t>
            </a:r>
            <a:r>
              <a:rPr lang="en-US" altLang="ko-KR" sz="1200" kern="1200" dirty="0" smtClean="0">
                <a:solidFill>
                  <a:schemeClr val="tx1"/>
                </a:solidFill>
                <a:latin typeface="+mn-lt"/>
                <a:ea typeface="+mn-ea"/>
                <a:cs typeface="+mn-cs"/>
              </a:rPr>
              <a:t> </a:t>
            </a:r>
            <a:r>
              <a:rPr lang="en-US" altLang="ko-KR" sz="1200" i="1" kern="1200" dirty="0" err="1" smtClean="0">
                <a:solidFill>
                  <a:schemeClr val="tx1"/>
                </a:solidFill>
                <a:latin typeface="+mn-lt"/>
                <a:ea typeface="+mn-ea"/>
                <a:cs typeface="+mn-cs"/>
              </a:rPr>
              <a:t>sensu</a:t>
            </a:r>
            <a:r>
              <a:rPr lang="en-US" altLang="ko-KR" sz="1200" i="1" kern="1200" dirty="0" smtClean="0">
                <a:solidFill>
                  <a:schemeClr val="tx1"/>
                </a:solidFill>
                <a:latin typeface="+mn-lt"/>
                <a:ea typeface="+mn-ea"/>
                <a:cs typeface="+mn-cs"/>
              </a:rPr>
              <a:t> </a:t>
            </a:r>
            <a:r>
              <a:rPr lang="en-US" altLang="ko-KR" sz="1200" i="1" kern="1200" dirty="0" err="1" smtClean="0">
                <a:solidFill>
                  <a:schemeClr val="tx1"/>
                </a:solidFill>
                <a:latin typeface="+mn-lt"/>
                <a:ea typeface="+mn-ea"/>
                <a:cs typeface="+mn-cs"/>
              </a:rPr>
              <a:t>lato</a:t>
            </a:r>
            <a:r>
              <a:rPr lang="en-US" altLang="ko-KR" sz="1200" kern="1200" dirty="0" smtClean="0">
                <a:solidFill>
                  <a:schemeClr val="tx1"/>
                </a:solidFill>
                <a:latin typeface="+mn-lt"/>
                <a:ea typeface="+mn-ea"/>
                <a:cs typeface="+mn-cs"/>
              </a:rPr>
              <a:t>. </a:t>
            </a:r>
            <a:endParaRPr lang="ko-KR" altLang="en-US" sz="1200" kern="1200" dirty="0" smtClean="0">
              <a:solidFill>
                <a:schemeClr val="tx1"/>
              </a:solidFill>
              <a:latin typeface="+mn-lt"/>
              <a:ea typeface="+mn-ea"/>
              <a:cs typeface="+mn-cs"/>
            </a:endParaRPr>
          </a:p>
          <a:p>
            <a:endParaRPr lang="en-US" altLang="ko-KR" dirty="0" smtClean="0"/>
          </a:p>
        </p:txBody>
      </p:sp>
      <p:sp>
        <p:nvSpPr>
          <p:cNvPr id="4" name="슬라이드 번호 개체 틀 3"/>
          <p:cNvSpPr>
            <a:spLocks noGrp="1"/>
          </p:cNvSpPr>
          <p:nvPr>
            <p:ph type="sldNum" sz="quarter" idx="10"/>
          </p:nvPr>
        </p:nvSpPr>
        <p:spPr/>
        <p:txBody>
          <a:bodyPr/>
          <a:lstStyle/>
          <a:p>
            <a:fld id="{24D586FE-30C2-41FF-AF60-D8FD5B07F11D}" type="slidenum">
              <a:rPr lang="ko-KR" altLang="en-US" smtClean="0"/>
              <a:pPr/>
              <a:t>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슬라이드 이미지 개체 틀 1"/>
          <p:cNvSpPr>
            <a:spLocks noGrp="1" noRot="1" noChangeAspect="1" noTextEdit="1"/>
          </p:cNvSpPr>
          <p:nvPr>
            <p:ph type="sldImg"/>
          </p:nvPr>
        </p:nvSpPr>
        <p:spPr>
          <a:ln/>
        </p:spPr>
      </p:sp>
      <p:sp>
        <p:nvSpPr>
          <p:cNvPr id="11267" name="슬라이드 노트 개체 틀 2"/>
          <p:cNvSpPr>
            <a:spLocks noGrp="1"/>
          </p:cNvSpPr>
          <p:nvPr>
            <p:ph type="body" idx="1"/>
          </p:nvPr>
        </p:nvSpPr>
        <p:spPr>
          <a:noFill/>
          <a:ln/>
        </p:spPr>
        <p:txBody>
          <a:bodyPr/>
          <a:lstStyle/>
          <a:p>
            <a:pPr eaLnBrk="1" hangingPunct="1"/>
            <a:r>
              <a:rPr lang="en-US" altLang="ko-KR" dirty="0" smtClean="0">
                <a:latin typeface="굴림" pitchFamily="50" charset="-127"/>
                <a:ea typeface="굴림" pitchFamily="50" charset="-127"/>
              </a:rPr>
              <a:t>In this background, we have built a DNA barcode data processing system, </a:t>
            </a:r>
            <a:r>
              <a:rPr lang="en-US" altLang="ko-KR" dirty="0" err="1" smtClean="0">
                <a:latin typeface="굴림" pitchFamily="50" charset="-127"/>
                <a:ea typeface="굴림" pitchFamily="50" charset="-127"/>
              </a:rPr>
              <a:t>BioBarcode</a:t>
            </a:r>
            <a:r>
              <a:rPr lang="en-US" altLang="ko-KR" dirty="0" smtClean="0">
                <a:latin typeface="굴림" pitchFamily="50" charset="-127"/>
                <a:ea typeface="굴림" pitchFamily="50" charset="-127"/>
              </a:rPr>
              <a:t>, with open source software.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To establish the data standards and interoperability,</a:t>
            </a:r>
            <a:r>
              <a:rPr lang="en-US" altLang="ko-KR" sz="1200" kern="1200" baseline="0" dirty="0" smtClean="0">
                <a:solidFill>
                  <a:schemeClr val="tx1"/>
                </a:solidFill>
                <a:latin typeface="+mn-lt"/>
                <a:ea typeface="+mn-ea"/>
                <a:cs typeface="+mn-cs"/>
              </a:rPr>
              <a:t> w</a:t>
            </a:r>
            <a:r>
              <a:rPr lang="en-US" altLang="ko-KR" dirty="0" smtClean="0">
                <a:latin typeface="굴림" pitchFamily="50" charset="-127"/>
                <a:ea typeface="굴림" pitchFamily="50" charset="-127"/>
              </a:rPr>
              <a:t>e </a:t>
            </a:r>
            <a:r>
              <a:rPr lang="en-US" altLang="ko-KR" sz="1200" kern="1200" dirty="0" smtClean="0">
                <a:solidFill>
                  <a:schemeClr val="tx1"/>
                </a:solidFill>
                <a:latin typeface="+mn-lt"/>
                <a:ea typeface="+mn-ea"/>
                <a:cs typeface="+mn-cs"/>
              </a:rPr>
              <a:t>adopted the guidelines in the Consortium for the Barcode of Life.</a:t>
            </a:r>
          </a:p>
          <a:p>
            <a:pPr eaLnBrk="1" hangingPunct="1"/>
            <a:endParaRPr lang="en-US" altLang="ko-KR" dirty="0" smtClean="0">
              <a:latin typeface="굴림" pitchFamily="50" charset="-127"/>
              <a:ea typeface="굴림" pitchFamily="50" charset="-127"/>
            </a:endParaRPr>
          </a:p>
          <a:p>
            <a:pPr eaLnBrk="1" hangingPunct="1"/>
            <a:r>
              <a:rPr lang="en-US" altLang="ko-KR" dirty="0" smtClean="0">
                <a:latin typeface="굴림" pitchFamily="50" charset="-127"/>
                <a:ea typeface="굴림" pitchFamily="50" charset="-127"/>
              </a:rPr>
              <a:t>The </a:t>
            </a:r>
            <a:r>
              <a:rPr lang="en-US" altLang="ko-KR" dirty="0" err="1" smtClean="0">
                <a:latin typeface="굴림" pitchFamily="50" charset="-127"/>
                <a:ea typeface="굴림" pitchFamily="50" charset="-127"/>
              </a:rPr>
              <a:t>BioBarcode</a:t>
            </a:r>
            <a:r>
              <a:rPr lang="en-US" altLang="ko-KR" dirty="0" smtClean="0">
                <a:latin typeface="굴림" pitchFamily="50" charset="-127"/>
                <a:ea typeface="굴림" pitchFamily="50" charset="-127"/>
              </a:rPr>
              <a:t> system can be downloaded from the website through unzipping source code and restoring </a:t>
            </a:r>
            <a:r>
              <a:rPr lang="en-US" altLang="ko-KR" dirty="0" err="1" smtClean="0">
                <a:latin typeface="굴림" pitchFamily="50" charset="-127"/>
                <a:ea typeface="굴림" pitchFamily="50" charset="-127"/>
              </a:rPr>
              <a:t>mySQL</a:t>
            </a:r>
            <a:r>
              <a:rPr lang="en-US" altLang="ko-KR" dirty="0" smtClean="0">
                <a:latin typeface="굴림" pitchFamily="50" charset="-127"/>
                <a:ea typeface="굴림" pitchFamily="50" charset="-127"/>
              </a:rPr>
              <a:t> database at Linux System. </a:t>
            </a:r>
            <a:r>
              <a:rPr lang="en-US" dirty="0" smtClean="0"/>
              <a:t> </a:t>
            </a:r>
          </a:p>
        </p:txBody>
      </p:sp>
      <p:sp>
        <p:nvSpPr>
          <p:cNvPr id="11268" name="슬라이드 번호 개체 틀 3"/>
          <p:cNvSpPr>
            <a:spLocks noGrp="1"/>
          </p:cNvSpPr>
          <p:nvPr>
            <p:ph type="sldNum" sz="quarter" idx="5"/>
          </p:nvPr>
        </p:nvSpPr>
        <p:spPr>
          <a:noFill/>
        </p:spPr>
        <p:txBody>
          <a:bodyPr/>
          <a:lstStyle/>
          <a:p>
            <a:fld id="{1680BBF9-2FB2-4173-911D-9F35B8B945E3}" type="slidenum">
              <a:rPr lang="en-US" altLang="ko-KR" smtClean="0">
                <a:latin typeface="굴림" pitchFamily="50" charset="-127"/>
                <a:ea typeface="굴림" pitchFamily="50" charset="-127"/>
              </a:rPr>
              <a:pPr/>
              <a:t>7</a:t>
            </a:fld>
            <a:endParaRPr lang="en-US" altLang="ko-KR" smtClean="0">
              <a:latin typeface="굴림" pitchFamily="50" charset="-127"/>
              <a:ea typeface="굴림" pitchFamily="50"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200" b="1" dirty="0" smtClean="0"/>
              <a:t>(1) System architecture and scheme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database structure of </a:t>
            </a:r>
            <a:r>
              <a:rPr lang="en-US" sz="1200" kern="1200" dirty="0" err="1" smtClean="0">
                <a:solidFill>
                  <a:schemeClr val="tx1"/>
                </a:solidFill>
                <a:latin typeface="+mn-lt"/>
                <a:ea typeface="+mn-ea"/>
                <a:cs typeface="+mn-cs"/>
              </a:rPr>
              <a:t>BioBarcode</a:t>
            </a:r>
            <a:r>
              <a:rPr lang="en-US" sz="1200" kern="1200" dirty="0" smtClean="0">
                <a:solidFill>
                  <a:schemeClr val="tx1"/>
                </a:solidFill>
                <a:latin typeface="+mn-lt"/>
                <a:ea typeface="+mn-ea"/>
                <a:cs typeface="+mn-cs"/>
              </a:rPr>
              <a:t> system consists of 12 tables as shown in this Figure. </a:t>
            </a:r>
          </a:p>
          <a:p>
            <a:r>
              <a:rPr lang="en-US" sz="1200" kern="1200" dirty="0" smtClean="0">
                <a:solidFill>
                  <a:schemeClr val="tx1"/>
                </a:solidFill>
                <a:latin typeface="+mn-lt"/>
                <a:ea typeface="+mn-ea"/>
                <a:cs typeface="+mn-cs"/>
              </a:rPr>
              <a:t>These tables are mainly </a:t>
            </a:r>
            <a:r>
              <a:rPr lang="en-US" sz="1200" kern="1200" dirty="0" err="1" smtClean="0">
                <a:solidFill>
                  <a:schemeClr val="tx1"/>
                </a:solidFill>
                <a:latin typeface="+mn-lt"/>
                <a:ea typeface="+mn-ea"/>
                <a:cs typeface="+mn-cs"/>
              </a:rPr>
              <a:t>bc_entry</a:t>
            </a:r>
            <a:r>
              <a:rPr lang="en-US" sz="1200" kern="1200" dirty="0" smtClean="0">
                <a:solidFill>
                  <a:schemeClr val="tx1"/>
                </a:solidFill>
                <a:latin typeface="+mn-lt"/>
                <a:ea typeface="+mn-ea"/>
                <a:cs typeface="+mn-cs"/>
              </a:rPr>
              <a:t> (a table for management of general information on specimens). </a:t>
            </a:r>
            <a:br>
              <a:rPr lang="en-US" sz="1200" kern="1200" dirty="0" smtClean="0">
                <a:solidFill>
                  <a:schemeClr val="tx1"/>
                </a:solidFill>
                <a:latin typeface="+mn-lt"/>
                <a:ea typeface="+mn-ea"/>
                <a:cs typeface="+mn-cs"/>
              </a:rPr>
            </a:br>
            <a:r>
              <a:rPr lang="en-US" altLang="ko-KR" sz="1200" kern="1200" dirty="0" smtClean="0">
                <a:solidFill>
                  <a:schemeClr val="tx1"/>
                </a:solidFill>
                <a:latin typeface="+mn-lt"/>
                <a:ea typeface="+mn-ea"/>
                <a:cs typeface="+mn-cs"/>
              </a:rPr>
              <a:t>We</a:t>
            </a:r>
            <a:r>
              <a:rPr lang="ko-KR" alt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used a lineage table as </a:t>
            </a:r>
            <a:r>
              <a:rPr lang="en-US" sz="1200" kern="1200" dirty="0" err="1" smtClean="0">
                <a:solidFill>
                  <a:schemeClr val="tx1"/>
                </a:solidFill>
                <a:latin typeface="+mn-lt"/>
                <a:ea typeface="+mn-ea"/>
                <a:cs typeface="+mn-cs"/>
              </a:rPr>
              <a:t>tax_names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tax_nodes</a:t>
            </a:r>
            <a:r>
              <a:rPr lang="en-US" sz="1200" kern="1200" dirty="0" smtClean="0">
                <a:solidFill>
                  <a:schemeClr val="tx1"/>
                </a:solidFill>
                <a:latin typeface="+mn-lt"/>
                <a:ea typeface="+mn-ea"/>
                <a:cs typeface="+mn-cs"/>
              </a:rPr>
              <a:t> from the NCBI taxonomy database to search and navigate lineage.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This table contains taxonomy information of 370,000 species from kingdom to subspecies.</a:t>
            </a:r>
          </a:p>
          <a:p>
            <a:endParaRPr lang="en-US" sz="12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kern="1200" dirty="0" smtClean="0">
                <a:solidFill>
                  <a:schemeClr val="tx1"/>
                </a:solidFill>
                <a:latin typeface="+mn-lt"/>
                <a:ea typeface="+mn-ea"/>
                <a:cs typeface="+mn-cs"/>
              </a:rPr>
              <a:t>(2) </a:t>
            </a:r>
            <a:r>
              <a:rPr lang="en-US" altLang="ko-KR" sz="1200" b="1" dirty="0" smtClean="0"/>
              <a:t>Computational Resources</a:t>
            </a:r>
            <a:endParaRPr lang="en-US" altLang="ko-KR" sz="1200" kern="1200" dirty="0" smtClean="0">
              <a:solidFill>
                <a:schemeClr val="tx1"/>
              </a:solidFill>
              <a:latin typeface="+mn-lt"/>
              <a:ea typeface="+mn-ea"/>
              <a:cs typeface="+mn-cs"/>
            </a:endParaRPr>
          </a:p>
          <a:p>
            <a:pPr eaLnBrk="1" hangingPunct="1"/>
            <a:r>
              <a:rPr lang="en-US" altLang="ko-KR" sz="1200" kern="1200" dirty="0" smtClean="0">
                <a:solidFill>
                  <a:schemeClr val="tx1"/>
                </a:solidFill>
                <a:latin typeface="+mn-lt"/>
                <a:ea typeface="+mn-ea"/>
                <a:cs typeface="+mn-cs"/>
              </a:rPr>
              <a:t>PHP and JavaScript were used for most web pages and the main system so that any future developers can join or develop their own based on </a:t>
            </a:r>
            <a:r>
              <a:rPr lang="en-US" altLang="ko-KR" sz="1200" kern="1200" dirty="0" err="1" smtClean="0">
                <a:solidFill>
                  <a:schemeClr val="tx1"/>
                </a:solidFill>
                <a:latin typeface="+mn-lt"/>
                <a:ea typeface="+mn-ea"/>
                <a:cs typeface="+mn-cs"/>
              </a:rPr>
              <a:t>BioBarcode</a:t>
            </a:r>
            <a:r>
              <a:rPr lang="en-US" altLang="ko-KR" sz="1200" kern="1200" dirty="0" smtClean="0">
                <a:solidFill>
                  <a:schemeClr val="tx1"/>
                </a:solidFill>
                <a:latin typeface="+mn-lt"/>
                <a:ea typeface="+mn-ea"/>
                <a:cs typeface="+mn-cs"/>
              </a:rPr>
              <a:t>. </a:t>
            </a:r>
            <a:r>
              <a:rPr lang="en-US" altLang="ko-KR" sz="1200" kern="1200" dirty="0" err="1" smtClean="0">
                <a:solidFill>
                  <a:schemeClr val="tx1"/>
                </a:solidFill>
                <a:latin typeface="+mn-lt"/>
                <a:ea typeface="+mn-ea"/>
                <a:cs typeface="+mn-cs"/>
              </a:rPr>
              <a:t>mySQL</a:t>
            </a:r>
            <a:r>
              <a:rPr lang="en-US" altLang="ko-KR" sz="1200" kern="1200" dirty="0" smtClean="0">
                <a:solidFill>
                  <a:schemeClr val="tx1"/>
                </a:solidFill>
                <a:latin typeface="+mn-lt"/>
                <a:ea typeface="+mn-ea"/>
                <a:cs typeface="+mn-cs"/>
              </a:rPr>
              <a:t> was used for database management and MEGABLAST was</a:t>
            </a:r>
            <a:r>
              <a:rPr lang="en-US" altLang="ko-KR" sz="1200" kern="1200" baseline="0" dirty="0" smtClean="0">
                <a:solidFill>
                  <a:schemeClr val="tx1"/>
                </a:solidFill>
                <a:latin typeface="+mn-lt"/>
                <a:ea typeface="+mn-ea"/>
                <a:cs typeface="+mn-cs"/>
              </a:rPr>
              <a:t> employed</a:t>
            </a:r>
            <a:r>
              <a:rPr lang="en-US" altLang="ko-KR" sz="1200" kern="1200" dirty="0" smtClean="0">
                <a:solidFill>
                  <a:schemeClr val="tx1"/>
                </a:solidFill>
                <a:latin typeface="+mn-lt"/>
                <a:ea typeface="+mn-ea"/>
                <a:cs typeface="+mn-cs"/>
              </a:rPr>
              <a:t> to search sequence identity. The server is optimized for IE7 internet browser. </a:t>
            </a:r>
            <a:endParaRPr lang="en-US" altLang="ko-KR" dirty="0" smtClean="0">
              <a:latin typeface="굴림" pitchFamily="50" charset="-127"/>
              <a:ea typeface="굴림" pitchFamily="50" charset="-127"/>
            </a:endParaRPr>
          </a:p>
          <a:p>
            <a:endParaRPr lang="ko-KR" altLang="en-US" dirty="0" smtClean="0"/>
          </a:p>
          <a:p>
            <a:endParaRPr lang="ko-KR" altLang="en-US" dirty="0" smtClean="0"/>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endParaRPr lang="en-US" altLang="ko-KR" sz="1200" b="1" dirty="0" smtClean="0"/>
          </a:p>
        </p:txBody>
      </p:sp>
      <p:sp>
        <p:nvSpPr>
          <p:cNvPr id="4" name="슬라이드 번호 개체 틀 3"/>
          <p:cNvSpPr>
            <a:spLocks noGrp="1"/>
          </p:cNvSpPr>
          <p:nvPr>
            <p:ph type="sldNum" sz="quarter" idx="10"/>
          </p:nvPr>
        </p:nvSpPr>
        <p:spPr/>
        <p:txBody>
          <a:bodyPr/>
          <a:lstStyle/>
          <a:p>
            <a:fld id="{24D586FE-30C2-41FF-AF60-D8FD5B07F11D}" type="slidenum">
              <a:rPr lang="ko-KR" altLang="en-US" smtClean="0"/>
              <a:pPr/>
              <a:t>8</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sz="1200" b="1" dirty="0" smtClean="0"/>
              <a:t>(3) Data uploads and repository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As shown in this Figure, </a:t>
            </a:r>
            <a:r>
              <a:rPr lang="en-US" sz="1200" kern="1200" dirty="0" err="1" smtClean="0">
                <a:solidFill>
                  <a:schemeClr val="tx1"/>
                </a:solidFill>
                <a:latin typeface="+mn-lt"/>
                <a:ea typeface="+mn-ea"/>
                <a:cs typeface="+mn-cs"/>
              </a:rPr>
              <a:t>BioBarcode</a:t>
            </a:r>
            <a:r>
              <a:rPr lang="en-US" sz="1200" kern="1200" dirty="0" smtClean="0">
                <a:solidFill>
                  <a:schemeClr val="tx1"/>
                </a:solidFill>
                <a:latin typeface="+mn-lt"/>
                <a:ea typeface="+mn-ea"/>
                <a:cs typeface="+mn-cs"/>
              </a:rPr>
              <a:t> system can be uploaded data in three parts: specimen, taxonomy, and sequence. </a:t>
            </a:r>
            <a:endParaRPr lang="ko-KR"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Key specimen data, such as voucher information and collection data with geographical distributions, is recorded in the specimen entry. </a:t>
            </a:r>
          </a:p>
          <a:p>
            <a:r>
              <a:rPr lang="en-US" sz="1200" kern="1200" dirty="0" smtClean="0">
                <a:solidFill>
                  <a:schemeClr val="tx1"/>
                </a:solidFill>
                <a:latin typeface="+mn-lt"/>
                <a:ea typeface="+mn-ea"/>
                <a:cs typeface="+mn-cs"/>
              </a:rPr>
              <a:t>Clicking an icon using the Google map API makes an automatic entry of longitude and latitude of the selected location in geographical information. </a:t>
            </a:r>
            <a:endParaRPr lang="en-US" sz="1200" b="1" dirty="0" smtClean="0"/>
          </a:p>
          <a:p>
            <a:endParaRPr lang="en-US" altLang="ko-KR" sz="1200" b="1" dirty="0" smtClean="0"/>
          </a:p>
        </p:txBody>
      </p:sp>
      <p:sp>
        <p:nvSpPr>
          <p:cNvPr id="4" name="슬라이드 번호 개체 틀 3"/>
          <p:cNvSpPr>
            <a:spLocks noGrp="1"/>
          </p:cNvSpPr>
          <p:nvPr>
            <p:ph type="sldNum" sz="quarter" idx="10"/>
          </p:nvPr>
        </p:nvSpPr>
        <p:spPr/>
        <p:txBody>
          <a:bodyPr/>
          <a:lstStyle/>
          <a:p>
            <a:fld id="{24D586FE-30C2-41FF-AF60-D8FD5B07F11D}" type="slidenum">
              <a:rPr lang="ko-KR" altLang="en-US" smtClean="0"/>
              <a:pPr/>
              <a:t>9</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35F9B6D-00CD-41DE-8CD4-36700C1CF277}" type="datetimeFigureOut">
              <a:rPr lang="ko-KR" altLang="en-US" smtClean="0"/>
              <a:pPr/>
              <a:t>2009-09-08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ABECC9B-8ABA-482C-B0A5-A4768B8B0F6F}"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F9B6D-00CD-41DE-8CD4-36700C1CF277}" type="datetimeFigureOut">
              <a:rPr lang="ko-KR" altLang="en-US" smtClean="0"/>
              <a:pPr/>
              <a:t>2009-09-08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ECC9B-8ABA-482C-B0A5-A4768B8B0F6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www.koreanbio.org/biobarcod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1638"/>
            <a:ext cx="7772400" cy="1470025"/>
          </a:xfrm>
        </p:spPr>
        <p:txBody>
          <a:bodyPr/>
          <a:lstStyle/>
          <a:p>
            <a:r>
              <a:rPr lang="en-US" altLang="ko-KR" sz="2800" b="1" i="1" dirty="0" err="1" smtClean="0">
                <a:solidFill>
                  <a:schemeClr val="accent2">
                    <a:lumMod val="50000"/>
                  </a:schemeClr>
                </a:solidFill>
                <a:latin typeface="Arial" charset="0"/>
              </a:rPr>
              <a:t>BioBarcode</a:t>
            </a:r>
            <a:r>
              <a:rPr lang="en-US" altLang="ko-KR" sz="2800" b="1" i="1" dirty="0" smtClean="0">
                <a:solidFill>
                  <a:schemeClr val="accent2">
                    <a:lumMod val="50000"/>
                  </a:schemeClr>
                </a:solidFill>
                <a:latin typeface="Arial" charset="0"/>
              </a:rPr>
              <a:t>: a general DNA </a:t>
            </a:r>
            <a:r>
              <a:rPr lang="en-US" altLang="ko-KR" sz="2800" b="1" i="1" dirty="0" err="1" smtClean="0">
                <a:solidFill>
                  <a:schemeClr val="accent2">
                    <a:lumMod val="50000"/>
                  </a:schemeClr>
                </a:solidFill>
                <a:latin typeface="Arial" charset="0"/>
              </a:rPr>
              <a:t>barcoding</a:t>
            </a:r>
            <a:r>
              <a:rPr lang="en-US" altLang="ko-KR" sz="2800" b="1" i="1" dirty="0" smtClean="0">
                <a:solidFill>
                  <a:schemeClr val="accent2">
                    <a:lumMod val="50000"/>
                  </a:schemeClr>
                </a:solidFill>
                <a:latin typeface="Arial" charset="0"/>
              </a:rPr>
              <a:t> database and server platform </a:t>
            </a:r>
            <a:br>
              <a:rPr lang="en-US" altLang="ko-KR" sz="2800" b="1" i="1" dirty="0" smtClean="0">
                <a:solidFill>
                  <a:schemeClr val="accent2">
                    <a:lumMod val="50000"/>
                  </a:schemeClr>
                </a:solidFill>
                <a:latin typeface="Arial" charset="0"/>
              </a:rPr>
            </a:br>
            <a:r>
              <a:rPr lang="en-US" altLang="ko-KR" sz="2800" b="1" i="1" dirty="0" smtClean="0">
                <a:solidFill>
                  <a:schemeClr val="accent2">
                    <a:lumMod val="50000"/>
                  </a:schemeClr>
                </a:solidFill>
                <a:latin typeface="Arial" charset="0"/>
              </a:rPr>
              <a:t>           for Asian biodiversity resources</a:t>
            </a:r>
            <a:endParaRPr lang="en-US" altLang="ko-KR" sz="2800" b="1" i="1" dirty="0">
              <a:solidFill>
                <a:schemeClr val="accent2">
                  <a:lumMod val="50000"/>
                </a:schemeClr>
              </a:solidFill>
            </a:endParaRPr>
          </a:p>
        </p:txBody>
      </p:sp>
      <p:sp>
        <p:nvSpPr>
          <p:cNvPr id="2051" name="Rectangle 3"/>
          <p:cNvSpPr>
            <a:spLocks noGrp="1" noChangeArrowheads="1"/>
          </p:cNvSpPr>
          <p:nvPr>
            <p:ph type="subTitle" idx="1"/>
          </p:nvPr>
        </p:nvSpPr>
        <p:spPr>
          <a:xfrm>
            <a:off x="2273302" y="4772025"/>
            <a:ext cx="6013474" cy="1085867"/>
          </a:xfrm>
        </p:spPr>
        <p:txBody>
          <a:bodyPr>
            <a:normAutofit/>
          </a:bodyPr>
          <a:lstStyle/>
          <a:p>
            <a:pPr algn="r"/>
            <a:r>
              <a:rPr lang="en-US" altLang="ko-KR" sz="1800" b="1" dirty="0">
                <a:solidFill>
                  <a:schemeClr val="tx1"/>
                </a:solidFill>
                <a:latin typeface="Arial" pitchFamily="34" charset="0"/>
                <a:cs typeface="Arial" pitchFamily="34" charset="0"/>
              </a:rPr>
              <a:t>Jeongheui Lim</a:t>
            </a:r>
          </a:p>
          <a:p>
            <a:pPr algn="r"/>
            <a:r>
              <a:rPr lang="en-US" altLang="ko-KR" sz="1600" b="1" dirty="0">
                <a:solidFill>
                  <a:schemeClr val="tx1"/>
                </a:solidFill>
                <a:latin typeface="Arial" pitchFamily="34" charset="0"/>
                <a:cs typeface="Arial" pitchFamily="34" charset="0"/>
              </a:rPr>
              <a:t>Korean </a:t>
            </a:r>
            <a:r>
              <a:rPr lang="en-US" altLang="ko-KR" sz="1600" b="1" dirty="0" err="1">
                <a:solidFill>
                  <a:schemeClr val="tx1"/>
                </a:solidFill>
                <a:latin typeface="Arial" pitchFamily="34" charset="0"/>
                <a:cs typeface="Arial" pitchFamily="34" charset="0"/>
              </a:rPr>
              <a:t>BioInformation</a:t>
            </a:r>
            <a:r>
              <a:rPr lang="en-US" altLang="ko-KR" sz="1600" b="1" dirty="0">
                <a:solidFill>
                  <a:schemeClr val="tx1"/>
                </a:solidFill>
                <a:latin typeface="Arial" pitchFamily="34" charset="0"/>
                <a:cs typeface="Arial" pitchFamily="34" charset="0"/>
              </a:rPr>
              <a:t> Center </a:t>
            </a:r>
            <a:r>
              <a:rPr lang="en-US" altLang="ko-KR" sz="1600" b="1" dirty="0" smtClean="0">
                <a:solidFill>
                  <a:schemeClr val="tx1"/>
                </a:solidFill>
                <a:latin typeface="Arial" pitchFamily="34" charset="0"/>
                <a:cs typeface="Arial" pitchFamily="34" charset="0"/>
              </a:rPr>
              <a:t/>
            </a:r>
            <a:br>
              <a:rPr lang="en-US" altLang="ko-KR" sz="1600" b="1" dirty="0" smtClean="0">
                <a:solidFill>
                  <a:schemeClr val="tx1"/>
                </a:solidFill>
                <a:latin typeface="Arial" pitchFamily="34" charset="0"/>
                <a:cs typeface="Arial" pitchFamily="34" charset="0"/>
              </a:rPr>
            </a:br>
            <a:r>
              <a:rPr lang="en-US" altLang="ko-KR" sz="1600" b="1" dirty="0" smtClean="0">
                <a:solidFill>
                  <a:schemeClr val="tx1"/>
                </a:solidFill>
                <a:latin typeface="Arial" pitchFamily="34" charset="0"/>
                <a:cs typeface="Arial" pitchFamily="34" charset="0"/>
              </a:rPr>
              <a:t>Korea Research Institute of Bioscience and Biotechnology </a:t>
            </a:r>
            <a:endParaRPr lang="en-US" altLang="ko-KR" sz="1600" b="1" dirty="0">
              <a:solidFill>
                <a:schemeClr val="tx1"/>
              </a:solidFill>
              <a:latin typeface="Arial" pitchFamily="34" charset="0"/>
              <a:cs typeface="Arial" pitchFamily="34" charset="0"/>
            </a:endParaRPr>
          </a:p>
        </p:txBody>
      </p:sp>
      <p:sp>
        <p:nvSpPr>
          <p:cNvPr id="2055" name="Rectangle 7"/>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wrap="none" anchor="ctr"/>
          <a:lstStyle/>
          <a:p>
            <a:endParaRPr lang="ko-KR" altLang="en-US"/>
          </a:p>
        </p:txBody>
      </p:sp>
      <p:sp>
        <p:nvSpPr>
          <p:cNvPr id="2057" name="Text Box 9"/>
          <p:cNvSpPr txBox="1">
            <a:spLocks noChangeArrowheads="1"/>
          </p:cNvSpPr>
          <p:nvPr/>
        </p:nvSpPr>
        <p:spPr bwMode="auto">
          <a:xfrm>
            <a:off x="0" y="6453188"/>
            <a:ext cx="4787900" cy="366712"/>
          </a:xfrm>
          <a:prstGeom prst="rect">
            <a:avLst/>
          </a:prstGeom>
          <a:noFill/>
          <a:ln w="9525">
            <a:noFill/>
            <a:miter lim="800000"/>
            <a:headEnd/>
            <a:tailEnd/>
          </a:ln>
          <a:effectLst/>
        </p:spPr>
        <p:txBody>
          <a:bodyPr>
            <a:spAutoFit/>
          </a:bodyPr>
          <a:lstStyle/>
          <a:p>
            <a:pPr>
              <a:spcBef>
                <a:spcPct val="50000"/>
              </a:spcBef>
            </a:pPr>
            <a:r>
              <a:rPr lang="en-US" altLang="ko-KR" b="1" i="1" dirty="0">
                <a:solidFill>
                  <a:srgbClr val="4D4D4D"/>
                </a:solidFill>
                <a:latin typeface="Times New Roman" pitchFamily="18" charset="0"/>
              </a:rPr>
              <a:t>&gt;&gt;&gt; </a:t>
            </a:r>
            <a:r>
              <a:rPr lang="en-US" altLang="ko-KR" b="1" i="1" dirty="0" smtClean="0">
                <a:solidFill>
                  <a:srgbClr val="4D4D4D"/>
                </a:solidFill>
                <a:latin typeface="Times New Roman" pitchFamily="18" charset="0"/>
              </a:rPr>
              <a:t>Korean </a:t>
            </a:r>
            <a:r>
              <a:rPr lang="en-US" altLang="ko-KR" b="1" i="1" dirty="0" err="1">
                <a:solidFill>
                  <a:srgbClr val="4D4D4D"/>
                </a:solidFill>
                <a:latin typeface="Times New Roman" pitchFamily="18" charset="0"/>
              </a:rPr>
              <a:t>BioInformation</a:t>
            </a:r>
            <a:r>
              <a:rPr lang="en-US" altLang="ko-KR" b="1" i="1" dirty="0">
                <a:solidFill>
                  <a:srgbClr val="4D4D4D"/>
                </a:solidFill>
                <a:latin typeface="Times New Roman" pitchFamily="18" charset="0"/>
              </a:rPr>
              <a:t> </a:t>
            </a:r>
            <a:r>
              <a:rPr lang="en-US" altLang="ko-KR" b="1" i="1" dirty="0" smtClean="0">
                <a:solidFill>
                  <a:srgbClr val="4D4D4D"/>
                </a:solidFill>
                <a:latin typeface="Times New Roman" pitchFamily="18" charset="0"/>
              </a:rPr>
              <a:t>Center (KOBIC)</a:t>
            </a:r>
            <a:endParaRPr lang="en-US" altLang="ko-KR" b="1" i="1" dirty="0">
              <a:solidFill>
                <a:srgbClr val="4D4D4D"/>
              </a:solidFill>
              <a:latin typeface="Times New Roman" pitchFamily="18" charset="0"/>
            </a:endParaRPr>
          </a:p>
        </p:txBody>
      </p:sp>
      <p:pic>
        <p:nvPicPr>
          <p:cNvPr id="2059" name="Picture 11" descr="KOBIC"/>
          <p:cNvPicPr>
            <a:picLocks noChangeAspect="1" noChangeArrowheads="1"/>
          </p:cNvPicPr>
          <p:nvPr/>
        </p:nvPicPr>
        <p:blipFill>
          <a:blip r:embed="rId3" cstate="print"/>
          <a:srcRect/>
          <a:stretch>
            <a:fillRect/>
          </a:stretch>
        </p:blipFill>
        <p:spPr bwMode="auto">
          <a:xfrm>
            <a:off x="7429520" y="6429396"/>
            <a:ext cx="1643074" cy="360362"/>
          </a:xfrm>
          <a:prstGeom prst="rect">
            <a:avLst/>
          </a:prstGeom>
          <a:noFill/>
        </p:spPr>
      </p:pic>
      <p:sp>
        <p:nvSpPr>
          <p:cNvPr id="2060" name="Rectangle 12"/>
          <p:cNvSpPr>
            <a:spLocks noChangeArrowheads="1"/>
          </p:cNvSpPr>
          <p:nvPr/>
        </p:nvSpPr>
        <p:spPr bwMode="auto">
          <a:xfrm>
            <a:off x="0" y="0"/>
            <a:ext cx="9144000" cy="476250"/>
          </a:xfrm>
          <a:prstGeom prst="rect">
            <a:avLst/>
          </a:prstGeom>
          <a:solidFill>
            <a:schemeClr val="accent1"/>
          </a:solidFill>
          <a:ln w="9525">
            <a:solidFill>
              <a:schemeClr val="tx1"/>
            </a:solidFill>
            <a:miter lim="800000"/>
            <a:headEnd/>
            <a:tailEnd/>
          </a:ln>
          <a:effectLst/>
        </p:spPr>
        <p:txBody>
          <a:bodyPr wrap="none" anchor="ctr"/>
          <a:lstStyle/>
          <a:p>
            <a:endParaRPr lang="ko-KR" altLang="en-US"/>
          </a:p>
        </p:txBody>
      </p:sp>
      <p:sp>
        <p:nvSpPr>
          <p:cNvPr id="2061" name="Text Box 13"/>
          <p:cNvSpPr txBox="1">
            <a:spLocks noChangeArrowheads="1"/>
          </p:cNvSpPr>
          <p:nvPr/>
        </p:nvSpPr>
        <p:spPr bwMode="auto">
          <a:xfrm>
            <a:off x="0" y="38100"/>
            <a:ext cx="7524750" cy="366713"/>
          </a:xfrm>
          <a:prstGeom prst="rect">
            <a:avLst/>
          </a:prstGeom>
          <a:noFill/>
          <a:ln w="9525">
            <a:noFill/>
            <a:miter lim="800000"/>
            <a:headEnd/>
            <a:tailEnd/>
          </a:ln>
          <a:effectLst/>
        </p:spPr>
        <p:txBody>
          <a:bodyPr>
            <a:spAutoFit/>
          </a:bodyPr>
          <a:lstStyle/>
          <a:p>
            <a:pPr>
              <a:spcBef>
                <a:spcPct val="50000"/>
              </a:spcBef>
            </a:pPr>
            <a:r>
              <a:rPr lang="en-US" altLang="ko-KR" b="1" i="1" dirty="0">
                <a:solidFill>
                  <a:srgbClr val="4D4D4D"/>
                </a:solidFill>
                <a:latin typeface="Times New Roman" pitchFamily="18" charset="0"/>
              </a:rPr>
              <a:t>&gt;&gt;&gt; </a:t>
            </a:r>
            <a:r>
              <a:rPr lang="en-US" altLang="ko-KR" b="1" i="1" dirty="0" smtClean="0">
                <a:solidFill>
                  <a:srgbClr val="4D4D4D"/>
                </a:solidFill>
                <a:latin typeface="Times New Roman" pitchFamily="18" charset="0"/>
              </a:rPr>
              <a:t>Korea </a:t>
            </a:r>
            <a:r>
              <a:rPr lang="en-US" altLang="ko-KR" b="1" i="1" dirty="0">
                <a:solidFill>
                  <a:srgbClr val="4D4D4D"/>
                </a:solidFill>
                <a:latin typeface="Times New Roman" pitchFamily="18" charset="0"/>
              </a:rPr>
              <a:t>Research Institute of  Bioscience and </a:t>
            </a:r>
            <a:r>
              <a:rPr lang="en-US" altLang="ko-KR" b="1" i="1" dirty="0" smtClean="0">
                <a:solidFill>
                  <a:srgbClr val="4D4D4D"/>
                </a:solidFill>
                <a:latin typeface="Times New Roman" pitchFamily="18" charset="0"/>
              </a:rPr>
              <a:t>Biotechnology  (KRIBB)</a:t>
            </a:r>
            <a:endParaRPr lang="en-US" altLang="ko-KR" b="1" i="1" dirty="0">
              <a:solidFill>
                <a:srgbClr val="4D4D4D"/>
              </a:solidFill>
              <a:latin typeface="Times New Roman" pitchFamily="18" charset="0"/>
            </a:endParaRPr>
          </a:p>
        </p:txBody>
      </p:sp>
      <p:sp>
        <p:nvSpPr>
          <p:cNvPr id="2064" name="Text Box 16"/>
          <p:cNvSpPr txBox="1">
            <a:spLocks noChangeArrowheads="1"/>
          </p:cNvSpPr>
          <p:nvPr/>
        </p:nvSpPr>
        <p:spPr bwMode="auto">
          <a:xfrm>
            <a:off x="142875" y="549275"/>
            <a:ext cx="2700338" cy="369332"/>
          </a:xfrm>
          <a:prstGeom prst="rect">
            <a:avLst/>
          </a:prstGeom>
          <a:noFill/>
          <a:ln w="9525">
            <a:noFill/>
            <a:miter lim="800000"/>
            <a:headEnd/>
            <a:tailEnd/>
          </a:ln>
          <a:effectLst/>
        </p:spPr>
        <p:txBody>
          <a:bodyPr>
            <a:spAutoFit/>
          </a:bodyPr>
          <a:lstStyle/>
          <a:p>
            <a:pPr>
              <a:spcBef>
                <a:spcPct val="50000"/>
              </a:spcBef>
            </a:pPr>
            <a:r>
              <a:rPr lang="en-US" altLang="ko-KR" b="1" dirty="0" err="1" smtClean="0">
                <a:solidFill>
                  <a:schemeClr val="tx1">
                    <a:lumMod val="65000"/>
                    <a:lumOff val="35000"/>
                  </a:schemeClr>
                </a:solidFill>
                <a:latin typeface="Times New Roman" pitchFamily="18" charset="0"/>
              </a:rPr>
              <a:t>InCoB</a:t>
            </a:r>
            <a:r>
              <a:rPr lang="en-US" altLang="ko-KR" b="1" dirty="0" smtClean="0">
                <a:solidFill>
                  <a:schemeClr val="tx1">
                    <a:lumMod val="65000"/>
                    <a:lumOff val="35000"/>
                  </a:schemeClr>
                </a:solidFill>
                <a:latin typeface="Times New Roman" pitchFamily="18" charset="0"/>
              </a:rPr>
              <a:t> </a:t>
            </a:r>
            <a:r>
              <a:rPr lang="en-US" altLang="ko-KR" b="1" dirty="0" smtClean="0">
                <a:solidFill>
                  <a:schemeClr val="tx1">
                    <a:lumMod val="65000"/>
                    <a:lumOff val="35000"/>
                  </a:schemeClr>
                </a:solidFill>
                <a:latin typeface="Times New Roman" pitchFamily="18" charset="0"/>
              </a:rPr>
              <a:t>2009, </a:t>
            </a:r>
            <a:r>
              <a:rPr lang="en-US" altLang="ko-KR" b="1" dirty="0" smtClean="0">
                <a:solidFill>
                  <a:schemeClr val="tx1">
                    <a:lumMod val="65000"/>
                    <a:lumOff val="35000"/>
                  </a:schemeClr>
                </a:solidFill>
                <a:latin typeface="Times New Roman" pitchFamily="18" charset="0"/>
              </a:rPr>
              <a:t> Singapore</a:t>
            </a:r>
            <a:r>
              <a:rPr lang="ko-KR" altLang="en-US" b="1" dirty="0" smtClean="0">
                <a:solidFill>
                  <a:schemeClr val="tx1">
                    <a:lumMod val="65000"/>
                    <a:lumOff val="35000"/>
                  </a:schemeClr>
                </a:solidFill>
                <a:latin typeface="Times New Roman" pitchFamily="18" charset="0"/>
              </a:rPr>
              <a:t> </a:t>
            </a:r>
            <a:endParaRPr lang="en-US" altLang="ko-KR" b="1" dirty="0">
              <a:solidFill>
                <a:schemeClr val="tx1">
                  <a:lumMod val="65000"/>
                  <a:lumOff val="35000"/>
                </a:schemeClr>
              </a:solidFill>
              <a:latin typeface="Times New Roman" pitchFamily="18" charset="0"/>
            </a:endParaRPr>
          </a:p>
        </p:txBody>
      </p:sp>
      <p:pic>
        <p:nvPicPr>
          <p:cNvPr id="4098" name="Picture 2"/>
          <p:cNvPicPr>
            <a:picLocks noChangeAspect="1" noChangeArrowheads="1"/>
          </p:cNvPicPr>
          <p:nvPr/>
        </p:nvPicPr>
        <p:blipFill>
          <a:blip r:embed="rId4" cstate="print"/>
          <a:srcRect/>
          <a:stretch>
            <a:fillRect/>
          </a:stretch>
        </p:blipFill>
        <p:spPr bwMode="auto">
          <a:xfrm>
            <a:off x="7429520" y="71438"/>
            <a:ext cx="1609727" cy="357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l"/>
            <a:r>
              <a:rPr kumimoji="1" lang="en-US" altLang="ko-KR" sz="2400" b="1" dirty="0" smtClean="0">
                <a:solidFill>
                  <a:schemeClr val="tx2"/>
                </a:solidFill>
              </a:rPr>
              <a:t>Asian </a:t>
            </a:r>
            <a:r>
              <a:rPr kumimoji="1" lang="en-US" altLang="ko-KR" sz="2400" b="1" dirty="0" err="1" smtClean="0">
                <a:solidFill>
                  <a:schemeClr val="tx2"/>
                </a:solidFill>
              </a:rPr>
              <a:t>BioBarcode</a:t>
            </a:r>
            <a:r>
              <a:rPr kumimoji="1" lang="en-US" altLang="ko-KR" sz="2400" b="1" dirty="0" smtClean="0">
                <a:solidFill>
                  <a:schemeClr val="tx2"/>
                </a:solidFill>
              </a:rPr>
              <a:t> System (1/3)</a:t>
            </a:r>
            <a:br>
              <a:rPr kumimoji="1" lang="en-US" altLang="ko-KR" sz="2400" b="1" dirty="0" smtClean="0">
                <a:solidFill>
                  <a:schemeClr val="tx2"/>
                </a:solidFill>
              </a:rPr>
            </a:br>
            <a:r>
              <a:rPr lang="en-US" altLang="ko-KR" sz="2400" b="1" i="1" dirty="0" smtClean="0"/>
              <a:t> </a:t>
            </a:r>
            <a:r>
              <a:rPr lang="en-US" altLang="ko-KR" sz="1800" b="1" i="1" dirty="0" smtClean="0">
                <a:solidFill>
                  <a:srgbClr val="7030A0"/>
                </a:solidFill>
              </a:rPr>
              <a:t>an exemplary web system using </a:t>
            </a:r>
            <a:r>
              <a:rPr lang="en-US" altLang="ko-KR" sz="1800" b="1" i="1" dirty="0" err="1" smtClean="0">
                <a:solidFill>
                  <a:srgbClr val="7030A0"/>
                </a:solidFill>
              </a:rPr>
              <a:t>BioBarcode</a:t>
            </a:r>
            <a:r>
              <a:rPr lang="en-US" altLang="ko-KR" sz="1800" b="1" i="1" dirty="0" smtClean="0">
                <a:solidFill>
                  <a:srgbClr val="7030A0"/>
                </a:solidFill>
              </a:rPr>
              <a:t> </a:t>
            </a:r>
            <a:endParaRPr lang="ko-KR" altLang="en-US" sz="1800" dirty="0">
              <a:solidFill>
                <a:srgbClr val="7030A0"/>
              </a:solidFill>
            </a:endParaRPr>
          </a:p>
        </p:txBody>
      </p:sp>
      <p:sp>
        <p:nvSpPr>
          <p:cNvPr id="3" name="내용 개체 틀 2"/>
          <p:cNvSpPr>
            <a:spLocks noGrp="1"/>
          </p:cNvSpPr>
          <p:nvPr>
            <p:ph idx="1"/>
          </p:nvPr>
        </p:nvSpPr>
        <p:spPr>
          <a:xfrm>
            <a:off x="628680" y="1831995"/>
            <a:ext cx="8229600" cy="4525963"/>
          </a:xfrm>
        </p:spPr>
        <p:txBody>
          <a:bodyPr>
            <a:normAutofit/>
          </a:bodyPr>
          <a:lstStyle/>
          <a:p>
            <a:endParaRPr lang="en-US" altLang="ko-KR" sz="1800" b="1" dirty="0" smtClean="0"/>
          </a:p>
          <a:p>
            <a:r>
              <a:rPr lang="en-US" altLang="ko-KR" sz="1800" b="1" dirty="0" smtClean="0"/>
              <a:t>User Interface</a:t>
            </a:r>
          </a:p>
          <a:p>
            <a:endParaRPr lang="en-US" altLang="ko-KR" sz="1800" b="1" dirty="0" smtClean="0"/>
          </a:p>
          <a:p>
            <a:pPr>
              <a:buNone/>
            </a:pPr>
            <a:endParaRPr lang="ko-KR" altLang="en-US" sz="1800" dirty="0" smtClean="0"/>
          </a:p>
          <a:p>
            <a:endParaRPr lang="ko-KR" altLang="en-US" sz="1800" b="1" dirty="0" smtClean="0"/>
          </a:p>
        </p:txBody>
      </p:sp>
      <p:pic>
        <p:nvPicPr>
          <p:cNvPr id="4" name="Picture 6" descr="C:\Documents and Settings\임정희\바탕 화면\저널투고 및 저서발간\국외저널투고\SCI Paper\InCOB2009\BioBarcode\최종수정본_Manuscript &amp; Figures\최종제출서류\42_Figure6.png"/>
          <p:cNvPicPr>
            <a:picLocks noChangeAspect="1" noChangeArrowheads="1"/>
          </p:cNvPicPr>
          <p:nvPr/>
        </p:nvPicPr>
        <p:blipFill>
          <a:blip r:embed="rId3" cstate="print"/>
          <a:srcRect/>
          <a:stretch>
            <a:fillRect/>
          </a:stretch>
        </p:blipFill>
        <p:spPr bwMode="auto">
          <a:xfrm>
            <a:off x="3000364" y="1357298"/>
            <a:ext cx="4600607" cy="5286412"/>
          </a:xfrm>
          <a:prstGeom prst="rect">
            <a:avLst/>
          </a:prstGeom>
          <a:noFill/>
          <a:ln w="9525">
            <a:noFill/>
            <a:miter lim="800000"/>
            <a:headEnd/>
            <a:tailEnd/>
          </a:ln>
        </p:spPr>
      </p:pic>
      <p:sp>
        <p:nvSpPr>
          <p:cNvPr id="5" name="TextBox 4"/>
          <p:cNvSpPr txBox="1"/>
          <p:nvPr/>
        </p:nvSpPr>
        <p:spPr>
          <a:xfrm>
            <a:off x="8001024" y="6202940"/>
            <a:ext cx="714380" cy="369332"/>
          </a:xfrm>
          <a:prstGeom prst="rect">
            <a:avLst/>
          </a:prstGeom>
          <a:noFill/>
        </p:spPr>
        <p:txBody>
          <a:bodyPr wrap="square" rtlCol="0">
            <a:spAutoFit/>
          </a:bodyPr>
          <a:lstStyle/>
          <a:p>
            <a:r>
              <a:rPr lang="en-US" altLang="ko-KR" dirty="0" smtClean="0"/>
              <a:t>9/13</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2714620"/>
            <a:ext cx="8229600" cy="3668707"/>
          </a:xfrm>
        </p:spPr>
        <p:txBody>
          <a:bodyPr>
            <a:normAutofit/>
          </a:bodyPr>
          <a:lstStyle/>
          <a:p>
            <a:r>
              <a:rPr lang="en-US" altLang="ko-KR" sz="1800" b="1" dirty="0" smtClean="0"/>
              <a:t>Data Searches</a:t>
            </a:r>
          </a:p>
          <a:p>
            <a:endParaRPr lang="en-US" altLang="ko-KR" sz="1800" b="1" dirty="0" smtClean="0"/>
          </a:p>
          <a:p>
            <a:pPr>
              <a:buNone/>
            </a:pPr>
            <a:endParaRPr lang="ko-KR" altLang="en-US" sz="1800" b="1" dirty="0" smtClean="0"/>
          </a:p>
        </p:txBody>
      </p:sp>
      <p:sp>
        <p:nvSpPr>
          <p:cNvPr id="7" name="제목 1"/>
          <p:cNvSpPr>
            <a:spLocks noGrp="1"/>
          </p:cNvSpPr>
          <p:nvPr>
            <p:ph type="title"/>
          </p:nvPr>
        </p:nvSpPr>
        <p:spPr>
          <a:xfrm>
            <a:off x="457200" y="274638"/>
            <a:ext cx="8229600" cy="1143000"/>
          </a:xfrm>
        </p:spPr>
        <p:txBody>
          <a:bodyPr>
            <a:normAutofit/>
          </a:bodyPr>
          <a:lstStyle/>
          <a:p>
            <a:pPr algn="l"/>
            <a:r>
              <a:rPr kumimoji="1" lang="en-US" altLang="ko-KR" sz="2400" b="1" dirty="0" smtClean="0">
                <a:solidFill>
                  <a:schemeClr val="tx2"/>
                </a:solidFill>
              </a:rPr>
              <a:t>Asian </a:t>
            </a:r>
            <a:r>
              <a:rPr kumimoji="1" lang="en-US" altLang="ko-KR" sz="2400" b="1" dirty="0" err="1" smtClean="0">
                <a:solidFill>
                  <a:schemeClr val="tx2"/>
                </a:solidFill>
              </a:rPr>
              <a:t>BioBarcode</a:t>
            </a:r>
            <a:r>
              <a:rPr kumimoji="1" lang="en-US" altLang="ko-KR" sz="2400" b="1" dirty="0" smtClean="0">
                <a:solidFill>
                  <a:schemeClr val="tx2"/>
                </a:solidFill>
              </a:rPr>
              <a:t> System (2/3)</a:t>
            </a:r>
            <a:br>
              <a:rPr kumimoji="1" lang="en-US" altLang="ko-KR" sz="2400" b="1" dirty="0" smtClean="0">
                <a:solidFill>
                  <a:schemeClr val="tx2"/>
                </a:solidFill>
              </a:rPr>
            </a:br>
            <a:r>
              <a:rPr lang="en-US" altLang="ko-KR" sz="2400" b="1" i="1" dirty="0" smtClean="0"/>
              <a:t> </a:t>
            </a:r>
            <a:r>
              <a:rPr lang="en-US" altLang="ko-KR" sz="2000" b="1" i="1" dirty="0" smtClean="0">
                <a:solidFill>
                  <a:srgbClr val="7030A0"/>
                </a:solidFill>
              </a:rPr>
              <a:t>an exemplary web system using </a:t>
            </a:r>
            <a:r>
              <a:rPr lang="en-US" altLang="ko-KR" sz="2000" b="1" i="1" dirty="0" err="1" smtClean="0">
                <a:solidFill>
                  <a:srgbClr val="7030A0"/>
                </a:solidFill>
              </a:rPr>
              <a:t>BioBarcode</a:t>
            </a:r>
            <a:r>
              <a:rPr lang="en-US" altLang="ko-KR" sz="2000" b="1" i="1" dirty="0" smtClean="0">
                <a:solidFill>
                  <a:srgbClr val="7030A0"/>
                </a:solidFill>
              </a:rPr>
              <a:t> </a:t>
            </a:r>
            <a:endParaRPr lang="ko-KR" altLang="en-US" sz="2000" dirty="0">
              <a:solidFill>
                <a:srgbClr val="7030A0"/>
              </a:solidFill>
            </a:endParaRPr>
          </a:p>
        </p:txBody>
      </p:sp>
      <p:sp>
        <p:nvSpPr>
          <p:cNvPr id="6" name="TextBox 5"/>
          <p:cNvSpPr txBox="1"/>
          <p:nvPr/>
        </p:nvSpPr>
        <p:spPr>
          <a:xfrm>
            <a:off x="8001024" y="6202940"/>
            <a:ext cx="1142976" cy="369332"/>
          </a:xfrm>
          <a:prstGeom prst="rect">
            <a:avLst/>
          </a:prstGeom>
          <a:noFill/>
        </p:spPr>
        <p:txBody>
          <a:bodyPr wrap="square" rtlCol="0">
            <a:spAutoFit/>
          </a:bodyPr>
          <a:lstStyle/>
          <a:p>
            <a:r>
              <a:rPr lang="en-US" altLang="ko-KR" dirty="0" smtClean="0"/>
              <a:t>10/13</a:t>
            </a:r>
            <a:endParaRPr lang="ko-KR" altLang="en-US" dirty="0"/>
          </a:p>
        </p:txBody>
      </p:sp>
      <p:pic>
        <p:nvPicPr>
          <p:cNvPr id="8" name="그림 7" descr="42_Figure5.png"/>
          <p:cNvPicPr>
            <a:picLocks noChangeAspect="1"/>
          </p:cNvPicPr>
          <p:nvPr/>
        </p:nvPicPr>
        <p:blipFill>
          <a:blip r:embed="rId3" cstate="print"/>
          <a:stretch>
            <a:fillRect/>
          </a:stretch>
        </p:blipFill>
        <p:spPr>
          <a:xfrm>
            <a:off x="3643307" y="1857364"/>
            <a:ext cx="4500594" cy="2928958"/>
          </a:xfrm>
          <a:prstGeom prst="rect">
            <a:avLst/>
          </a:prstGeom>
          <a:solidFill>
            <a:schemeClr val="accent5">
              <a:lumMod val="20000"/>
              <a:lumOff val="80000"/>
            </a:schemeClr>
          </a:solidFill>
          <a:ln>
            <a:solidFill>
              <a:schemeClr val="accent1"/>
            </a:solidFill>
          </a:ln>
        </p:spPr>
      </p:pic>
      <p:sp>
        <p:nvSpPr>
          <p:cNvPr id="9" name="직사각형 8"/>
          <p:cNvSpPr/>
          <p:nvPr/>
        </p:nvSpPr>
        <p:spPr>
          <a:xfrm>
            <a:off x="489388" y="1928802"/>
            <a:ext cx="2796728" cy="369332"/>
          </a:xfrm>
          <a:prstGeom prst="rect">
            <a:avLst/>
          </a:prstGeom>
        </p:spPr>
        <p:txBody>
          <a:bodyPr wrap="none">
            <a:spAutoFit/>
          </a:bodyPr>
          <a:lstStyle/>
          <a:p>
            <a:pPr>
              <a:buFont typeface="Arial" pitchFamily="34" charset="0"/>
              <a:buChar char="•"/>
            </a:pPr>
            <a:r>
              <a:rPr lang="en-US" altLang="ko-KR" b="1" dirty="0" smtClean="0"/>
              <a:t>  Data access authority</a:t>
            </a:r>
            <a:endParaRPr lang="ko-KR" altLang="en-US" dirty="0" smtClean="0"/>
          </a:p>
        </p:txBody>
      </p:sp>
      <p:pic>
        <p:nvPicPr>
          <p:cNvPr id="3076" name="Picture 4" descr="C:\Documents and Settings\임정희\바탕 화면\2.bmp"/>
          <p:cNvPicPr>
            <a:picLocks noChangeAspect="1" noChangeArrowheads="1"/>
          </p:cNvPicPr>
          <p:nvPr/>
        </p:nvPicPr>
        <p:blipFill>
          <a:blip r:embed="rId4" cstate="print"/>
          <a:srcRect/>
          <a:stretch>
            <a:fillRect/>
          </a:stretch>
        </p:blipFill>
        <p:spPr bwMode="auto">
          <a:xfrm>
            <a:off x="1714481" y="3186133"/>
            <a:ext cx="4643470" cy="3314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53"/>
          <p:cNvGrpSpPr>
            <a:grpSpLocks noGrp="1"/>
          </p:cNvGrpSpPr>
          <p:nvPr>
            <p:ph idx="1"/>
          </p:nvPr>
        </p:nvGrpSpPr>
        <p:grpSpPr bwMode="auto">
          <a:xfrm>
            <a:off x="1571604" y="2000240"/>
            <a:ext cx="6143668" cy="4572032"/>
            <a:chOff x="1000108" y="1738313"/>
            <a:chExt cx="4929222" cy="6572273"/>
          </a:xfrm>
          <a:solidFill>
            <a:schemeClr val="accent6"/>
          </a:solidFill>
        </p:grpSpPr>
        <p:sp>
          <p:nvSpPr>
            <p:cNvPr id="5" name="직사각형 4"/>
            <p:cNvSpPr/>
            <p:nvPr/>
          </p:nvSpPr>
          <p:spPr>
            <a:xfrm>
              <a:off x="1000108" y="4524385"/>
              <a:ext cx="4929222" cy="3786201"/>
            </a:xfrm>
            <a:prstGeom prst="rect">
              <a:avLst/>
            </a:pr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050" b="1" dirty="0"/>
                <a:t> </a:t>
              </a:r>
              <a:endParaRPr kumimoji="0" lang="ko-KR" altLang="en-US" sz="1050" b="1" dirty="0"/>
            </a:p>
          </p:txBody>
        </p:sp>
        <p:sp>
          <p:nvSpPr>
            <p:cNvPr id="6" name="직사각형 5"/>
            <p:cNvSpPr/>
            <p:nvPr/>
          </p:nvSpPr>
          <p:spPr>
            <a:xfrm>
              <a:off x="2143116" y="2522541"/>
              <a:ext cx="1857388" cy="4286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050" b="1" dirty="0">
                  <a:solidFill>
                    <a:schemeClr val="tx1"/>
                  </a:solidFill>
                </a:rPr>
                <a:t>DNA Extraction </a:t>
              </a:r>
            </a:p>
            <a:p>
              <a:pPr algn="ctr" fontAlgn="auto">
                <a:spcBef>
                  <a:spcPts val="0"/>
                </a:spcBef>
                <a:spcAft>
                  <a:spcPts val="0"/>
                </a:spcAft>
                <a:defRPr/>
              </a:pPr>
              <a:r>
                <a:rPr kumimoji="0" lang="en-US" altLang="ko-KR" sz="1050" b="1" dirty="0">
                  <a:solidFill>
                    <a:schemeClr val="tx1"/>
                  </a:solidFill>
                </a:rPr>
                <a:t>(mitochondrial COI gene) </a:t>
              </a:r>
            </a:p>
          </p:txBody>
        </p:sp>
        <p:sp>
          <p:nvSpPr>
            <p:cNvPr id="7" name="직사각형 6"/>
            <p:cNvSpPr/>
            <p:nvPr/>
          </p:nvSpPr>
          <p:spPr>
            <a:xfrm>
              <a:off x="2143116" y="3238505"/>
              <a:ext cx="1857388" cy="4286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050" b="1" dirty="0">
                  <a:solidFill>
                    <a:schemeClr val="tx1"/>
                  </a:solidFill>
                </a:rPr>
                <a:t>Amplification using PCR</a:t>
              </a:r>
              <a:endParaRPr kumimoji="0" lang="ko-KR" altLang="en-US" sz="1050" b="1" dirty="0">
                <a:solidFill>
                  <a:schemeClr val="tx1"/>
                </a:solidFill>
              </a:endParaRPr>
            </a:p>
          </p:txBody>
        </p:sp>
        <p:sp>
          <p:nvSpPr>
            <p:cNvPr id="8" name="직사각형 7"/>
            <p:cNvSpPr/>
            <p:nvPr/>
          </p:nvSpPr>
          <p:spPr>
            <a:xfrm>
              <a:off x="2143116" y="3952883"/>
              <a:ext cx="1857388" cy="4286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050" b="1" dirty="0">
                  <a:solidFill>
                    <a:schemeClr val="tx1"/>
                  </a:solidFill>
                </a:rPr>
                <a:t>Sequencing COI gene</a:t>
              </a:r>
            </a:p>
            <a:p>
              <a:pPr algn="ctr" fontAlgn="auto">
                <a:spcBef>
                  <a:spcPts val="0"/>
                </a:spcBef>
                <a:spcAft>
                  <a:spcPts val="0"/>
                </a:spcAft>
                <a:defRPr/>
              </a:pPr>
              <a:r>
                <a:rPr kumimoji="0" lang="en-US" altLang="ko-KR" sz="1050" b="1" dirty="0">
                  <a:solidFill>
                    <a:schemeClr val="tx1"/>
                  </a:solidFill>
                </a:rPr>
                <a:t>(low throughput sequence) </a:t>
              </a:r>
              <a:endParaRPr kumimoji="0" lang="ko-KR" altLang="en-US" sz="1050" b="1" dirty="0">
                <a:solidFill>
                  <a:schemeClr val="tx1"/>
                </a:solidFill>
              </a:endParaRPr>
            </a:p>
          </p:txBody>
        </p:sp>
        <p:sp>
          <p:nvSpPr>
            <p:cNvPr id="9" name="직사각형 8"/>
            <p:cNvSpPr/>
            <p:nvPr/>
          </p:nvSpPr>
          <p:spPr>
            <a:xfrm>
              <a:off x="4643446" y="4667260"/>
              <a:ext cx="1143008" cy="7858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ltLang="ko-KR" sz="1050" b="1" dirty="0">
                <a:solidFill>
                  <a:schemeClr val="tx1"/>
                </a:solidFill>
              </a:endParaRPr>
            </a:p>
            <a:p>
              <a:pPr algn="ctr" fontAlgn="auto">
                <a:spcBef>
                  <a:spcPts val="0"/>
                </a:spcBef>
                <a:spcAft>
                  <a:spcPts val="0"/>
                </a:spcAft>
                <a:defRPr/>
              </a:pPr>
              <a:r>
                <a:rPr kumimoji="0" lang="en-US" altLang="ko-KR" sz="1050" b="1" dirty="0">
                  <a:solidFill>
                    <a:schemeClr val="tx1"/>
                  </a:solidFill>
                </a:rPr>
                <a:t>Species Identification</a:t>
              </a:r>
            </a:p>
            <a:p>
              <a:pPr algn="ctr" fontAlgn="auto">
                <a:spcBef>
                  <a:spcPts val="0"/>
                </a:spcBef>
                <a:spcAft>
                  <a:spcPts val="0"/>
                </a:spcAft>
                <a:defRPr/>
              </a:pPr>
              <a:r>
                <a:rPr kumimoji="0" lang="en-US" altLang="ko-KR" sz="1000" b="1" dirty="0">
                  <a:solidFill>
                    <a:schemeClr val="tx1"/>
                  </a:solidFill>
                </a:rPr>
                <a:t>(known species)</a:t>
              </a:r>
            </a:p>
            <a:p>
              <a:pPr algn="ctr" fontAlgn="auto">
                <a:spcBef>
                  <a:spcPts val="0"/>
                </a:spcBef>
                <a:spcAft>
                  <a:spcPts val="0"/>
                </a:spcAft>
                <a:defRPr/>
              </a:pPr>
              <a:endParaRPr kumimoji="0" lang="ko-KR" altLang="en-US" sz="1050" b="1" dirty="0">
                <a:solidFill>
                  <a:schemeClr val="tx1"/>
                </a:solidFill>
              </a:endParaRPr>
            </a:p>
          </p:txBody>
        </p:sp>
        <p:cxnSp>
          <p:nvCxnSpPr>
            <p:cNvPr id="10" name="꺾인 연결선 9"/>
            <p:cNvCxnSpPr>
              <a:stCxn id="26" idx="2"/>
            </p:cNvCxnSpPr>
            <p:nvPr/>
          </p:nvCxnSpPr>
          <p:spPr>
            <a:xfrm rot="5400000">
              <a:off x="2928141" y="2380458"/>
              <a:ext cx="285751" cy="1588"/>
            </a:xfrm>
            <a:prstGeom prst="bentConnector3">
              <a:avLst>
                <a:gd name="adj1" fmla="val 50000"/>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a:stCxn id="6" idx="2"/>
              <a:endCxn id="7" idx="0"/>
            </p:cNvCxnSpPr>
            <p:nvPr/>
          </p:nvCxnSpPr>
          <p:spPr>
            <a:xfrm rot="5400000">
              <a:off x="2928141" y="3094836"/>
              <a:ext cx="285751" cy="1588"/>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a:stCxn id="7" idx="2"/>
              <a:endCxn id="8" idx="0"/>
            </p:cNvCxnSpPr>
            <p:nvPr/>
          </p:nvCxnSpPr>
          <p:spPr>
            <a:xfrm rot="5400000">
              <a:off x="2928141" y="3809213"/>
              <a:ext cx="285751" cy="1588"/>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a:stCxn id="8" idx="2"/>
              <a:endCxn id="23" idx="0"/>
            </p:cNvCxnSpPr>
            <p:nvPr/>
          </p:nvCxnSpPr>
          <p:spPr>
            <a:xfrm rot="16200000" flipH="1">
              <a:off x="2977737" y="4475583"/>
              <a:ext cx="214313" cy="26166"/>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rot="5400000">
              <a:off x="2924966" y="5449107"/>
              <a:ext cx="285751" cy="7938"/>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14818" y="4667259"/>
              <a:ext cx="340394" cy="333717"/>
            </a:xfrm>
            <a:prstGeom prst="rect">
              <a:avLst/>
            </a:prstGeom>
            <a:grpFill/>
            <a:ln>
              <a:noFill/>
            </a:ln>
          </p:spPr>
          <p:txBody>
            <a:bodyPr wrap="none">
              <a:spAutoFit/>
            </a:bodyPr>
            <a:lstStyle/>
            <a:p>
              <a:pPr fontAlgn="auto">
                <a:spcBef>
                  <a:spcPts val="0"/>
                </a:spcBef>
                <a:spcAft>
                  <a:spcPts val="0"/>
                </a:spcAft>
                <a:defRPr/>
              </a:pPr>
              <a:r>
                <a:rPr kumimoji="0" lang="en-US" altLang="ko-KR" sz="1050" b="1" dirty="0">
                  <a:latin typeface="+mn-lt"/>
                  <a:ea typeface="+mn-ea"/>
                </a:rPr>
                <a:t>yes</a:t>
              </a:r>
              <a:endParaRPr kumimoji="0" lang="ko-KR" altLang="en-US" sz="1050" b="1" dirty="0">
                <a:latin typeface="+mn-lt"/>
                <a:ea typeface="+mn-ea"/>
              </a:endParaRPr>
            </a:p>
          </p:txBody>
        </p:sp>
        <p:sp>
          <p:nvSpPr>
            <p:cNvPr id="16" name="순서도: 판단 15"/>
            <p:cNvSpPr/>
            <p:nvPr/>
          </p:nvSpPr>
          <p:spPr>
            <a:xfrm>
              <a:off x="1928802" y="5595951"/>
              <a:ext cx="2286016" cy="642939"/>
            </a:xfrm>
            <a:prstGeom prst="flowChartDecis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050" b="1" dirty="0" smtClean="0">
                  <a:solidFill>
                    <a:schemeClr val="tx1"/>
                  </a:solidFill>
                </a:rPr>
                <a:t>Low Sequence                  Quality (# </a:t>
              </a:r>
              <a:r>
                <a:rPr kumimoji="0" lang="en-US" altLang="ko-KR" sz="1050" b="1" dirty="0">
                  <a:solidFill>
                    <a:schemeClr val="tx1"/>
                  </a:solidFill>
                </a:rPr>
                <a:t>of N)</a:t>
              </a:r>
              <a:endParaRPr kumimoji="0" lang="ko-KR" altLang="en-US" sz="1050" b="1" dirty="0">
                <a:solidFill>
                  <a:schemeClr val="tx1"/>
                </a:solidFill>
              </a:endParaRPr>
            </a:p>
          </p:txBody>
        </p:sp>
        <p:sp>
          <p:nvSpPr>
            <p:cNvPr id="17" name="순서도: 판단 16"/>
            <p:cNvSpPr/>
            <p:nvPr/>
          </p:nvSpPr>
          <p:spPr>
            <a:xfrm>
              <a:off x="1890702" y="6524642"/>
              <a:ext cx="2357453" cy="571502"/>
            </a:xfrm>
            <a:prstGeom prst="flowChartDecis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050" b="1" dirty="0">
                  <a:solidFill>
                    <a:schemeClr val="tx1"/>
                  </a:solidFill>
                </a:rPr>
                <a:t>Stop </a:t>
              </a:r>
              <a:r>
                <a:rPr kumimoji="0" lang="en-US" altLang="ko-KR" sz="1050" b="1" dirty="0" err="1">
                  <a:solidFill>
                    <a:schemeClr val="tx1"/>
                  </a:solidFill>
                </a:rPr>
                <a:t>Codon</a:t>
              </a:r>
              <a:r>
                <a:rPr kumimoji="0" lang="en-US" altLang="ko-KR" sz="1050" b="1" dirty="0">
                  <a:solidFill>
                    <a:schemeClr val="tx1"/>
                  </a:solidFill>
                </a:rPr>
                <a:t> Check</a:t>
              </a:r>
            </a:p>
          </p:txBody>
        </p:sp>
        <p:sp>
          <p:nvSpPr>
            <p:cNvPr id="18" name="TextBox 17"/>
            <p:cNvSpPr txBox="1"/>
            <p:nvPr/>
          </p:nvSpPr>
          <p:spPr>
            <a:xfrm>
              <a:off x="3231566" y="6192967"/>
              <a:ext cx="294768" cy="333717"/>
            </a:xfrm>
            <a:prstGeom prst="rect">
              <a:avLst/>
            </a:prstGeom>
            <a:grpFill/>
            <a:ln>
              <a:noFill/>
            </a:ln>
          </p:spPr>
          <p:txBody>
            <a:bodyPr wrap="none">
              <a:spAutoFit/>
            </a:bodyPr>
            <a:lstStyle/>
            <a:p>
              <a:pPr fontAlgn="auto">
                <a:spcBef>
                  <a:spcPts val="0"/>
                </a:spcBef>
                <a:spcAft>
                  <a:spcPts val="0"/>
                </a:spcAft>
                <a:defRPr/>
              </a:pPr>
              <a:r>
                <a:rPr kumimoji="0" lang="en-US" altLang="ko-KR" sz="1050" b="1" dirty="0">
                  <a:latin typeface="+mn-lt"/>
                  <a:ea typeface="+mn-ea"/>
                </a:rPr>
                <a:t>no</a:t>
              </a:r>
              <a:endParaRPr kumimoji="0" lang="ko-KR" altLang="en-US" sz="1050" b="1" dirty="0">
                <a:latin typeface="+mn-lt"/>
                <a:ea typeface="+mn-ea"/>
              </a:endParaRPr>
            </a:p>
          </p:txBody>
        </p:sp>
        <p:sp>
          <p:nvSpPr>
            <p:cNvPr id="19" name="TextBox 18"/>
            <p:cNvSpPr txBox="1"/>
            <p:nvPr/>
          </p:nvSpPr>
          <p:spPr>
            <a:xfrm>
              <a:off x="3160314" y="7090021"/>
              <a:ext cx="550866" cy="333717"/>
            </a:xfrm>
            <a:prstGeom prst="rect">
              <a:avLst/>
            </a:prstGeom>
            <a:grpFill/>
            <a:ln>
              <a:noFill/>
            </a:ln>
          </p:spPr>
          <p:txBody>
            <a:bodyPr>
              <a:spAutoFit/>
            </a:bodyPr>
            <a:lstStyle/>
            <a:p>
              <a:pPr fontAlgn="auto">
                <a:spcBef>
                  <a:spcPts val="0"/>
                </a:spcBef>
                <a:spcAft>
                  <a:spcPts val="0"/>
                </a:spcAft>
                <a:defRPr/>
              </a:pPr>
              <a:r>
                <a:rPr kumimoji="0" lang="en-US" altLang="ko-KR" sz="1050" b="1" dirty="0">
                  <a:latin typeface="+mn-lt"/>
                  <a:ea typeface="+mn-ea"/>
                </a:rPr>
                <a:t>no</a:t>
              </a:r>
              <a:endParaRPr kumimoji="0" lang="ko-KR" altLang="en-US" sz="1050" b="1" dirty="0">
                <a:latin typeface="+mn-lt"/>
                <a:ea typeface="+mn-ea"/>
              </a:endParaRPr>
            </a:p>
          </p:txBody>
        </p:sp>
        <p:cxnSp>
          <p:nvCxnSpPr>
            <p:cNvPr id="20" name="꺾인 연결선 19"/>
            <p:cNvCxnSpPr>
              <a:stCxn id="16" idx="1"/>
              <a:endCxn id="8" idx="1"/>
            </p:cNvCxnSpPr>
            <p:nvPr/>
          </p:nvCxnSpPr>
          <p:spPr>
            <a:xfrm rot="10800000" flipH="1">
              <a:off x="1928802" y="4167197"/>
              <a:ext cx="214313" cy="1749431"/>
            </a:xfrm>
            <a:prstGeom prst="bentConnector3">
              <a:avLst>
                <a:gd name="adj1" fmla="val -106667"/>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57298" y="6770706"/>
              <a:ext cx="340394" cy="333717"/>
            </a:xfrm>
            <a:prstGeom prst="rect">
              <a:avLst/>
            </a:prstGeom>
            <a:grpFill/>
            <a:ln w="15875">
              <a:noFill/>
            </a:ln>
          </p:spPr>
          <p:txBody>
            <a:bodyPr wrap="none">
              <a:spAutoFit/>
            </a:bodyPr>
            <a:lstStyle/>
            <a:p>
              <a:pPr fontAlgn="auto">
                <a:spcBef>
                  <a:spcPts val="0"/>
                </a:spcBef>
                <a:spcAft>
                  <a:spcPts val="0"/>
                </a:spcAft>
                <a:defRPr/>
              </a:pPr>
              <a:r>
                <a:rPr kumimoji="0" lang="en-US" altLang="ko-KR" sz="1050" b="1" dirty="0">
                  <a:latin typeface="+mn-lt"/>
                  <a:ea typeface="+mn-ea"/>
                </a:rPr>
                <a:t>yes</a:t>
              </a:r>
              <a:endParaRPr kumimoji="0" lang="ko-KR" altLang="en-US" sz="1050" b="1" dirty="0">
                <a:latin typeface="+mn-lt"/>
                <a:ea typeface="+mn-ea"/>
              </a:endParaRPr>
            </a:p>
          </p:txBody>
        </p:sp>
        <p:sp>
          <p:nvSpPr>
            <p:cNvPr id="22" name="TextBox 21"/>
            <p:cNvSpPr txBox="1"/>
            <p:nvPr/>
          </p:nvSpPr>
          <p:spPr>
            <a:xfrm>
              <a:off x="1714488" y="5493898"/>
              <a:ext cx="340394" cy="333717"/>
            </a:xfrm>
            <a:prstGeom prst="rect">
              <a:avLst/>
            </a:prstGeom>
            <a:grpFill/>
            <a:ln>
              <a:noFill/>
            </a:ln>
          </p:spPr>
          <p:txBody>
            <a:bodyPr wrap="none">
              <a:spAutoFit/>
            </a:bodyPr>
            <a:lstStyle/>
            <a:p>
              <a:pPr fontAlgn="auto">
                <a:spcBef>
                  <a:spcPts val="0"/>
                </a:spcBef>
                <a:spcAft>
                  <a:spcPts val="0"/>
                </a:spcAft>
                <a:defRPr/>
              </a:pPr>
              <a:r>
                <a:rPr kumimoji="0" lang="en-US" altLang="ko-KR" sz="1050" b="1" dirty="0">
                  <a:latin typeface="+mn-lt"/>
                  <a:ea typeface="+mn-ea"/>
                </a:rPr>
                <a:t>yes</a:t>
              </a:r>
              <a:endParaRPr kumimoji="0" lang="ko-KR" altLang="en-US" sz="1050" b="1" dirty="0">
                <a:latin typeface="+mn-lt"/>
                <a:ea typeface="+mn-ea"/>
              </a:endParaRPr>
            </a:p>
          </p:txBody>
        </p:sp>
        <p:sp>
          <p:nvSpPr>
            <p:cNvPr id="23" name="순서도: 판단 22"/>
            <p:cNvSpPr/>
            <p:nvPr/>
          </p:nvSpPr>
          <p:spPr>
            <a:xfrm>
              <a:off x="1928802" y="4595823"/>
              <a:ext cx="2338348" cy="714378"/>
            </a:xfrm>
            <a:prstGeom prst="flowChartDecis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050" b="1" dirty="0">
                  <a:solidFill>
                    <a:schemeClr val="tx1"/>
                  </a:solidFill>
                </a:rPr>
                <a:t>Alignment against </a:t>
              </a:r>
              <a:r>
                <a:rPr kumimoji="0" lang="en-US" altLang="ko-KR" sz="1050" b="1" dirty="0" smtClean="0">
                  <a:solidFill>
                    <a:schemeClr val="tx1"/>
                  </a:solidFill>
                </a:rPr>
                <a:t>DBs (</a:t>
              </a:r>
              <a:r>
                <a:rPr kumimoji="0" lang="en-US" altLang="ko-KR" sz="1050" b="1" dirty="0">
                  <a:solidFill>
                    <a:schemeClr val="tx1"/>
                  </a:solidFill>
                </a:rPr>
                <a:t>MEGABLAST)</a:t>
              </a:r>
              <a:endParaRPr kumimoji="0" lang="ko-KR" altLang="en-US" sz="1050" b="1" dirty="0">
                <a:solidFill>
                  <a:schemeClr val="tx1"/>
                </a:solidFill>
              </a:endParaRPr>
            </a:p>
          </p:txBody>
        </p:sp>
        <p:sp>
          <p:nvSpPr>
            <p:cNvPr id="24" name="TextBox 23"/>
            <p:cNvSpPr txBox="1"/>
            <p:nvPr/>
          </p:nvSpPr>
          <p:spPr>
            <a:xfrm>
              <a:off x="3231566" y="5306883"/>
              <a:ext cx="294768" cy="333717"/>
            </a:xfrm>
            <a:prstGeom prst="rect">
              <a:avLst/>
            </a:prstGeom>
            <a:grpFill/>
            <a:ln>
              <a:noFill/>
            </a:ln>
          </p:spPr>
          <p:txBody>
            <a:bodyPr>
              <a:spAutoFit/>
            </a:bodyPr>
            <a:lstStyle/>
            <a:p>
              <a:pPr fontAlgn="auto">
                <a:spcBef>
                  <a:spcPts val="0"/>
                </a:spcBef>
                <a:spcAft>
                  <a:spcPts val="0"/>
                </a:spcAft>
                <a:defRPr/>
              </a:pPr>
              <a:r>
                <a:rPr kumimoji="0" lang="en-US" altLang="ko-KR" sz="1050" b="1" dirty="0">
                  <a:latin typeface="+mn-lt"/>
                  <a:ea typeface="+mn-ea"/>
                </a:rPr>
                <a:t>no</a:t>
              </a:r>
              <a:endParaRPr kumimoji="0" lang="ko-KR" altLang="en-US" sz="1050" b="1" dirty="0">
                <a:latin typeface="+mn-lt"/>
                <a:ea typeface="+mn-ea"/>
              </a:endParaRPr>
            </a:p>
          </p:txBody>
        </p:sp>
        <p:sp>
          <p:nvSpPr>
            <p:cNvPr id="25" name="TextBox 187"/>
            <p:cNvSpPr txBox="1">
              <a:spLocks noChangeArrowheads="1"/>
            </p:cNvSpPr>
            <p:nvPr/>
          </p:nvSpPr>
          <p:spPr bwMode="auto">
            <a:xfrm>
              <a:off x="4080871" y="7935028"/>
              <a:ext cx="1776127" cy="364055"/>
            </a:xfrm>
            <a:prstGeom prst="rect">
              <a:avLst/>
            </a:prstGeom>
            <a:grpFill/>
            <a:ln w="9525">
              <a:noFill/>
              <a:miter lim="800000"/>
              <a:headEnd/>
              <a:tailEnd/>
            </a:ln>
          </p:spPr>
          <p:txBody>
            <a:bodyPr>
              <a:spAutoFit/>
            </a:bodyPr>
            <a:lstStyle/>
            <a:p>
              <a:pPr>
                <a:defRPr/>
              </a:pPr>
              <a:r>
                <a:rPr kumimoji="0" lang="en-US" altLang="ko-KR" sz="1200" b="1" dirty="0">
                  <a:latin typeface="맑은 고딕" pitchFamily="50" charset="-127"/>
                  <a:ea typeface="맑은 고딕" pitchFamily="50" charset="-127"/>
                </a:rPr>
                <a:t>Asian </a:t>
              </a:r>
              <a:r>
                <a:rPr kumimoji="0" lang="en-US" altLang="ko-KR" sz="1200" b="1" dirty="0" err="1">
                  <a:latin typeface="맑은 고딕" pitchFamily="50" charset="-127"/>
                  <a:ea typeface="맑은 고딕" pitchFamily="50" charset="-127"/>
                </a:rPr>
                <a:t>BioBarcode</a:t>
              </a:r>
              <a:r>
                <a:rPr kumimoji="0" lang="en-US" altLang="ko-KR" sz="1200" b="1" dirty="0">
                  <a:latin typeface="맑은 고딕" pitchFamily="50" charset="-127"/>
                  <a:ea typeface="맑은 고딕" pitchFamily="50" charset="-127"/>
                </a:rPr>
                <a:t> System</a:t>
              </a:r>
              <a:endParaRPr kumimoji="0" lang="ko-KR" altLang="en-US" sz="1200" b="1" dirty="0">
                <a:latin typeface="맑은 고딕" pitchFamily="50" charset="-127"/>
                <a:ea typeface="맑은 고딕" pitchFamily="50" charset="-127"/>
              </a:endParaRPr>
            </a:p>
          </p:txBody>
        </p:sp>
        <p:sp>
          <p:nvSpPr>
            <p:cNvPr id="26" name="모서리가 둥근 직사각형 25"/>
            <p:cNvSpPr/>
            <p:nvPr/>
          </p:nvSpPr>
          <p:spPr>
            <a:xfrm>
              <a:off x="2143116" y="1738313"/>
              <a:ext cx="1857388" cy="500064"/>
            </a:xfrm>
            <a:prstGeom prst="roundRect">
              <a:avLst>
                <a:gd name="adj" fmla="val 374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050" b="1" dirty="0">
                  <a:solidFill>
                    <a:schemeClr val="tx1"/>
                  </a:solidFill>
                </a:rPr>
                <a:t>Sample Collection</a:t>
              </a:r>
            </a:p>
            <a:p>
              <a:pPr algn="ctr" fontAlgn="auto">
                <a:spcBef>
                  <a:spcPts val="0"/>
                </a:spcBef>
                <a:spcAft>
                  <a:spcPts val="0"/>
                </a:spcAft>
                <a:defRPr/>
              </a:pPr>
              <a:r>
                <a:rPr kumimoji="0" lang="en-US" altLang="ko-KR" sz="1050" b="1" dirty="0">
                  <a:solidFill>
                    <a:schemeClr val="tx1"/>
                  </a:solidFill>
                </a:rPr>
                <a:t>(unknown species)</a:t>
              </a:r>
              <a:endParaRPr kumimoji="0" lang="ko-KR" altLang="en-US" b="1" dirty="0"/>
            </a:p>
          </p:txBody>
        </p:sp>
        <p:sp>
          <p:nvSpPr>
            <p:cNvPr id="27" name="모서리가 둥근 직사각형 26"/>
            <p:cNvSpPr/>
            <p:nvPr/>
          </p:nvSpPr>
          <p:spPr>
            <a:xfrm>
              <a:off x="2000240" y="7381895"/>
              <a:ext cx="2143140" cy="642940"/>
            </a:xfrm>
            <a:prstGeom prst="roundRect">
              <a:avLst>
                <a:gd name="adj" fmla="val 3888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050" b="1" dirty="0">
                  <a:solidFill>
                    <a:schemeClr val="tx1"/>
                  </a:solidFill>
                </a:rPr>
                <a:t>Data Upload to DB</a:t>
              </a:r>
              <a:br>
                <a:rPr kumimoji="0" lang="en-US" altLang="ko-KR" sz="1050" b="1" dirty="0">
                  <a:solidFill>
                    <a:schemeClr val="tx1"/>
                  </a:solidFill>
                </a:rPr>
              </a:br>
              <a:r>
                <a:rPr kumimoji="0" lang="en-US" altLang="ko-KR" sz="1050" b="1" dirty="0">
                  <a:solidFill>
                    <a:schemeClr val="tx1"/>
                  </a:solidFill>
                </a:rPr>
                <a:t>(sequence and specimen information)</a:t>
              </a:r>
              <a:endParaRPr kumimoji="0" lang="ko-KR" altLang="en-US" b="1" dirty="0"/>
            </a:p>
          </p:txBody>
        </p:sp>
        <p:cxnSp>
          <p:nvCxnSpPr>
            <p:cNvPr id="28" name="직선 화살표 연결선 27"/>
            <p:cNvCxnSpPr/>
            <p:nvPr/>
          </p:nvCxnSpPr>
          <p:spPr>
            <a:xfrm>
              <a:off x="4214818" y="4953011"/>
              <a:ext cx="428628" cy="0"/>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hape 28"/>
            <p:cNvCxnSpPr/>
            <p:nvPr/>
          </p:nvCxnSpPr>
          <p:spPr>
            <a:xfrm rot="10800000">
              <a:off x="1395399" y="2809879"/>
              <a:ext cx="604841" cy="4000514"/>
            </a:xfrm>
            <a:prstGeom prst="bentConnector2">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p:nvPr/>
          </p:nvCxnSpPr>
          <p:spPr>
            <a:xfrm>
              <a:off x="1357298" y="2809879"/>
              <a:ext cx="785817" cy="1588"/>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p:nvPr/>
          </p:nvCxnSpPr>
          <p:spPr>
            <a:xfrm rot="5400000">
              <a:off x="2932904" y="6377797"/>
              <a:ext cx="285751" cy="7937"/>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rot="5400000">
              <a:off x="2932904" y="7235050"/>
              <a:ext cx="285751" cy="7937"/>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3" name="그림 32" descr="42_Figure4.png"/>
          <p:cNvPicPr>
            <a:picLocks noChangeAspect="1"/>
          </p:cNvPicPr>
          <p:nvPr/>
        </p:nvPicPr>
        <p:blipFill>
          <a:blip r:embed="rId3" cstate="print"/>
          <a:stretch>
            <a:fillRect/>
          </a:stretch>
        </p:blipFill>
        <p:spPr>
          <a:xfrm>
            <a:off x="2786050" y="3000372"/>
            <a:ext cx="5421098" cy="2286005"/>
          </a:xfrm>
          <a:prstGeom prst="rect">
            <a:avLst/>
          </a:prstGeom>
        </p:spPr>
      </p:pic>
      <p:sp>
        <p:nvSpPr>
          <p:cNvPr id="35" name="제목 1"/>
          <p:cNvSpPr txBox="1">
            <a:spLocks/>
          </p:cNvSpPr>
          <p:nvPr/>
        </p:nvSpPr>
        <p:spPr>
          <a:xfrm>
            <a:off x="500034" y="28572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1" lang="en-US" altLang="ko-KR" sz="2400" b="1" i="0" u="none" strike="noStrike" kern="1200" cap="none" spc="0" normalizeH="0" baseline="0" noProof="0" dirty="0" smtClean="0">
                <a:ln>
                  <a:noFill/>
                </a:ln>
                <a:solidFill>
                  <a:schemeClr val="tx2"/>
                </a:solidFill>
                <a:effectLst/>
                <a:uLnTx/>
                <a:uFillTx/>
                <a:latin typeface="+mj-lt"/>
                <a:ea typeface="+mj-ea"/>
                <a:cs typeface="+mj-cs"/>
              </a:rPr>
              <a:t>Asian </a:t>
            </a:r>
            <a:r>
              <a:rPr kumimoji="1" lang="en-US" altLang="ko-KR" sz="2400" b="1" i="0" u="none" strike="noStrike" kern="1200" cap="none" spc="0" normalizeH="0" baseline="0" noProof="0" dirty="0" err="1" smtClean="0">
                <a:ln>
                  <a:noFill/>
                </a:ln>
                <a:solidFill>
                  <a:schemeClr val="tx2"/>
                </a:solidFill>
                <a:effectLst/>
                <a:uLnTx/>
                <a:uFillTx/>
                <a:latin typeface="+mj-lt"/>
                <a:ea typeface="+mj-ea"/>
                <a:cs typeface="+mj-cs"/>
              </a:rPr>
              <a:t>BioBarcode</a:t>
            </a:r>
            <a:r>
              <a:rPr kumimoji="1" lang="en-US" altLang="ko-KR" sz="2400" b="1" i="0" u="none" strike="noStrike" kern="1200" cap="none" spc="0" normalizeH="0" baseline="0" noProof="0" dirty="0" smtClean="0">
                <a:ln>
                  <a:noFill/>
                </a:ln>
                <a:solidFill>
                  <a:schemeClr val="tx2"/>
                </a:solidFill>
                <a:effectLst/>
                <a:uLnTx/>
                <a:uFillTx/>
                <a:latin typeface="+mj-lt"/>
                <a:ea typeface="+mj-ea"/>
                <a:cs typeface="+mj-cs"/>
              </a:rPr>
              <a:t> System (3/3)</a:t>
            </a:r>
            <a:br>
              <a:rPr kumimoji="1" lang="en-US" altLang="ko-KR" sz="24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ko-KR" sz="2400" b="1" i="1" u="none" strike="noStrike" kern="1200" cap="none" spc="0" normalizeH="0" baseline="0" noProof="0" dirty="0" smtClean="0">
                <a:ln>
                  <a:noFill/>
                </a:ln>
                <a:solidFill>
                  <a:schemeClr val="tx1"/>
                </a:solidFill>
                <a:effectLst/>
                <a:uLnTx/>
                <a:uFillTx/>
                <a:latin typeface="+mj-lt"/>
                <a:ea typeface="+mj-ea"/>
                <a:cs typeface="+mj-cs"/>
              </a:rPr>
              <a:t> </a:t>
            </a:r>
            <a:r>
              <a:rPr kumimoji="0" lang="en-US" altLang="ko-KR" b="1" i="1" u="none" strike="noStrike" kern="1200" cap="none" spc="0" normalizeH="0" baseline="0" noProof="0" dirty="0" smtClean="0">
                <a:ln>
                  <a:noFill/>
                </a:ln>
                <a:solidFill>
                  <a:srgbClr val="7030A0"/>
                </a:solidFill>
                <a:effectLst/>
                <a:uLnTx/>
                <a:uFillTx/>
                <a:latin typeface="+mj-lt"/>
                <a:ea typeface="+mj-ea"/>
                <a:cs typeface="+mj-cs"/>
              </a:rPr>
              <a:t>an exemplary web system using </a:t>
            </a:r>
            <a:r>
              <a:rPr kumimoji="0" lang="en-US" altLang="ko-KR" b="1" i="1" u="none" strike="noStrike" kern="1200" cap="none" spc="0" normalizeH="0" baseline="0" noProof="0" dirty="0" err="1" smtClean="0">
                <a:ln>
                  <a:noFill/>
                </a:ln>
                <a:solidFill>
                  <a:srgbClr val="7030A0"/>
                </a:solidFill>
                <a:effectLst/>
                <a:uLnTx/>
                <a:uFillTx/>
                <a:latin typeface="+mj-lt"/>
                <a:ea typeface="+mj-ea"/>
                <a:cs typeface="+mj-cs"/>
              </a:rPr>
              <a:t>BioBarcode</a:t>
            </a:r>
            <a:r>
              <a:rPr kumimoji="0" lang="en-US" altLang="ko-KR" b="1" i="1" u="none" strike="noStrike" kern="1200" cap="none" spc="0" normalizeH="0" baseline="0" noProof="0" dirty="0" smtClean="0">
                <a:ln>
                  <a:noFill/>
                </a:ln>
                <a:solidFill>
                  <a:srgbClr val="7030A0"/>
                </a:solidFill>
                <a:effectLst/>
                <a:uLnTx/>
                <a:uFillTx/>
                <a:latin typeface="+mj-lt"/>
                <a:ea typeface="+mj-ea"/>
                <a:cs typeface="+mj-cs"/>
              </a:rPr>
              <a:t> </a:t>
            </a:r>
            <a:endParaRPr kumimoji="0" lang="ko-KR" altLang="en-US" b="0" i="0" u="none" strike="noStrike" kern="1200" cap="none" spc="0" normalizeH="0" baseline="0" noProof="0" dirty="0">
              <a:ln>
                <a:noFill/>
              </a:ln>
              <a:solidFill>
                <a:srgbClr val="7030A0"/>
              </a:solidFill>
              <a:effectLst/>
              <a:uLnTx/>
              <a:uFillTx/>
              <a:latin typeface="+mj-lt"/>
              <a:ea typeface="+mj-ea"/>
              <a:cs typeface="+mj-cs"/>
            </a:endParaRPr>
          </a:p>
        </p:txBody>
      </p:sp>
      <p:sp>
        <p:nvSpPr>
          <p:cNvPr id="36" name="직사각형 35"/>
          <p:cNvSpPr/>
          <p:nvPr/>
        </p:nvSpPr>
        <p:spPr>
          <a:xfrm>
            <a:off x="565271" y="1500174"/>
            <a:ext cx="4649671" cy="369332"/>
          </a:xfrm>
          <a:prstGeom prst="rect">
            <a:avLst/>
          </a:prstGeom>
        </p:spPr>
        <p:txBody>
          <a:bodyPr wrap="none">
            <a:spAutoFit/>
          </a:bodyPr>
          <a:lstStyle/>
          <a:p>
            <a:pPr>
              <a:buFont typeface="Arial" pitchFamily="34" charset="0"/>
              <a:buChar char="•"/>
            </a:pPr>
            <a:r>
              <a:rPr lang="en-US" altLang="ko-KR" b="1" dirty="0" smtClean="0"/>
              <a:t> Data Collection and Quality Validation </a:t>
            </a:r>
          </a:p>
        </p:txBody>
      </p:sp>
      <p:sp>
        <p:nvSpPr>
          <p:cNvPr id="34" name="TextBox 33"/>
          <p:cNvSpPr txBox="1"/>
          <p:nvPr/>
        </p:nvSpPr>
        <p:spPr>
          <a:xfrm>
            <a:off x="8001024" y="6202940"/>
            <a:ext cx="857256" cy="369332"/>
          </a:xfrm>
          <a:prstGeom prst="rect">
            <a:avLst/>
          </a:prstGeom>
          <a:noFill/>
        </p:spPr>
        <p:txBody>
          <a:bodyPr wrap="square" rtlCol="0">
            <a:spAutoFit/>
          </a:bodyPr>
          <a:lstStyle/>
          <a:p>
            <a:r>
              <a:rPr lang="en-US" altLang="ko-KR" dirty="0" smtClean="0"/>
              <a:t>11/13</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l"/>
            <a:r>
              <a:rPr kumimoji="1" lang="en-US" altLang="ko-KR" sz="2400" b="1" dirty="0">
                <a:solidFill>
                  <a:schemeClr val="tx2"/>
                </a:solidFill>
              </a:rPr>
              <a:t>Future Development</a:t>
            </a:r>
          </a:p>
        </p:txBody>
      </p:sp>
      <p:sp>
        <p:nvSpPr>
          <p:cNvPr id="13320" name="Text Box 8"/>
          <p:cNvSpPr txBox="1">
            <a:spLocks noChangeArrowheads="1"/>
          </p:cNvSpPr>
          <p:nvPr/>
        </p:nvSpPr>
        <p:spPr bwMode="auto">
          <a:xfrm>
            <a:off x="468313" y="2500306"/>
            <a:ext cx="7489825" cy="366713"/>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r>
              <a:rPr lang="en-GB" altLang="ko-KR" b="1" dirty="0"/>
              <a:t>  </a:t>
            </a:r>
            <a:r>
              <a:rPr lang="en-GB" altLang="ko-KR" sz="2000" b="1" dirty="0" smtClean="0"/>
              <a:t>mobile application interface </a:t>
            </a:r>
            <a:r>
              <a:rPr lang="en-US" altLang="ko-KR" sz="2000" b="1" dirty="0" smtClean="0"/>
              <a:t> </a:t>
            </a:r>
            <a:endParaRPr lang="en-US" altLang="ko-KR" sz="2000" b="1" dirty="0"/>
          </a:p>
        </p:txBody>
      </p:sp>
      <p:sp>
        <p:nvSpPr>
          <p:cNvPr id="13321" name="Text Box 9"/>
          <p:cNvSpPr txBox="1">
            <a:spLocks noChangeArrowheads="1"/>
          </p:cNvSpPr>
          <p:nvPr/>
        </p:nvSpPr>
        <p:spPr bwMode="auto">
          <a:xfrm>
            <a:off x="511199" y="3059668"/>
            <a:ext cx="7489825" cy="369332"/>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r>
              <a:rPr lang="en-GB" altLang="ko-KR" b="1" dirty="0"/>
              <a:t>  </a:t>
            </a:r>
            <a:r>
              <a:rPr lang="en-US" altLang="ko-KR" sz="2000" b="1" dirty="0" smtClean="0"/>
              <a:t>various Asian language supports</a:t>
            </a:r>
            <a:endParaRPr lang="en-US" altLang="ko-KR" sz="2000" b="1" dirty="0"/>
          </a:p>
        </p:txBody>
      </p:sp>
      <p:sp>
        <p:nvSpPr>
          <p:cNvPr id="5" name="Text Box 9"/>
          <p:cNvSpPr txBox="1">
            <a:spLocks noChangeArrowheads="1"/>
          </p:cNvSpPr>
          <p:nvPr/>
        </p:nvSpPr>
        <p:spPr bwMode="auto">
          <a:xfrm>
            <a:off x="511199" y="1357298"/>
            <a:ext cx="7489825" cy="369332"/>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r>
              <a:rPr lang="en-GB" altLang="ko-KR" b="1" dirty="0"/>
              <a:t>  </a:t>
            </a:r>
            <a:r>
              <a:rPr lang="en-US" altLang="ko-KR" sz="2000" b="1" dirty="0" smtClean="0"/>
              <a:t>sequence analysis tools</a:t>
            </a:r>
            <a:endParaRPr lang="en-US" altLang="ko-KR" sz="2000" b="1" dirty="0"/>
          </a:p>
        </p:txBody>
      </p:sp>
      <p:pic>
        <p:nvPicPr>
          <p:cNvPr id="1026" name="Picture 2" descr="C:\Documents and Settings\임정희\바탕 화면\1.bmp"/>
          <p:cNvPicPr>
            <a:picLocks noChangeAspect="1" noChangeArrowheads="1"/>
          </p:cNvPicPr>
          <p:nvPr/>
        </p:nvPicPr>
        <p:blipFill>
          <a:blip r:embed="rId3" cstate="print"/>
          <a:srcRect/>
          <a:stretch>
            <a:fillRect/>
          </a:stretch>
        </p:blipFill>
        <p:spPr bwMode="auto">
          <a:xfrm>
            <a:off x="3357554" y="3929066"/>
            <a:ext cx="1214446" cy="2143140"/>
          </a:xfrm>
          <a:prstGeom prst="rect">
            <a:avLst/>
          </a:prstGeom>
          <a:noFill/>
        </p:spPr>
      </p:pic>
      <p:pic>
        <p:nvPicPr>
          <p:cNvPr id="2" name="Picture 2"/>
          <p:cNvPicPr>
            <a:picLocks noChangeAspect="1" noChangeArrowheads="1"/>
          </p:cNvPicPr>
          <p:nvPr/>
        </p:nvPicPr>
        <p:blipFill>
          <a:blip r:embed="rId4" cstate="print"/>
          <a:srcRect/>
          <a:stretch>
            <a:fillRect/>
          </a:stretch>
        </p:blipFill>
        <p:spPr bwMode="auto">
          <a:xfrm>
            <a:off x="5286380" y="642918"/>
            <a:ext cx="3034354" cy="4786346"/>
          </a:xfrm>
          <a:prstGeom prst="rect">
            <a:avLst/>
          </a:prstGeom>
          <a:noFill/>
          <a:ln w="9525">
            <a:solidFill>
              <a:schemeClr val="accent1"/>
            </a:solidFill>
            <a:miter lim="800000"/>
            <a:headEnd/>
            <a:tailEnd/>
          </a:ln>
        </p:spPr>
      </p:pic>
      <p:pic>
        <p:nvPicPr>
          <p:cNvPr id="1027" name="Picture 3" descr="C:\Documents and Settings\임정희\바탕 화면\distance.bmp"/>
          <p:cNvPicPr>
            <a:picLocks noChangeAspect="1" noChangeArrowheads="1"/>
          </p:cNvPicPr>
          <p:nvPr/>
        </p:nvPicPr>
        <p:blipFill>
          <a:blip r:embed="rId5" cstate="print"/>
          <a:srcRect/>
          <a:stretch>
            <a:fillRect/>
          </a:stretch>
        </p:blipFill>
        <p:spPr bwMode="auto">
          <a:xfrm>
            <a:off x="4786314" y="3929066"/>
            <a:ext cx="2500330" cy="2071702"/>
          </a:xfrm>
          <a:prstGeom prst="rect">
            <a:avLst/>
          </a:prstGeom>
          <a:noFill/>
          <a:ln>
            <a:solidFill>
              <a:schemeClr val="accent1"/>
            </a:solidFill>
          </a:ln>
        </p:spPr>
      </p:pic>
      <p:sp>
        <p:nvSpPr>
          <p:cNvPr id="9" name="Text Box 8"/>
          <p:cNvSpPr txBox="1">
            <a:spLocks noChangeArrowheads="1"/>
          </p:cNvSpPr>
          <p:nvPr/>
        </p:nvSpPr>
        <p:spPr bwMode="auto">
          <a:xfrm>
            <a:off x="500034" y="1928802"/>
            <a:ext cx="7489825" cy="366713"/>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r>
              <a:rPr lang="en-GB" altLang="ko-KR" b="1" dirty="0"/>
              <a:t> </a:t>
            </a:r>
            <a:r>
              <a:rPr lang="en-GB" altLang="ko-KR" b="1" dirty="0" smtClean="0"/>
              <a:t> </a:t>
            </a:r>
            <a:r>
              <a:rPr lang="en-US" altLang="ko-KR" sz="2000" b="1" dirty="0" smtClean="0"/>
              <a:t>cross-platform support</a:t>
            </a:r>
            <a:r>
              <a:rPr lang="en-GB" altLang="ko-KR" sz="2000" b="1" dirty="0" smtClean="0"/>
              <a:t> </a:t>
            </a:r>
            <a:r>
              <a:rPr lang="en-US" altLang="ko-KR" sz="2000" b="1" dirty="0" smtClean="0"/>
              <a:t> </a:t>
            </a:r>
            <a:endParaRPr lang="en-US" altLang="ko-KR" sz="2000" b="1" dirty="0"/>
          </a:p>
        </p:txBody>
      </p:sp>
      <p:sp>
        <p:nvSpPr>
          <p:cNvPr id="10" name="TextBox 9"/>
          <p:cNvSpPr txBox="1"/>
          <p:nvPr/>
        </p:nvSpPr>
        <p:spPr>
          <a:xfrm>
            <a:off x="8001024" y="6202940"/>
            <a:ext cx="857256" cy="369332"/>
          </a:xfrm>
          <a:prstGeom prst="rect">
            <a:avLst/>
          </a:prstGeom>
          <a:noFill/>
        </p:spPr>
        <p:txBody>
          <a:bodyPr wrap="square" rtlCol="0">
            <a:spAutoFit/>
          </a:bodyPr>
          <a:lstStyle/>
          <a:p>
            <a:r>
              <a:rPr lang="en-US" altLang="ko-KR" dirty="0" smtClean="0"/>
              <a:t>12/13</a:t>
            </a:r>
            <a:endParaRPr lang="ko-KR" altLang="en-US" dirty="0"/>
          </a:p>
        </p:txBody>
      </p:sp>
      <p:pic>
        <p:nvPicPr>
          <p:cNvPr id="5123" name="Picture 3" descr="C:\Documents and Settings\임정희\바탕 화면\1.bmp"/>
          <p:cNvPicPr>
            <a:picLocks noChangeAspect="1" noChangeArrowheads="1"/>
          </p:cNvPicPr>
          <p:nvPr/>
        </p:nvPicPr>
        <p:blipFill>
          <a:blip r:embed="rId6" cstate="print"/>
          <a:srcRect/>
          <a:stretch>
            <a:fillRect/>
          </a:stretch>
        </p:blipFill>
        <p:spPr bwMode="auto">
          <a:xfrm>
            <a:off x="857224" y="4000504"/>
            <a:ext cx="2290763" cy="2000264"/>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1" grpId="0"/>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69875"/>
            <a:ext cx="8229600" cy="1143000"/>
          </a:xfrm>
        </p:spPr>
        <p:txBody>
          <a:bodyPr>
            <a:normAutofit/>
          </a:bodyPr>
          <a:lstStyle/>
          <a:p>
            <a:pPr algn="l"/>
            <a:r>
              <a:rPr kumimoji="1" lang="en-US" altLang="ko-KR" sz="2400" b="1" dirty="0">
                <a:solidFill>
                  <a:schemeClr val="tx2"/>
                </a:solidFill>
              </a:rPr>
              <a:t>Conclusion</a:t>
            </a:r>
          </a:p>
        </p:txBody>
      </p:sp>
      <p:sp>
        <p:nvSpPr>
          <p:cNvPr id="6" name="Text Box 6"/>
          <p:cNvSpPr txBox="1">
            <a:spLocks noChangeArrowheads="1"/>
          </p:cNvSpPr>
          <p:nvPr/>
        </p:nvSpPr>
        <p:spPr bwMode="auto">
          <a:xfrm>
            <a:off x="500034" y="1428736"/>
            <a:ext cx="7993062" cy="341632"/>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r>
              <a:rPr lang="en-GB" altLang="ko-KR" b="1" dirty="0"/>
              <a:t>  </a:t>
            </a:r>
            <a:r>
              <a:rPr lang="en-GB" altLang="ko-KR" b="1" dirty="0" smtClean="0"/>
              <a:t>Asia has a very high degree of biodiversity resources</a:t>
            </a:r>
            <a:endParaRPr lang="en-US" altLang="ko-KR" b="1" dirty="0"/>
          </a:p>
        </p:txBody>
      </p:sp>
      <p:sp>
        <p:nvSpPr>
          <p:cNvPr id="7" name="Text Box 5"/>
          <p:cNvSpPr txBox="1">
            <a:spLocks noChangeArrowheads="1"/>
          </p:cNvSpPr>
          <p:nvPr/>
        </p:nvSpPr>
        <p:spPr bwMode="auto">
          <a:xfrm>
            <a:off x="500034" y="3116563"/>
            <a:ext cx="7993062" cy="2585323"/>
          </a:xfrm>
          <a:prstGeom prst="rect">
            <a:avLst/>
          </a:prstGeom>
          <a:noFill/>
          <a:ln w="9525">
            <a:noFill/>
            <a:miter lim="800000"/>
            <a:headEnd/>
            <a:tailEnd/>
          </a:ln>
          <a:effectLst/>
        </p:spPr>
        <p:txBody>
          <a:bodyPr wrap="square">
            <a:spAutoFit/>
          </a:bodyPr>
          <a:lstStyle/>
          <a:p>
            <a:pPr>
              <a:lnSpc>
                <a:spcPct val="150000"/>
              </a:lnSpc>
              <a:spcBef>
                <a:spcPct val="20000"/>
              </a:spcBef>
              <a:buClr>
                <a:schemeClr val="accent1"/>
              </a:buClr>
              <a:buFont typeface="Wingdings" pitchFamily="2" charset="2"/>
              <a:buChar char="l"/>
            </a:pPr>
            <a:r>
              <a:rPr lang="en-GB" altLang="ko-KR" b="1" dirty="0"/>
              <a:t>  </a:t>
            </a:r>
            <a:r>
              <a:rPr lang="en-GB" altLang="ko-KR" b="1" dirty="0" err="1" smtClean="0"/>
              <a:t>BioBarcode</a:t>
            </a:r>
            <a:r>
              <a:rPr lang="en-GB" altLang="ko-KR" b="1" dirty="0" smtClean="0"/>
              <a:t> </a:t>
            </a:r>
            <a:r>
              <a:rPr lang="en-US" b="1" dirty="0" smtClean="0"/>
              <a:t>database server system</a:t>
            </a:r>
            <a:r>
              <a:rPr lang="en-GB" altLang="ko-KR" b="1" dirty="0" smtClean="0"/>
              <a:t> </a:t>
            </a:r>
            <a:br>
              <a:rPr lang="en-GB" altLang="ko-KR" b="1" dirty="0" smtClean="0"/>
            </a:br>
            <a:r>
              <a:rPr lang="en-GB" altLang="ko-KR" b="1" dirty="0" smtClean="0"/>
              <a:t>    - an efficient bioinformatics protocol </a:t>
            </a:r>
            <a:br>
              <a:rPr lang="en-GB" altLang="ko-KR" b="1" dirty="0" smtClean="0"/>
            </a:br>
            <a:r>
              <a:rPr lang="en-GB" altLang="ko-KR" b="1" dirty="0" smtClean="0"/>
              <a:t>    - easy to run and maintain with open source software</a:t>
            </a:r>
            <a:br>
              <a:rPr lang="en-GB" altLang="ko-KR" b="1" dirty="0" smtClean="0"/>
            </a:br>
            <a:r>
              <a:rPr lang="en-GB" altLang="ko-KR" b="1" dirty="0" smtClean="0"/>
              <a:t>    - can be freely downloaded from the website,           </a:t>
            </a:r>
            <a:br>
              <a:rPr lang="en-GB" altLang="ko-KR" b="1" dirty="0" smtClean="0"/>
            </a:br>
            <a:r>
              <a:rPr lang="en-GB" altLang="ko-KR" b="1" dirty="0" smtClean="0"/>
              <a:t>       </a:t>
            </a:r>
            <a:r>
              <a:rPr lang="en-GB" altLang="ko-KR" b="1" dirty="0" smtClean="0">
                <a:hlinkClick r:id="rId3"/>
              </a:rPr>
              <a:t>www.koreanbio.org/biobarcode</a:t>
            </a:r>
            <a:r>
              <a:rPr lang="en-GB" altLang="ko-KR" b="1" dirty="0" smtClean="0"/>
              <a:t/>
            </a:r>
            <a:br>
              <a:rPr lang="en-GB" altLang="ko-KR" b="1" dirty="0" smtClean="0"/>
            </a:br>
            <a:r>
              <a:rPr lang="en-GB" altLang="ko-KR" b="1" dirty="0" smtClean="0"/>
              <a:t>    - make </a:t>
            </a:r>
            <a:r>
              <a:rPr lang="en-GB" altLang="ko-KR" b="1" dirty="0" err="1" smtClean="0"/>
              <a:t>barcoding</a:t>
            </a:r>
            <a:r>
              <a:rPr lang="en-GB" altLang="ko-KR" b="1" dirty="0" smtClean="0"/>
              <a:t> cheaper and faster in the biodiversity community</a:t>
            </a:r>
          </a:p>
        </p:txBody>
      </p:sp>
      <p:sp>
        <p:nvSpPr>
          <p:cNvPr id="5" name="Text Box 6"/>
          <p:cNvSpPr txBox="1">
            <a:spLocks noChangeArrowheads="1"/>
          </p:cNvSpPr>
          <p:nvPr/>
        </p:nvSpPr>
        <p:spPr bwMode="auto">
          <a:xfrm>
            <a:off x="500034" y="2643182"/>
            <a:ext cx="7993062" cy="341632"/>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r>
              <a:rPr lang="en-GB" altLang="ko-KR" b="1" dirty="0"/>
              <a:t>  </a:t>
            </a:r>
            <a:r>
              <a:rPr lang="en-GB" altLang="ko-KR" b="1" dirty="0" smtClean="0"/>
              <a:t>“DNA </a:t>
            </a:r>
            <a:r>
              <a:rPr lang="en-US" altLang="ko-KR" b="1" dirty="0" err="1" smtClean="0"/>
              <a:t>barcoding</a:t>
            </a:r>
            <a:r>
              <a:rPr lang="en-US" altLang="ko-KR" b="1" dirty="0" smtClean="0"/>
              <a:t>” - </a:t>
            </a:r>
            <a:r>
              <a:rPr lang="en-GB" altLang="ko-KR" b="1" dirty="0" smtClean="0"/>
              <a:t>using short, standardized DNA regions </a:t>
            </a:r>
            <a:endParaRPr lang="en-US" altLang="ko-KR" b="1" dirty="0"/>
          </a:p>
        </p:txBody>
      </p:sp>
      <p:sp>
        <p:nvSpPr>
          <p:cNvPr id="8" name="Text Box 6"/>
          <p:cNvSpPr txBox="1">
            <a:spLocks noChangeArrowheads="1"/>
          </p:cNvSpPr>
          <p:nvPr/>
        </p:nvSpPr>
        <p:spPr bwMode="auto">
          <a:xfrm>
            <a:off x="500034" y="2015798"/>
            <a:ext cx="7993062" cy="341632"/>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r>
              <a:rPr lang="en-GB" altLang="ko-KR" b="1" dirty="0"/>
              <a:t>  </a:t>
            </a:r>
            <a:r>
              <a:rPr lang="en-GB" altLang="ko-KR" b="1" dirty="0" smtClean="0"/>
              <a:t>need </a:t>
            </a:r>
            <a:r>
              <a:rPr lang="en-US" altLang="ko-KR" b="1" dirty="0" smtClean="0"/>
              <a:t>rapid identification of massive numbers of samples</a:t>
            </a:r>
            <a:endParaRPr lang="en-US" altLang="ko-KR" b="1" dirty="0"/>
          </a:p>
        </p:txBody>
      </p:sp>
      <p:sp>
        <p:nvSpPr>
          <p:cNvPr id="9" name="TextBox 8"/>
          <p:cNvSpPr txBox="1"/>
          <p:nvPr/>
        </p:nvSpPr>
        <p:spPr>
          <a:xfrm>
            <a:off x="8001024" y="6202940"/>
            <a:ext cx="857256" cy="369332"/>
          </a:xfrm>
          <a:prstGeom prst="rect">
            <a:avLst/>
          </a:prstGeom>
          <a:noFill/>
        </p:spPr>
        <p:txBody>
          <a:bodyPr wrap="square" rtlCol="0">
            <a:spAutoFit/>
          </a:bodyPr>
          <a:lstStyle/>
          <a:p>
            <a:r>
              <a:rPr lang="en-US" altLang="ko-KR" dirty="0" smtClean="0"/>
              <a:t>13/13</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p:txBody>
          <a:bodyPr/>
          <a:lstStyle/>
          <a:p>
            <a:pPr>
              <a:lnSpc>
                <a:spcPct val="200000"/>
              </a:lnSpc>
            </a:pPr>
            <a:r>
              <a:rPr lang="en-GB" altLang="ko-KR" sz="1800" b="1" dirty="0"/>
              <a:t>Dr. Jong </a:t>
            </a:r>
            <a:r>
              <a:rPr lang="en-GB" altLang="ko-KR" sz="1800" b="1" dirty="0" smtClean="0"/>
              <a:t>Bhak, Korean </a:t>
            </a:r>
            <a:r>
              <a:rPr lang="en-GB" altLang="ko-KR" sz="1800" b="1" dirty="0" err="1"/>
              <a:t>BioInformation</a:t>
            </a:r>
            <a:r>
              <a:rPr lang="en-GB" altLang="ko-KR" sz="1800" b="1" dirty="0"/>
              <a:t> </a:t>
            </a:r>
            <a:r>
              <a:rPr lang="en-GB" altLang="ko-KR" sz="1800" b="1" dirty="0" err="1"/>
              <a:t>Center</a:t>
            </a:r>
            <a:r>
              <a:rPr lang="en-GB" altLang="ko-KR" sz="1800" b="1" dirty="0"/>
              <a:t>, </a:t>
            </a:r>
            <a:r>
              <a:rPr lang="en-GB" altLang="ko-KR" sz="1800" b="1" dirty="0" smtClean="0"/>
              <a:t/>
            </a:r>
            <a:br>
              <a:rPr lang="en-GB" altLang="ko-KR" sz="1800" b="1" dirty="0" smtClean="0"/>
            </a:br>
            <a:r>
              <a:rPr lang="en-GB" altLang="ko-KR" sz="1800" b="1" dirty="0" smtClean="0"/>
              <a:t>Korea Research Institute Bioscience and Biotechnology</a:t>
            </a:r>
          </a:p>
          <a:p>
            <a:pPr>
              <a:lnSpc>
                <a:spcPct val="200000"/>
              </a:lnSpc>
            </a:pPr>
            <a:r>
              <a:rPr lang="en-GB" altLang="ko-KR" sz="1800" b="1" dirty="0" smtClean="0"/>
              <a:t>Prof. Won Kim, Seoul National University, Korea</a:t>
            </a:r>
            <a:endParaRPr lang="en-GB" altLang="ko-KR" sz="1800" b="1" dirty="0"/>
          </a:p>
          <a:p>
            <a:pPr>
              <a:lnSpc>
                <a:spcPct val="200000"/>
              </a:lnSpc>
            </a:pPr>
            <a:r>
              <a:rPr lang="en-GB" altLang="ko-KR" sz="1800" b="1" dirty="0"/>
              <a:t>Dr. </a:t>
            </a:r>
            <a:r>
              <a:rPr lang="en-GB" altLang="ko-KR" sz="1800" b="1" dirty="0" err="1"/>
              <a:t>Woon-Kee</a:t>
            </a:r>
            <a:r>
              <a:rPr lang="en-GB" altLang="ko-KR" sz="1800" b="1" dirty="0"/>
              <a:t> Pa</a:t>
            </a:r>
            <a:r>
              <a:rPr lang="en-US" altLang="ko-KR" sz="1800" b="1" dirty="0" err="1"/>
              <a:t>ek</a:t>
            </a:r>
            <a:r>
              <a:rPr lang="en-GB" altLang="ko-KR" sz="1800" b="1" dirty="0"/>
              <a:t>, National Science </a:t>
            </a:r>
            <a:r>
              <a:rPr lang="en-GB" altLang="ko-KR" sz="1800" b="1" dirty="0" smtClean="0"/>
              <a:t>Museum, Korea </a:t>
            </a:r>
          </a:p>
          <a:p>
            <a:pPr>
              <a:lnSpc>
                <a:spcPct val="200000"/>
              </a:lnSpc>
            </a:pPr>
            <a:r>
              <a:rPr lang="en-GB" altLang="ko-KR" sz="1800" b="1" dirty="0" smtClean="0"/>
              <a:t>Prof. Chang-</a:t>
            </a:r>
            <a:r>
              <a:rPr lang="en-GB" altLang="ko-KR" sz="1800" b="1" dirty="0" err="1" smtClean="0"/>
              <a:t>Bae</a:t>
            </a:r>
            <a:r>
              <a:rPr lang="en-GB" altLang="ko-KR" sz="1800" b="1" dirty="0" smtClean="0"/>
              <a:t> Kim, </a:t>
            </a:r>
            <a:r>
              <a:rPr lang="en-GB" altLang="ko-KR" sz="1800" b="1" dirty="0" err="1" smtClean="0"/>
              <a:t>Sangmyung</a:t>
            </a:r>
            <a:r>
              <a:rPr lang="en-GB" altLang="ko-KR" sz="1800" b="1" dirty="0" smtClean="0"/>
              <a:t> University, Korea</a:t>
            </a:r>
          </a:p>
          <a:p>
            <a:pPr>
              <a:lnSpc>
                <a:spcPct val="200000"/>
              </a:lnSpc>
            </a:pPr>
            <a:r>
              <a:rPr lang="en-GB" altLang="ko-KR" sz="1800" b="1" dirty="0" smtClean="0"/>
              <a:t>Mr. </a:t>
            </a:r>
            <a:r>
              <a:rPr lang="en-GB" altLang="ko-KR" sz="1800" b="1" dirty="0" err="1" smtClean="0"/>
              <a:t>Sangyoon</a:t>
            </a:r>
            <a:r>
              <a:rPr lang="en-GB" altLang="ko-KR" sz="1800" b="1" dirty="0" smtClean="0"/>
              <a:t> Kim, </a:t>
            </a:r>
            <a:r>
              <a:rPr lang="en-GB" altLang="ko-KR" sz="1800" b="1" dirty="0" err="1" smtClean="0"/>
              <a:t>Sungmin</a:t>
            </a:r>
            <a:r>
              <a:rPr lang="en-GB" altLang="ko-KR" sz="1800" b="1" dirty="0" smtClean="0"/>
              <a:t> Kim and </a:t>
            </a:r>
            <a:r>
              <a:rPr lang="en-US" altLang="ko-KR" sz="1800" b="1" dirty="0" err="1" smtClean="0"/>
              <a:t>Hae-Seok</a:t>
            </a:r>
            <a:r>
              <a:rPr lang="en-US" altLang="ko-KR" sz="1800" b="1" dirty="0" smtClean="0"/>
              <a:t> </a:t>
            </a:r>
            <a:r>
              <a:rPr lang="en-US" altLang="ko-KR" sz="1800" b="1" dirty="0" err="1" smtClean="0"/>
              <a:t>Eo</a:t>
            </a:r>
            <a:endParaRPr lang="en-GB" altLang="ko-KR" sz="1800" b="1" dirty="0"/>
          </a:p>
          <a:p>
            <a:pPr>
              <a:lnSpc>
                <a:spcPct val="200000"/>
              </a:lnSpc>
              <a:buNone/>
            </a:pPr>
            <a:endParaRPr lang="en-US" altLang="ko-KR" sz="1800" b="1" dirty="0"/>
          </a:p>
        </p:txBody>
      </p:sp>
      <p:sp>
        <p:nvSpPr>
          <p:cNvPr id="74755" name="Rectangle 3"/>
          <p:cNvSpPr>
            <a:spLocks noGrp="1" noChangeArrowheads="1"/>
          </p:cNvSpPr>
          <p:nvPr>
            <p:ph type="title"/>
          </p:nvPr>
        </p:nvSpPr>
        <p:spPr>
          <a:xfrm>
            <a:off x="457200" y="269875"/>
            <a:ext cx="8229600" cy="1143000"/>
          </a:xfrm>
          <a:noFill/>
          <a:ln/>
        </p:spPr>
        <p:txBody>
          <a:bodyPr>
            <a:normAutofit/>
          </a:bodyPr>
          <a:lstStyle/>
          <a:p>
            <a:pPr algn="l"/>
            <a:r>
              <a:rPr kumimoji="1" lang="en-US" altLang="ko-KR" sz="2400" b="1" dirty="0">
                <a:solidFill>
                  <a:schemeClr val="tx2"/>
                </a:solidFill>
              </a:rPr>
              <a:t>Acknowledgement</a:t>
            </a:r>
          </a:p>
        </p:txBody>
      </p:sp>
      <p:sp>
        <p:nvSpPr>
          <p:cNvPr id="4" name="TextBox 3"/>
          <p:cNvSpPr txBox="1"/>
          <p:nvPr/>
        </p:nvSpPr>
        <p:spPr>
          <a:xfrm>
            <a:off x="8001024" y="6202940"/>
            <a:ext cx="714380" cy="369332"/>
          </a:xfrm>
          <a:prstGeom prst="rect">
            <a:avLst/>
          </a:prstGeom>
          <a:noFill/>
        </p:spPr>
        <p:txBody>
          <a:bodyPr wrap="square" rtlCol="0">
            <a:spAutoFit/>
          </a:bodyPr>
          <a:lstStyle/>
          <a:p>
            <a:r>
              <a:rPr lang="en-US" altLang="ko-KR" dirty="0" smtClean="0"/>
              <a:t>1/13</a:t>
            </a:r>
            <a:endParaRPr lang="ko-KR"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w="9525" algn="ctr">
            <a:noFill/>
            <a:miter lim="800000"/>
            <a:headEnd/>
            <a:tailEnd/>
          </a:ln>
          <a:effectLst/>
        </p:spPr>
        <p:txBody>
          <a:bodyPr wrap="none" anchor="ctr"/>
          <a:lstStyle/>
          <a:p>
            <a:endParaRPr lang="ko-KR" altLang="en-US"/>
          </a:p>
        </p:txBody>
      </p:sp>
      <p:sp>
        <p:nvSpPr>
          <p:cNvPr id="53251" name="AutoShape 3"/>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w="0" algn="ctr">
            <a:noFill/>
            <a:miter lim="800000"/>
            <a:headEnd/>
            <a:tailEnd/>
          </a:ln>
          <a:effectLst/>
        </p:spPr>
        <p:txBody>
          <a:bodyPr wrap="none" anchor="ctr"/>
          <a:lstStyle/>
          <a:p>
            <a:endParaRPr lang="ko-KR" altLang="en-US"/>
          </a:p>
        </p:txBody>
      </p:sp>
      <p:sp>
        <p:nvSpPr>
          <p:cNvPr id="53252" name="AutoShape 4"/>
          <p:cNvSpPr>
            <a:spLocks noChangeArrowheads="1"/>
          </p:cNvSpPr>
          <p:nvPr/>
        </p:nvSpPr>
        <p:spPr bwMode="gray">
          <a:xfrm>
            <a:off x="1981200" y="5251450"/>
            <a:ext cx="4419600"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chemeClr val="tx2"/>
            </a:solidFill>
            <a:round/>
            <a:headEnd/>
            <a:tailEnd/>
          </a:ln>
          <a:effectLst/>
        </p:spPr>
        <p:txBody>
          <a:bodyPr wrap="none" anchor="ctr"/>
          <a:lstStyle/>
          <a:p>
            <a:pPr eaLnBrk="0" latinLnBrk="0" hangingPunct="0"/>
            <a:r>
              <a:rPr lang="en-US" altLang="ko-KR" sz="2000" b="1" dirty="0">
                <a:latin typeface="Arial" charset="0"/>
              </a:rPr>
              <a:t>Conclusion</a:t>
            </a:r>
          </a:p>
        </p:txBody>
      </p:sp>
      <p:sp>
        <p:nvSpPr>
          <p:cNvPr id="53253" name="AutoShape 5"/>
          <p:cNvSpPr>
            <a:spLocks noChangeArrowheads="1"/>
          </p:cNvSpPr>
          <p:nvPr/>
        </p:nvSpPr>
        <p:spPr bwMode="gray">
          <a:xfrm>
            <a:off x="2393950" y="4424363"/>
            <a:ext cx="4419600"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p:spPr>
        <p:txBody>
          <a:bodyPr wrap="none" anchor="ctr"/>
          <a:lstStyle/>
          <a:p>
            <a:pPr eaLnBrk="0" latinLnBrk="0" hangingPunct="0"/>
            <a:r>
              <a:rPr lang="en-US" altLang="ko-KR" sz="2000" b="1" dirty="0">
                <a:latin typeface="Arial" charset="0"/>
              </a:rPr>
              <a:t>Future </a:t>
            </a:r>
            <a:r>
              <a:rPr lang="en-US" altLang="ko-KR" sz="2000" b="1" dirty="0" smtClean="0">
                <a:latin typeface="Arial" charset="0"/>
              </a:rPr>
              <a:t>development</a:t>
            </a:r>
            <a:endParaRPr lang="en-US" altLang="ko-KR" sz="2000" b="1" dirty="0">
              <a:latin typeface="Arial" charset="0"/>
            </a:endParaRPr>
          </a:p>
        </p:txBody>
      </p:sp>
      <p:sp>
        <p:nvSpPr>
          <p:cNvPr id="53254" name="AutoShape 6"/>
          <p:cNvSpPr>
            <a:spLocks noChangeArrowheads="1"/>
          </p:cNvSpPr>
          <p:nvPr/>
        </p:nvSpPr>
        <p:spPr bwMode="gray">
          <a:xfrm>
            <a:off x="2438400" y="3611563"/>
            <a:ext cx="5491186"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chemeClr val="tx1"/>
            </a:solidFill>
            <a:round/>
            <a:headEnd/>
            <a:tailEnd/>
          </a:ln>
          <a:effectLst/>
        </p:spPr>
        <p:txBody>
          <a:bodyPr wrap="none" anchor="ctr"/>
          <a:lstStyle/>
          <a:p>
            <a:pPr eaLnBrk="0" latinLnBrk="0" hangingPunct="0"/>
            <a:r>
              <a:rPr lang="en-US" altLang="ko-KR" sz="2000" b="1" dirty="0" smtClean="0">
                <a:latin typeface="Arial" charset="0"/>
              </a:rPr>
              <a:t>An exemplary system; Asian </a:t>
            </a:r>
            <a:r>
              <a:rPr lang="en-US" altLang="ko-KR" sz="2000" b="1" dirty="0" err="1" smtClean="0">
                <a:latin typeface="Arial" charset="0"/>
              </a:rPr>
              <a:t>BioBarcode</a:t>
            </a:r>
            <a:r>
              <a:rPr lang="en-US" altLang="ko-KR" sz="2000" b="1" dirty="0" smtClean="0">
                <a:latin typeface="Arial" charset="0"/>
              </a:rPr>
              <a:t> </a:t>
            </a:r>
            <a:endParaRPr lang="en-US" altLang="ko-KR" sz="2000" b="1" dirty="0">
              <a:latin typeface="Arial" charset="0"/>
            </a:endParaRPr>
          </a:p>
        </p:txBody>
      </p:sp>
      <p:sp>
        <p:nvSpPr>
          <p:cNvPr id="53255" name="AutoShape 7"/>
          <p:cNvSpPr>
            <a:spLocks noChangeArrowheads="1"/>
          </p:cNvSpPr>
          <p:nvPr/>
        </p:nvSpPr>
        <p:spPr bwMode="gray">
          <a:xfrm>
            <a:off x="2286000" y="2743200"/>
            <a:ext cx="4419600"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1"/>
            </a:solidFill>
            <a:round/>
            <a:headEnd/>
            <a:tailEnd/>
          </a:ln>
          <a:effectLst/>
        </p:spPr>
        <p:txBody>
          <a:bodyPr wrap="none" anchor="ctr"/>
          <a:lstStyle/>
          <a:p>
            <a:pPr eaLnBrk="0" latinLnBrk="0" hangingPunct="0"/>
            <a:r>
              <a:rPr lang="en-US" altLang="ko-KR" sz="2000" b="1" dirty="0" smtClean="0">
                <a:latin typeface="Arial" charset="0"/>
              </a:rPr>
              <a:t>Overview of </a:t>
            </a:r>
            <a:r>
              <a:rPr lang="en-US" altLang="ko-KR" sz="2000" b="1" dirty="0" err="1" smtClean="0">
                <a:latin typeface="Arial" charset="0"/>
              </a:rPr>
              <a:t>BioBarcode</a:t>
            </a:r>
            <a:r>
              <a:rPr lang="en-US" altLang="ko-KR" sz="2000" b="1" dirty="0" smtClean="0">
                <a:latin typeface="Arial" charset="0"/>
              </a:rPr>
              <a:t> </a:t>
            </a:r>
            <a:endParaRPr lang="en-US" altLang="ko-KR" sz="2000" b="1" dirty="0">
              <a:latin typeface="Arial" charset="0"/>
            </a:endParaRPr>
          </a:p>
        </p:txBody>
      </p:sp>
      <p:sp>
        <p:nvSpPr>
          <p:cNvPr id="53256" name="AutoShape 8"/>
          <p:cNvSpPr>
            <a:spLocks noChangeArrowheads="1"/>
          </p:cNvSpPr>
          <p:nvPr/>
        </p:nvSpPr>
        <p:spPr bwMode="gray">
          <a:xfrm>
            <a:off x="1765300" y="1973263"/>
            <a:ext cx="4419600"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chemeClr val="tx1"/>
            </a:solidFill>
            <a:round/>
            <a:headEnd/>
            <a:tailEnd/>
          </a:ln>
          <a:effectLst/>
        </p:spPr>
        <p:txBody>
          <a:bodyPr wrap="none" anchor="ctr"/>
          <a:lstStyle/>
          <a:p>
            <a:pPr eaLnBrk="0" latinLnBrk="0" hangingPunct="0"/>
            <a:r>
              <a:rPr lang="en-US" altLang="ko-KR" sz="2000" b="1" dirty="0" smtClean="0">
                <a:latin typeface="Arial" charset="0"/>
              </a:rPr>
              <a:t>Background of</a:t>
            </a:r>
            <a:r>
              <a:rPr lang="ko-KR" altLang="en-US" sz="2000" b="1" dirty="0" smtClean="0">
                <a:latin typeface="Arial" charset="0"/>
              </a:rPr>
              <a:t> </a:t>
            </a:r>
            <a:r>
              <a:rPr lang="en-US" altLang="ko-KR" sz="2000" b="1" dirty="0" smtClean="0">
                <a:latin typeface="Arial" charset="0"/>
              </a:rPr>
              <a:t>DNA </a:t>
            </a:r>
            <a:r>
              <a:rPr lang="en-US" altLang="ko-KR" sz="2000" b="1" dirty="0" err="1" smtClean="0">
                <a:latin typeface="Arial" charset="0"/>
              </a:rPr>
              <a:t>barcoding</a:t>
            </a:r>
            <a:endParaRPr lang="en-US" altLang="ko-KR" sz="2000" b="1" dirty="0">
              <a:latin typeface="Arial" charset="0"/>
            </a:endParaRPr>
          </a:p>
        </p:txBody>
      </p:sp>
      <p:grpSp>
        <p:nvGrpSpPr>
          <p:cNvPr id="2" name="Group 9"/>
          <p:cNvGrpSpPr>
            <a:grpSpLocks/>
          </p:cNvGrpSpPr>
          <p:nvPr/>
        </p:nvGrpSpPr>
        <p:grpSpPr bwMode="auto">
          <a:xfrm>
            <a:off x="1447800" y="2062163"/>
            <a:ext cx="381000" cy="381000"/>
            <a:chOff x="2078" y="1680"/>
            <a:chExt cx="1615" cy="1615"/>
          </a:xfrm>
        </p:grpSpPr>
        <p:sp>
          <p:nvSpPr>
            <p:cNvPr id="53258"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ko-KR" altLang="en-US"/>
            </a:p>
          </p:txBody>
        </p:sp>
        <p:sp>
          <p:nvSpPr>
            <p:cNvPr id="53259"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ko-KR" altLang="en-US"/>
            </a:p>
          </p:txBody>
        </p:sp>
        <p:sp>
          <p:nvSpPr>
            <p:cNvPr id="53260"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ko-KR" altLang="en-US"/>
            </a:p>
          </p:txBody>
        </p:sp>
        <p:sp>
          <p:nvSpPr>
            <p:cNvPr id="53261"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ko-KR" altLang="en-US"/>
            </a:p>
          </p:txBody>
        </p:sp>
        <p:sp>
          <p:nvSpPr>
            <p:cNvPr id="53262"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ko-KR" altLang="en-US"/>
            </a:p>
          </p:txBody>
        </p:sp>
        <p:sp>
          <p:nvSpPr>
            <p:cNvPr id="53263"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ko-KR" altLang="en-US"/>
            </a:p>
          </p:txBody>
        </p:sp>
      </p:grpSp>
      <p:grpSp>
        <p:nvGrpSpPr>
          <p:cNvPr id="3" name="Group 16"/>
          <p:cNvGrpSpPr>
            <a:grpSpLocks/>
          </p:cNvGrpSpPr>
          <p:nvPr/>
        </p:nvGrpSpPr>
        <p:grpSpPr bwMode="auto">
          <a:xfrm>
            <a:off x="1981200" y="2849563"/>
            <a:ext cx="381000" cy="381000"/>
            <a:chOff x="2078" y="1680"/>
            <a:chExt cx="1615" cy="1615"/>
          </a:xfrm>
        </p:grpSpPr>
        <p:sp>
          <p:nvSpPr>
            <p:cNvPr id="53265"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ko-KR" altLang="en-US"/>
            </a:p>
          </p:txBody>
        </p:sp>
        <p:sp>
          <p:nvSpPr>
            <p:cNvPr id="53266"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ko-KR" altLang="en-US"/>
            </a:p>
          </p:txBody>
        </p:sp>
        <p:sp>
          <p:nvSpPr>
            <p:cNvPr id="53267"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ko-KR" altLang="en-US"/>
            </a:p>
          </p:txBody>
        </p:sp>
        <p:sp>
          <p:nvSpPr>
            <p:cNvPr id="53268"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ko-KR" altLang="en-US"/>
            </a:p>
          </p:txBody>
        </p:sp>
        <p:sp>
          <p:nvSpPr>
            <p:cNvPr id="53269"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ko-KR" altLang="en-US"/>
            </a:p>
          </p:txBody>
        </p:sp>
        <p:sp>
          <p:nvSpPr>
            <p:cNvPr id="53270"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ko-KR" altLang="en-US"/>
            </a:p>
          </p:txBody>
        </p:sp>
      </p:grpSp>
      <p:grpSp>
        <p:nvGrpSpPr>
          <p:cNvPr id="4" name="Group 23"/>
          <p:cNvGrpSpPr>
            <a:grpSpLocks/>
          </p:cNvGrpSpPr>
          <p:nvPr/>
        </p:nvGrpSpPr>
        <p:grpSpPr bwMode="auto">
          <a:xfrm>
            <a:off x="2133600" y="3687763"/>
            <a:ext cx="381000" cy="381000"/>
            <a:chOff x="2078" y="1680"/>
            <a:chExt cx="1615" cy="1615"/>
          </a:xfrm>
        </p:grpSpPr>
        <p:sp>
          <p:nvSpPr>
            <p:cNvPr id="53272"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ko-KR" altLang="en-US"/>
            </a:p>
          </p:txBody>
        </p:sp>
        <p:sp>
          <p:nvSpPr>
            <p:cNvPr id="53273"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ko-KR" altLang="en-US"/>
            </a:p>
          </p:txBody>
        </p:sp>
        <p:sp>
          <p:nvSpPr>
            <p:cNvPr id="53274"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ko-KR" altLang="en-US"/>
            </a:p>
          </p:txBody>
        </p:sp>
        <p:sp>
          <p:nvSpPr>
            <p:cNvPr id="53275" name="Oval 2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ko-KR" altLang="en-US"/>
            </a:p>
          </p:txBody>
        </p:sp>
        <p:sp>
          <p:nvSpPr>
            <p:cNvPr id="53276"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ko-KR" altLang="en-US"/>
            </a:p>
          </p:txBody>
        </p:sp>
        <p:sp>
          <p:nvSpPr>
            <p:cNvPr id="53277" name="Oval 2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ko-KR" altLang="en-US"/>
            </a:p>
          </p:txBody>
        </p:sp>
      </p:grpSp>
      <p:grpSp>
        <p:nvGrpSpPr>
          <p:cNvPr id="5" name="Group 30"/>
          <p:cNvGrpSpPr>
            <a:grpSpLocks/>
          </p:cNvGrpSpPr>
          <p:nvPr/>
        </p:nvGrpSpPr>
        <p:grpSpPr bwMode="auto">
          <a:xfrm>
            <a:off x="2057400" y="4525963"/>
            <a:ext cx="381000" cy="381000"/>
            <a:chOff x="2078" y="1680"/>
            <a:chExt cx="1615" cy="1615"/>
          </a:xfrm>
        </p:grpSpPr>
        <p:sp>
          <p:nvSpPr>
            <p:cNvPr id="5327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ko-KR" altLang="en-US"/>
            </a:p>
          </p:txBody>
        </p:sp>
        <p:sp>
          <p:nvSpPr>
            <p:cNvPr id="5328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ko-KR" altLang="en-US"/>
            </a:p>
          </p:txBody>
        </p:sp>
        <p:sp>
          <p:nvSpPr>
            <p:cNvPr id="5328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ko-KR" altLang="en-US"/>
            </a:p>
          </p:txBody>
        </p:sp>
        <p:sp>
          <p:nvSpPr>
            <p:cNvPr id="5328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ko-KR" altLang="en-US"/>
            </a:p>
          </p:txBody>
        </p:sp>
        <p:sp>
          <p:nvSpPr>
            <p:cNvPr id="5328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ko-KR" altLang="en-US"/>
            </a:p>
          </p:txBody>
        </p:sp>
        <p:sp>
          <p:nvSpPr>
            <p:cNvPr id="5328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ko-KR" altLang="en-US"/>
            </a:p>
          </p:txBody>
        </p:sp>
      </p:grpSp>
      <p:grpSp>
        <p:nvGrpSpPr>
          <p:cNvPr id="6" name="Group 37"/>
          <p:cNvGrpSpPr>
            <a:grpSpLocks/>
          </p:cNvGrpSpPr>
          <p:nvPr/>
        </p:nvGrpSpPr>
        <p:grpSpPr bwMode="auto">
          <a:xfrm>
            <a:off x="1682750" y="5300663"/>
            <a:ext cx="355600" cy="381000"/>
            <a:chOff x="2078" y="1680"/>
            <a:chExt cx="1615" cy="1615"/>
          </a:xfrm>
        </p:grpSpPr>
        <p:sp>
          <p:nvSpPr>
            <p:cNvPr id="53286"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ko-KR" altLang="en-US"/>
            </a:p>
          </p:txBody>
        </p:sp>
        <p:sp>
          <p:nvSpPr>
            <p:cNvPr id="53287"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ko-KR" altLang="en-US"/>
            </a:p>
          </p:txBody>
        </p:sp>
        <p:sp>
          <p:nvSpPr>
            <p:cNvPr id="53288"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ko-KR" altLang="en-US"/>
            </a:p>
          </p:txBody>
        </p:sp>
        <p:sp>
          <p:nvSpPr>
            <p:cNvPr id="53289"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ko-KR" altLang="en-US"/>
            </a:p>
          </p:txBody>
        </p:sp>
        <p:sp>
          <p:nvSpPr>
            <p:cNvPr id="53290"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ko-KR" altLang="en-US"/>
            </a:p>
          </p:txBody>
        </p:sp>
        <p:sp>
          <p:nvSpPr>
            <p:cNvPr id="53291" name="Oval 43"/>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ko-KR" altLang="en-US"/>
            </a:p>
          </p:txBody>
        </p:sp>
      </p:grpSp>
      <p:sp>
        <p:nvSpPr>
          <p:cNvPr id="53292" name="Rectangle 44"/>
          <p:cNvSpPr>
            <a:spLocks noGrp="1" noChangeArrowheads="1"/>
          </p:cNvSpPr>
          <p:nvPr>
            <p:ph type="title"/>
          </p:nvPr>
        </p:nvSpPr>
        <p:spPr>
          <a:noFill/>
          <a:ln/>
        </p:spPr>
        <p:txBody>
          <a:bodyPr anchorCtr="1"/>
          <a:lstStyle/>
          <a:p>
            <a:r>
              <a:rPr lang="en-US" altLang="ko-KR" sz="3200" b="1">
                <a:solidFill>
                  <a:srgbClr val="000000"/>
                </a:solidFill>
              </a:rPr>
              <a:t>Contents</a:t>
            </a:r>
          </a:p>
        </p:txBody>
      </p:sp>
      <p:sp>
        <p:nvSpPr>
          <p:cNvPr id="45" name="TextBox 44"/>
          <p:cNvSpPr txBox="1"/>
          <p:nvPr/>
        </p:nvSpPr>
        <p:spPr>
          <a:xfrm>
            <a:off x="8001024" y="6202940"/>
            <a:ext cx="714380" cy="369332"/>
          </a:xfrm>
          <a:prstGeom prst="rect">
            <a:avLst/>
          </a:prstGeom>
          <a:noFill/>
        </p:spPr>
        <p:txBody>
          <a:bodyPr wrap="square" rtlCol="0">
            <a:spAutoFit/>
          </a:bodyPr>
          <a:lstStyle/>
          <a:p>
            <a:r>
              <a:rPr lang="en-US" altLang="ko-KR" dirty="0" smtClean="0"/>
              <a:t>2/13</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 calcmode="lin" valueType="num">
                                      <p:cBhvr additive="base">
                                        <p:cTn id="7" dur="500" fill="hold"/>
                                        <p:tgtEl>
                                          <p:spTgt spid="53256"/>
                                        </p:tgtEl>
                                        <p:attrNameLst>
                                          <p:attrName>ppt_x</p:attrName>
                                        </p:attrNameLst>
                                      </p:cBhvr>
                                      <p:tavLst>
                                        <p:tav tm="0">
                                          <p:val>
                                            <p:strVal val="1+#ppt_w/2"/>
                                          </p:val>
                                        </p:tav>
                                        <p:tav tm="100000">
                                          <p:val>
                                            <p:strVal val="#ppt_x"/>
                                          </p:val>
                                        </p:tav>
                                      </p:tavLst>
                                    </p:anim>
                                    <p:anim calcmode="lin" valueType="num">
                                      <p:cBhvr additive="base">
                                        <p:cTn id="8" dur="500" fill="hold"/>
                                        <p:tgtEl>
                                          <p:spTgt spid="532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255"/>
                                        </p:tgtEl>
                                        <p:attrNameLst>
                                          <p:attrName>style.visibility</p:attrName>
                                        </p:attrNameLst>
                                      </p:cBhvr>
                                      <p:to>
                                        <p:strVal val="visible"/>
                                      </p:to>
                                    </p:set>
                                    <p:anim calcmode="lin" valueType="num">
                                      <p:cBhvr additive="base">
                                        <p:cTn id="13" dur="500" fill="hold"/>
                                        <p:tgtEl>
                                          <p:spTgt spid="53255"/>
                                        </p:tgtEl>
                                        <p:attrNameLst>
                                          <p:attrName>ppt_x</p:attrName>
                                        </p:attrNameLst>
                                      </p:cBhvr>
                                      <p:tavLst>
                                        <p:tav tm="0">
                                          <p:val>
                                            <p:strVal val="1+#ppt_w/2"/>
                                          </p:val>
                                        </p:tav>
                                        <p:tav tm="100000">
                                          <p:val>
                                            <p:strVal val="#ppt_x"/>
                                          </p:val>
                                        </p:tav>
                                      </p:tavLst>
                                    </p:anim>
                                    <p:anim calcmode="lin" valueType="num">
                                      <p:cBhvr additive="base">
                                        <p:cTn id="14" dur="500" fill="hold"/>
                                        <p:tgtEl>
                                          <p:spTgt spid="5325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54"/>
                                        </p:tgtEl>
                                        <p:attrNameLst>
                                          <p:attrName>style.visibility</p:attrName>
                                        </p:attrNameLst>
                                      </p:cBhvr>
                                      <p:to>
                                        <p:strVal val="visible"/>
                                      </p:to>
                                    </p:set>
                                    <p:anim calcmode="lin" valueType="num">
                                      <p:cBhvr additive="base">
                                        <p:cTn id="19" dur="500" fill="hold"/>
                                        <p:tgtEl>
                                          <p:spTgt spid="53254"/>
                                        </p:tgtEl>
                                        <p:attrNameLst>
                                          <p:attrName>ppt_x</p:attrName>
                                        </p:attrNameLst>
                                      </p:cBhvr>
                                      <p:tavLst>
                                        <p:tav tm="0">
                                          <p:val>
                                            <p:strVal val="1+#ppt_w/2"/>
                                          </p:val>
                                        </p:tav>
                                        <p:tav tm="100000">
                                          <p:val>
                                            <p:strVal val="#ppt_x"/>
                                          </p:val>
                                        </p:tav>
                                      </p:tavLst>
                                    </p:anim>
                                    <p:anim calcmode="lin" valueType="num">
                                      <p:cBhvr additive="base">
                                        <p:cTn id="20" dur="500" fill="hold"/>
                                        <p:tgtEl>
                                          <p:spTgt spid="532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3253"/>
                                        </p:tgtEl>
                                        <p:attrNameLst>
                                          <p:attrName>style.visibility</p:attrName>
                                        </p:attrNameLst>
                                      </p:cBhvr>
                                      <p:to>
                                        <p:strVal val="visible"/>
                                      </p:to>
                                    </p:set>
                                    <p:anim calcmode="lin" valueType="num">
                                      <p:cBhvr additive="base">
                                        <p:cTn id="25" dur="500" fill="hold"/>
                                        <p:tgtEl>
                                          <p:spTgt spid="53253"/>
                                        </p:tgtEl>
                                        <p:attrNameLst>
                                          <p:attrName>ppt_x</p:attrName>
                                        </p:attrNameLst>
                                      </p:cBhvr>
                                      <p:tavLst>
                                        <p:tav tm="0">
                                          <p:val>
                                            <p:strVal val="1+#ppt_w/2"/>
                                          </p:val>
                                        </p:tav>
                                        <p:tav tm="100000">
                                          <p:val>
                                            <p:strVal val="#ppt_x"/>
                                          </p:val>
                                        </p:tav>
                                      </p:tavLst>
                                    </p:anim>
                                    <p:anim calcmode="lin" valueType="num">
                                      <p:cBhvr additive="base">
                                        <p:cTn id="26"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3252"/>
                                        </p:tgtEl>
                                        <p:attrNameLst>
                                          <p:attrName>style.visibility</p:attrName>
                                        </p:attrNameLst>
                                      </p:cBhvr>
                                      <p:to>
                                        <p:strVal val="visible"/>
                                      </p:to>
                                    </p:set>
                                    <p:anim calcmode="lin" valueType="num">
                                      <p:cBhvr additive="base">
                                        <p:cTn id="31" dur="500" fill="hold"/>
                                        <p:tgtEl>
                                          <p:spTgt spid="53252"/>
                                        </p:tgtEl>
                                        <p:attrNameLst>
                                          <p:attrName>ppt_x</p:attrName>
                                        </p:attrNameLst>
                                      </p:cBhvr>
                                      <p:tavLst>
                                        <p:tav tm="0">
                                          <p:val>
                                            <p:strVal val="1+#ppt_w/2"/>
                                          </p:val>
                                        </p:tav>
                                        <p:tav tm="100000">
                                          <p:val>
                                            <p:strVal val="#ppt_x"/>
                                          </p:val>
                                        </p:tav>
                                      </p:tavLst>
                                    </p:anim>
                                    <p:anim calcmode="lin" valueType="num">
                                      <p:cBhvr additive="base">
                                        <p:cTn id="32"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animBg="1"/>
      <p:bldP spid="53254" grpId="0" animBg="1"/>
      <p:bldP spid="53255" grpId="0" animBg="1"/>
      <p:bldP spid="532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42928" y="274638"/>
            <a:ext cx="8229600" cy="1143000"/>
          </a:xfrm>
        </p:spPr>
        <p:txBody>
          <a:bodyPr/>
          <a:lstStyle/>
          <a:p>
            <a:pPr algn="l"/>
            <a:r>
              <a:rPr kumimoji="1" lang="en-US" altLang="ko-KR" sz="2400" b="1" dirty="0" smtClean="0">
                <a:solidFill>
                  <a:schemeClr val="tx2"/>
                </a:solidFill>
              </a:rPr>
              <a:t> Background</a:t>
            </a:r>
            <a:endParaRPr kumimoji="1" lang="ko-KR" altLang="en-US" sz="2400" b="1" dirty="0">
              <a:solidFill>
                <a:schemeClr val="tx2"/>
              </a:solidFill>
            </a:endParaRPr>
          </a:p>
        </p:txBody>
      </p:sp>
      <p:sp>
        <p:nvSpPr>
          <p:cNvPr id="3" name="내용 개체 틀 2"/>
          <p:cNvSpPr>
            <a:spLocks noGrp="1"/>
          </p:cNvSpPr>
          <p:nvPr>
            <p:ph idx="1"/>
          </p:nvPr>
        </p:nvSpPr>
        <p:spPr>
          <a:xfrm>
            <a:off x="485804" y="1285860"/>
            <a:ext cx="8229600" cy="4525963"/>
          </a:xfrm>
        </p:spPr>
        <p:txBody>
          <a:bodyPr>
            <a:normAutofit/>
          </a:bodyPr>
          <a:lstStyle/>
          <a:p>
            <a:pPr>
              <a:buNone/>
            </a:pPr>
            <a:r>
              <a:rPr lang="en-US" altLang="ko-KR" sz="1900" b="1" dirty="0" smtClean="0">
                <a:solidFill>
                  <a:srgbClr val="7030A0"/>
                </a:solidFill>
              </a:rPr>
              <a:t>DNA </a:t>
            </a:r>
            <a:r>
              <a:rPr lang="en-US" altLang="ko-KR" sz="1900" b="1" dirty="0" err="1" smtClean="0">
                <a:solidFill>
                  <a:srgbClr val="7030A0"/>
                </a:solidFill>
              </a:rPr>
              <a:t>Barcoding</a:t>
            </a:r>
            <a:r>
              <a:rPr lang="en-US" altLang="ko-KR" sz="1900" b="1" dirty="0" smtClean="0">
                <a:solidFill>
                  <a:srgbClr val="7030A0"/>
                </a:solidFill>
              </a:rPr>
              <a:t> is ; </a:t>
            </a:r>
            <a:br>
              <a:rPr lang="en-US" altLang="ko-KR" sz="1900" b="1" dirty="0" smtClean="0">
                <a:solidFill>
                  <a:srgbClr val="7030A0"/>
                </a:solidFill>
              </a:rPr>
            </a:br>
            <a:endParaRPr lang="en-US" sz="1900" b="1" i="1" dirty="0" smtClean="0">
              <a:solidFill>
                <a:srgbClr val="7030A0"/>
              </a:solidFill>
            </a:endParaRPr>
          </a:p>
          <a:p>
            <a:pPr>
              <a:lnSpc>
                <a:spcPct val="120000"/>
              </a:lnSpc>
            </a:pPr>
            <a:r>
              <a:rPr lang="en-US" sz="1800" b="1" i="1" dirty="0" err="1" smtClean="0"/>
              <a:t>sensu</a:t>
            </a:r>
            <a:r>
              <a:rPr lang="en-US" sz="1800" b="1" i="1" dirty="0" smtClean="0"/>
              <a:t> </a:t>
            </a:r>
            <a:r>
              <a:rPr lang="en-US" sz="1800" b="1" i="1" dirty="0" err="1" smtClean="0"/>
              <a:t>stricto</a:t>
            </a:r>
            <a:r>
              <a:rPr lang="en-US" sz="1800" b="1" dirty="0" smtClean="0"/>
              <a:t> : species identification</a:t>
            </a:r>
            <a:r>
              <a:rPr lang="en-US" sz="1800" dirty="0" smtClean="0"/>
              <a:t/>
            </a:r>
            <a:br>
              <a:rPr lang="en-US" sz="1800" dirty="0" smtClean="0"/>
            </a:br>
            <a:r>
              <a:rPr lang="en-US" sz="1800" dirty="0" smtClean="0"/>
              <a:t>- standardized minimal approach using a</a:t>
            </a:r>
            <a:r>
              <a:rPr lang="en-US" altLang="ko-KR" sz="1800" dirty="0" smtClean="0"/>
              <a:t> short section of DNA sequence </a:t>
            </a:r>
            <a:br>
              <a:rPr lang="en-US" altLang="ko-KR" sz="1800" dirty="0" smtClean="0"/>
            </a:br>
            <a:r>
              <a:rPr lang="en-US" altLang="ko-KR" sz="1800" dirty="0" smtClean="0"/>
              <a:t>  (“barcode”) </a:t>
            </a:r>
          </a:p>
          <a:p>
            <a:pPr>
              <a:lnSpc>
                <a:spcPct val="120000"/>
              </a:lnSpc>
              <a:buNone/>
            </a:pPr>
            <a:r>
              <a:rPr lang="en-US" altLang="ko-KR" sz="1800" dirty="0" smtClean="0"/>
              <a:t>     - mitochondrial gene, </a:t>
            </a:r>
            <a:r>
              <a:rPr lang="en-US" altLang="ko-KR" sz="1800" b="1" dirty="0" err="1" smtClean="0"/>
              <a:t>cytochrome</a:t>
            </a:r>
            <a:r>
              <a:rPr lang="en-US" altLang="ko-KR" sz="1800" b="1" dirty="0" smtClean="0"/>
              <a:t> c </a:t>
            </a:r>
            <a:r>
              <a:rPr lang="en-US" altLang="ko-KR" sz="1800" b="1" dirty="0" err="1" smtClean="0"/>
              <a:t>oxdase</a:t>
            </a:r>
            <a:r>
              <a:rPr lang="en-US" altLang="ko-KR" sz="1800" b="1" dirty="0" smtClean="0"/>
              <a:t> I (COI), </a:t>
            </a:r>
            <a:r>
              <a:rPr lang="en-US" altLang="ko-KR" sz="1800" dirty="0" smtClean="0"/>
              <a:t>for animal species   </a:t>
            </a:r>
            <a:br>
              <a:rPr lang="en-US" altLang="ko-KR" sz="1800" dirty="0" smtClean="0"/>
            </a:br>
            <a:r>
              <a:rPr lang="en-US" altLang="ko-KR" sz="1800" dirty="0" smtClean="0"/>
              <a:t>-  </a:t>
            </a:r>
            <a:r>
              <a:rPr lang="en-US" sz="1800" dirty="0" smtClean="0"/>
              <a:t>chloroplast genes,</a:t>
            </a:r>
            <a:r>
              <a:rPr lang="en-US" altLang="ko-KR" sz="1800" dirty="0" smtClean="0"/>
              <a:t> </a:t>
            </a:r>
            <a:r>
              <a:rPr lang="en-US" sz="1800" b="1" dirty="0" err="1" smtClean="0"/>
              <a:t>matK</a:t>
            </a:r>
            <a:r>
              <a:rPr lang="en-US" sz="1800" b="1" dirty="0" smtClean="0"/>
              <a:t> </a:t>
            </a:r>
            <a:r>
              <a:rPr lang="en-US" sz="1800" dirty="0" smtClean="0"/>
              <a:t>and</a:t>
            </a:r>
            <a:r>
              <a:rPr lang="en-US" sz="1800" b="1" dirty="0" smtClean="0"/>
              <a:t> </a:t>
            </a:r>
            <a:r>
              <a:rPr lang="en-US" sz="1800" b="1" dirty="0" err="1" smtClean="0"/>
              <a:t>rbcL</a:t>
            </a:r>
            <a:r>
              <a:rPr lang="en-US" sz="1800" dirty="0" smtClean="0"/>
              <a:t>, for land plants (August 4, 2009) </a:t>
            </a:r>
            <a:r>
              <a:rPr lang="en-US" altLang="ko-KR" sz="1800" dirty="0" smtClean="0"/>
              <a:t/>
            </a:r>
            <a:br>
              <a:rPr lang="en-US" altLang="ko-KR" sz="1800" dirty="0" smtClean="0"/>
            </a:br>
            <a:endParaRPr lang="en-US" sz="1800" dirty="0" smtClean="0"/>
          </a:p>
        </p:txBody>
      </p:sp>
      <p:pic>
        <p:nvPicPr>
          <p:cNvPr id="4" name="Picture 8"/>
          <p:cNvPicPr>
            <a:picLocks noChangeAspect="1" noChangeArrowheads="1"/>
          </p:cNvPicPr>
          <p:nvPr/>
        </p:nvPicPr>
        <p:blipFill>
          <a:blip r:embed="rId3" cstate="print"/>
          <a:srcRect/>
          <a:stretch>
            <a:fillRect/>
          </a:stretch>
        </p:blipFill>
        <p:spPr bwMode="auto">
          <a:xfrm>
            <a:off x="3840171" y="3929066"/>
            <a:ext cx="2017713" cy="197326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214414" y="4000504"/>
            <a:ext cx="2357454" cy="1428750"/>
          </a:xfrm>
          <a:prstGeom prst="rect">
            <a:avLst/>
          </a:prstGeom>
          <a:noFill/>
          <a:ln w="9525">
            <a:noFill/>
            <a:miter lim="800000"/>
            <a:headEnd/>
            <a:tailEnd/>
          </a:ln>
        </p:spPr>
      </p:pic>
      <p:grpSp>
        <p:nvGrpSpPr>
          <p:cNvPr id="10" name="그룹 9"/>
          <p:cNvGrpSpPr/>
          <p:nvPr/>
        </p:nvGrpSpPr>
        <p:grpSpPr>
          <a:xfrm>
            <a:off x="6215074" y="3929067"/>
            <a:ext cx="1428760" cy="2143139"/>
            <a:chOff x="6215074" y="3929066"/>
            <a:chExt cx="1428760" cy="2581249"/>
          </a:xfrm>
        </p:grpSpPr>
        <p:pic>
          <p:nvPicPr>
            <p:cNvPr id="2050" name="Picture 2"/>
            <p:cNvPicPr>
              <a:picLocks noChangeAspect="1" noChangeArrowheads="1"/>
            </p:cNvPicPr>
            <p:nvPr/>
          </p:nvPicPr>
          <p:blipFill>
            <a:blip r:embed="rId5" cstate="print"/>
            <a:srcRect/>
            <a:stretch>
              <a:fillRect/>
            </a:stretch>
          </p:blipFill>
          <p:spPr bwMode="auto">
            <a:xfrm>
              <a:off x="6643703" y="3929066"/>
              <a:ext cx="1000131" cy="2562175"/>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6215074" y="3930539"/>
              <a:ext cx="375049" cy="2579776"/>
            </a:xfrm>
            <a:prstGeom prst="rect">
              <a:avLst/>
            </a:prstGeom>
            <a:noFill/>
            <a:ln w="9525">
              <a:noFill/>
              <a:miter lim="800000"/>
              <a:headEnd/>
              <a:tailEnd/>
            </a:ln>
          </p:spPr>
        </p:pic>
      </p:grpSp>
      <p:sp>
        <p:nvSpPr>
          <p:cNvPr id="11" name="TextBox 10"/>
          <p:cNvSpPr txBox="1"/>
          <p:nvPr/>
        </p:nvSpPr>
        <p:spPr>
          <a:xfrm>
            <a:off x="8001024" y="6202940"/>
            <a:ext cx="714380" cy="369332"/>
          </a:xfrm>
          <a:prstGeom prst="rect">
            <a:avLst/>
          </a:prstGeom>
          <a:noFill/>
        </p:spPr>
        <p:txBody>
          <a:bodyPr wrap="square" rtlCol="0">
            <a:spAutoFit/>
          </a:bodyPr>
          <a:lstStyle/>
          <a:p>
            <a:r>
              <a:rPr lang="en-US" altLang="ko-KR" dirty="0" smtClean="0"/>
              <a:t>3/13</a:t>
            </a:r>
            <a:endParaRPr lang="ko-KR"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400" b="1" dirty="0" smtClean="0">
                <a:solidFill>
                  <a:schemeClr val="accent2"/>
                </a:solidFill>
                <a:latin typeface="Arial" charset="0"/>
                <a:ea typeface="+mn-ea"/>
                <a:cs typeface="+mn-cs"/>
              </a:rPr>
              <a:t>Consortium for the Barcode of Life (CBOL)</a:t>
            </a:r>
            <a:endParaRPr lang="ko-KR" altLang="en-US" sz="2400" b="1" dirty="0" smtClean="0">
              <a:solidFill>
                <a:schemeClr val="accent2"/>
              </a:solidFill>
              <a:latin typeface="Arial" charset="0"/>
              <a:ea typeface="+mn-ea"/>
              <a:cs typeface="+mn-cs"/>
            </a:endParaRPr>
          </a:p>
        </p:txBody>
      </p:sp>
      <p:sp>
        <p:nvSpPr>
          <p:cNvPr id="3" name="내용 개체 틀 2"/>
          <p:cNvSpPr>
            <a:spLocks noGrp="1"/>
          </p:cNvSpPr>
          <p:nvPr>
            <p:ph idx="1"/>
          </p:nvPr>
        </p:nvSpPr>
        <p:spPr>
          <a:xfrm>
            <a:off x="457200" y="1600200"/>
            <a:ext cx="8229600" cy="2257427"/>
          </a:xfrm>
        </p:spPr>
        <p:txBody>
          <a:bodyPr>
            <a:normAutofit/>
          </a:bodyPr>
          <a:lstStyle/>
          <a:p>
            <a:r>
              <a:rPr lang="en-US" altLang="ko-KR" sz="1800" dirty="0" smtClean="0"/>
              <a:t>To developing DNA </a:t>
            </a:r>
            <a:r>
              <a:rPr lang="en-US" altLang="ko-KR" sz="1800" dirty="0" err="1" smtClean="0"/>
              <a:t>barcoding</a:t>
            </a:r>
            <a:r>
              <a:rPr lang="en-US" altLang="ko-KR" sz="1800" dirty="0" smtClean="0"/>
              <a:t> as a global standard for the </a:t>
            </a:r>
            <a:br>
              <a:rPr lang="en-US" altLang="ko-KR" sz="1800" dirty="0" smtClean="0"/>
            </a:br>
            <a:r>
              <a:rPr lang="en-US" altLang="ko-KR" sz="1800" dirty="0" smtClean="0"/>
              <a:t>identification of biological species</a:t>
            </a:r>
          </a:p>
          <a:p>
            <a:r>
              <a:rPr lang="en-US" altLang="ko-KR" sz="1800" dirty="0" smtClean="0"/>
              <a:t>Sloan Foundation grant, </a:t>
            </a:r>
            <a:r>
              <a:rPr lang="en-US" altLang="ko-KR" sz="1800" b="1" dirty="0" smtClean="0">
                <a:solidFill>
                  <a:srgbClr val="0070C0"/>
                </a:solidFill>
              </a:rPr>
              <a:t>launched in May 2004</a:t>
            </a:r>
          </a:p>
          <a:p>
            <a:r>
              <a:rPr lang="en-US" altLang="ko-KR" sz="1800" dirty="0" smtClean="0"/>
              <a:t>Secretariat opens at Smithsonian, September 2004</a:t>
            </a:r>
          </a:p>
          <a:p>
            <a:r>
              <a:rPr lang="en-US" altLang="ko-KR" sz="1800" dirty="0" smtClean="0"/>
              <a:t>Now an international affiliation of: </a:t>
            </a:r>
            <a:r>
              <a:rPr lang="en-US" altLang="ko-KR" sz="1800" b="1" dirty="0" smtClean="0">
                <a:solidFill>
                  <a:srgbClr val="0070C0"/>
                </a:solidFill>
              </a:rPr>
              <a:t>170+ Member </a:t>
            </a:r>
            <a:r>
              <a:rPr lang="en-US" altLang="ko-KR" sz="1800" b="1" dirty="0" err="1" smtClean="0">
                <a:solidFill>
                  <a:srgbClr val="0070C0"/>
                </a:solidFill>
              </a:rPr>
              <a:t>Org’s</a:t>
            </a:r>
            <a:r>
              <a:rPr lang="en-US" altLang="ko-KR" sz="1800" b="1" dirty="0" smtClean="0">
                <a:solidFill>
                  <a:srgbClr val="0070C0"/>
                </a:solidFill>
              </a:rPr>
              <a:t>, 50 countries</a:t>
            </a:r>
          </a:p>
        </p:txBody>
      </p:sp>
      <p:pic>
        <p:nvPicPr>
          <p:cNvPr id="1026" name="Picture 2" descr="C:\Documents and Settings\임정희\바탕 화면\1.bmp"/>
          <p:cNvPicPr>
            <a:picLocks noChangeAspect="1" noChangeArrowheads="1"/>
          </p:cNvPicPr>
          <p:nvPr/>
        </p:nvPicPr>
        <p:blipFill>
          <a:blip r:embed="rId3" cstate="print"/>
          <a:srcRect/>
          <a:stretch>
            <a:fillRect/>
          </a:stretch>
        </p:blipFill>
        <p:spPr bwMode="auto">
          <a:xfrm>
            <a:off x="2000232" y="3571876"/>
            <a:ext cx="5000660" cy="2745460"/>
          </a:xfrm>
          <a:prstGeom prst="rect">
            <a:avLst/>
          </a:prstGeom>
          <a:noFill/>
          <a:ln>
            <a:solidFill>
              <a:schemeClr val="accent1"/>
            </a:solidFill>
          </a:ln>
        </p:spPr>
      </p:pic>
      <p:sp>
        <p:nvSpPr>
          <p:cNvPr id="5" name="TextBox 4"/>
          <p:cNvSpPr txBox="1"/>
          <p:nvPr/>
        </p:nvSpPr>
        <p:spPr>
          <a:xfrm>
            <a:off x="8001024" y="6286520"/>
            <a:ext cx="714380" cy="369332"/>
          </a:xfrm>
          <a:prstGeom prst="rect">
            <a:avLst/>
          </a:prstGeom>
          <a:noFill/>
        </p:spPr>
        <p:txBody>
          <a:bodyPr wrap="square" rtlCol="0">
            <a:spAutoFit/>
          </a:bodyPr>
          <a:lstStyle/>
          <a:p>
            <a:r>
              <a:rPr lang="en-US" altLang="ko-KR" dirty="0" smtClean="0"/>
              <a:t>4/13</a:t>
            </a:r>
            <a:endParaRPr lang="ko-KR"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l"/>
            <a:r>
              <a:rPr kumimoji="1" lang="en-US" altLang="ko-KR" sz="2400" b="1" dirty="0" smtClean="0">
                <a:solidFill>
                  <a:schemeClr val="tx2"/>
                </a:solidFill>
              </a:rPr>
              <a:t>Background</a:t>
            </a:r>
            <a:endParaRPr kumimoji="1" lang="ko-KR" altLang="en-US" sz="2400" b="1" dirty="0" smtClean="0">
              <a:solidFill>
                <a:schemeClr val="tx2"/>
              </a:solidFill>
            </a:endParaRPr>
          </a:p>
        </p:txBody>
      </p:sp>
      <p:sp>
        <p:nvSpPr>
          <p:cNvPr id="3" name="내용 개체 틀 2"/>
          <p:cNvSpPr>
            <a:spLocks noGrp="1"/>
          </p:cNvSpPr>
          <p:nvPr>
            <p:ph idx="1"/>
          </p:nvPr>
        </p:nvSpPr>
        <p:spPr>
          <a:xfrm>
            <a:off x="500034" y="1357298"/>
            <a:ext cx="8229600" cy="4525963"/>
          </a:xfrm>
        </p:spPr>
        <p:txBody>
          <a:bodyPr>
            <a:normAutofit/>
          </a:bodyPr>
          <a:lstStyle/>
          <a:p>
            <a:pPr>
              <a:lnSpc>
                <a:spcPct val="120000"/>
              </a:lnSpc>
              <a:buNone/>
            </a:pPr>
            <a:r>
              <a:rPr lang="en-US" altLang="ko-KR" sz="2200" b="1" dirty="0" smtClean="0">
                <a:solidFill>
                  <a:srgbClr val="7030A0"/>
                </a:solidFill>
              </a:rPr>
              <a:t>DNA </a:t>
            </a:r>
            <a:r>
              <a:rPr lang="en-US" altLang="ko-KR" sz="2200" b="1" dirty="0" err="1" smtClean="0">
                <a:solidFill>
                  <a:srgbClr val="7030A0"/>
                </a:solidFill>
              </a:rPr>
              <a:t>Barcoding</a:t>
            </a:r>
            <a:r>
              <a:rPr lang="en-US" altLang="ko-KR" sz="2200" b="1" dirty="0" smtClean="0">
                <a:solidFill>
                  <a:srgbClr val="7030A0"/>
                </a:solidFill>
              </a:rPr>
              <a:t> is ; </a:t>
            </a:r>
          </a:p>
          <a:p>
            <a:r>
              <a:rPr lang="en-US" altLang="ko-KR" sz="1800" b="1" i="1" dirty="0" err="1" smtClean="0"/>
              <a:t>sensu</a:t>
            </a:r>
            <a:r>
              <a:rPr lang="en-US" altLang="ko-KR" sz="1800" b="1" i="1" dirty="0" smtClean="0"/>
              <a:t> </a:t>
            </a:r>
            <a:r>
              <a:rPr lang="en-US" altLang="ko-KR" sz="1800" b="1" i="1" dirty="0" err="1" smtClean="0"/>
              <a:t>lato</a:t>
            </a:r>
            <a:r>
              <a:rPr lang="en-US" altLang="ko-KR" sz="1800" b="1" i="1" dirty="0" smtClean="0"/>
              <a:t> </a:t>
            </a:r>
            <a:r>
              <a:rPr lang="en-US" altLang="ko-KR" sz="1800" b="1" dirty="0" smtClean="0"/>
              <a:t>:</a:t>
            </a:r>
            <a:r>
              <a:rPr lang="en-US" altLang="ko-KR" b="1" dirty="0" smtClean="0"/>
              <a:t> </a:t>
            </a:r>
            <a:r>
              <a:rPr lang="en-US" altLang="ko-KR" sz="1800" b="1" dirty="0" smtClean="0"/>
              <a:t>new research areas other than taxonomy </a:t>
            </a:r>
            <a:r>
              <a:rPr lang="en-US" altLang="ko-KR" dirty="0" smtClean="0"/>
              <a:t/>
            </a:r>
            <a:br>
              <a:rPr lang="en-US" altLang="ko-KR" dirty="0" smtClean="0"/>
            </a:br>
            <a:r>
              <a:rPr lang="en-US" altLang="ko-KR" sz="1800" dirty="0" smtClean="0"/>
              <a:t> - forensic science </a:t>
            </a:r>
          </a:p>
          <a:p>
            <a:pPr>
              <a:buNone/>
            </a:pPr>
            <a:r>
              <a:rPr lang="en-US" altLang="ko-KR" sz="1800" dirty="0" smtClean="0"/>
              <a:t>	 - biotechnology, food industries</a:t>
            </a:r>
          </a:p>
          <a:p>
            <a:pPr>
              <a:buNone/>
            </a:pPr>
            <a:r>
              <a:rPr lang="en-US" altLang="ko-KR" sz="1800" dirty="0" smtClean="0"/>
              <a:t>	 - agricultural inspect, public health</a:t>
            </a:r>
          </a:p>
          <a:p>
            <a:pPr>
              <a:buNone/>
            </a:pPr>
            <a:r>
              <a:rPr lang="en-US" altLang="ko-KR" sz="1800" dirty="0" smtClean="0"/>
              <a:t>	 - single-nucleotide polymorphisms (SNPs)</a:t>
            </a:r>
          </a:p>
          <a:p>
            <a:pPr>
              <a:buNone/>
            </a:pPr>
            <a:r>
              <a:rPr lang="en-US" altLang="ko-KR" sz="1800" dirty="0" smtClean="0"/>
              <a:t>	 - biodiversity assessment from environmental samples (e.g., soil or water) </a:t>
            </a:r>
          </a:p>
          <a:p>
            <a:pPr>
              <a:buNone/>
            </a:pPr>
            <a:endParaRPr lang="en-US" altLang="ko-KR" b="1" dirty="0" smtClean="0"/>
          </a:p>
          <a:p>
            <a:pPr>
              <a:buNone/>
            </a:pPr>
            <a:endParaRPr lang="ko-KR" altLang="en-US" dirty="0"/>
          </a:p>
        </p:txBody>
      </p:sp>
      <p:pic>
        <p:nvPicPr>
          <p:cNvPr id="6" name="Picture 3" descr="Picture7"/>
          <p:cNvPicPr>
            <a:picLocks noChangeAspect="1" noChangeArrowheads="1"/>
          </p:cNvPicPr>
          <p:nvPr/>
        </p:nvPicPr>
        <p:blipFill>
          <a:blip r:embed="rId3" cstate="print"/>
          <a:srcRect/>
          <a:stretch>
            <a:fillRect/>
          </a:stretch>
        </p:blipFill>
        <p:spPr bwMode="auto">
          <a:xfrm>
            <a:off x="1047743" y="4429132"/>
            <a:ext cx="2595563" cy="1798638"/>
          </a:xfrm>
          <a:prstGeom prst="rect">
            <a:avLst/>
          </a:prstGeom>
          <a:noFill/>
          <a:ln w="9525">
            <a:solidFill>
              <a:schemeClr val="tx1"/>
            </a:solidFill>
            <a:miter lim="800000"/>
            <a:headEnd/>
            <a:tailEnd/>
          </a:ln>
        </p:spPr>
      </p:pic>
      <p:pic>
        <p:nvPicPr>
          <p:cNvPr id="1028" name="Picture 4" descr="C:\Documents and Settings\임정희\바탕 화면\1.bmp"/>
          <p:cNvPicPr>
            <a:picLocks noChangeAspect="1" noChangeArrowheads="1"/>
          </p:cNvPicPr>
          <p:nvPr/>
        </p:nvPicPr>
        <p:blipFill>
          <a:blip r:embed="rId4" cstate="print"/>
          <a:srcRect/>
          <a:stretch>
            <a:fillRect/>
          </a:stretch>
        </p:blipFill>
        <p:spPr bwMode="auto">
          <a:xfrm>
            <a:off x="3767148" y="4429132"/>
            <a:ext cx="2138016" cy="1828799"/>
          </a:xfrm>
          <a:prstGeom prst="rect">
            <a:avLst/>
          </a:prstGeom>
          <a:noFill/>
        </p:spPr>
      </p:pic>
      <p:sp>
        <p:nvSpPr>
          <p:cNvPr id="10" name="TextBox 9"/>
          <p:cNvSpPr txBox="1"/>
          <p:nvPr/>
        </p:nvSpPr>
        <p:spPr>
          <a:xfrm>
            <a:off x="8001024" y="6286520"/>
            <a:ext cx="714380" cy="369332"/>
          </a:xfrm>
          <a:prstGeom prst="rect">
            <a:avLst/>
          </a:prstGeom>
          <a:noFill/>
        </p:spPr>
        <p:txBody>
          <a:bodyPr wrap="square" rtlCol="0">
            <a:spAutoFit/>
          </a:bodyPr>
          <a:lstStyle/>
          <a:p>
            <a:r>
              <a:rPr lang="en-US" altLang="ko-KR" dirty="0" smtClean="0"/>
              <a:t>5/13</a:t>
            </a:r>
            <a:endParaRPr lang="ko-KR" altLang="en-US" dirty="0"/>
          </a:p>
        </p:txBody>
      </p:sp>
      <p:pic>
        <p:nvPicPr>
          <p:cNvPr id="2050" name="Picture 2" descr="C:\Documents and Settings\임정희\바탕 화면\1.bmp"/>
          <p:cNvPicPr>
            <a:picLocks noChangeAspect="1" noChangeArrowheads="1"/>
          </p:cNvPicPr>
          <p:nvPr/>
        </p:nvPicPr>
        <p:blipFill>
          <a:blip r:embed="rId5" cstate="print"/>
          <a:srcRect/>
          <a:stretch>
            <a:fillRect/>
          </a:stretch>
        </p:blipFill>
        <p:spPr bwMode="auto">
          <a:xfrm>
            <a:off x="6000760" y="4357694"/>
            <a:ext cx="2357454" cy="19288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내용 개체 틀 2"/>
          <p:cNvSpPr>
            <a:spLocks noGrp="1"/>
          </p:cNvSpPr>
          <p:nvPr>
            <p:ph idx="1"/>
          </p:nvPr>
        </p:nvSpPr>
        <p:spPr>
          <a:xfrm>
            <a:off x="357203" y="428625"/>
            <a:ext cx="6500813" cy="642938"/>
          </a:xfrm>
        </p:spPr>
        <p:txBody>
          <a:bodyPr/>
          <a:lstStyle/>
          <a:p>
            <a:pPr eaLnBrk="1" hangingPunct="1">
              <a:buFont typeface="Wingdings" pitchFamily="2" charset="2"/>
              <a:buNone/>
              <a:defRPr/>
            </a:pPr>
            <a:r>
              <a:rPr lang="en-US" altLang="ko-KR" sz="2400" b="1" dirty="0" err="1" smtClean="0">
                <a:solidFill>
                  <a:schemeClr val="accent5">
                    <a:lumMod val="50000"/>
                  </a:schemeClr>
                </a:solidFill>
                <a:latin typeface="Arial" charset="0"/>
              </a:rPr>
              <a:t>BioBarcode</a:t>
            </a:r>
            <a:r>
              <a:rPr lang="ko-KR" altLang="en-US" sz="2400" b="1" dirty="0" smtClean="0">
                <a:solidFill>
                  <a:schemeClr val="accent5">
                    <a:lumMod val="50000"/>
                  </a:schemeClr>
                </a:solidFill>
                <a:latin typeface="Arial" charset="0"/>
              </a:rPr>
              <a:t> </a:t>
            </a:r>
            <a:r>
              <a:rPr lang="en-US" altLang="ko-KR" sz="2400" b="1" dirty="0" smtClean="0">
                <a:latin typeface="Arial" charset="0"/>
              </a:rPr>
              <a:t>: </a:t>
            </a:r>
            <a:r>
              <a:rPr lang="en-US" altLang="ko-KR" sz="1800" b="1" dirty="0" smtClean="0">
                <a:solidFill>
                  <a:srgbClr val="7030A0"/>
                </a:solidFill>
              </a:rPr>
              <a:t>open source software </a:t>
            </a:r>
          </a:p>
          <a:p>
            <a:pPr eaLnBrk="1" hangingPunct="1">
              <a:buFont typeface="Wingdings" pitchFamily="2" charset="2"/>
              <a:buNone/>
              <a:defRPr/>
            </a:pPr>
            <a:endParaRPr lang="en-US" altLang="ko-KR" sz="1600" b="1" dirty="0" smtClean="0">
              <a:latin typeface="Arial" charset="0"/>
            </a:endParaRPr>
          </a:p>
          <a:p>
            <a:pPr eaLnBrk="1" hangingPunct="1">
              <a:buFont typeface="Wingdings" pitchFamily="2" charset="2"/>
              <a:buNone/>
              <a:defRPr/>
            </a:pPr>
            <a:endParaRPr lang="ko-KR" altLang="en-US" sz="1600" b="1" dirty="0" smtClean="0">
              <a:latin typeface="Arial" charset="0"/>
            </a:endParaRPr>
          </a:p>
        </p:txBody>
      </p:sp>
      <p:pic>
        <p:nvPicPr>
          <p:cNvPr id="2051" name="Picture 3" descr="C:\Documents and Settings\임정희\바탕 화면\3.bmp"/>
          <p:cNvPicPr>
            <a:picLocks noChangeAspect="1" noChangeArrowheads="1"/>
          </p:cNvPicPr>
          <p:nvPr/>
        </p:nvPicPr>
        <p:blipFill>
          <a:blip r:embed="rId3" cstate="print"/>
          <a:srcRect/>
          <a:stretch>
            <a:fillRect/>
          </a:stretch>
        </p:blipFill>
        <p:spPr bwMode="auto">
          <a:xfrm>
            <a:off x="681039" y="1142984"/>
            <a:ext cx="5507836" cy="4643470"/>
          </a:xfrm>
          <a:prstGeom prst="rect">
            <a:avLst/>
          </a:prstGeom>
          <a:noFill/>
          <a:ln>
            <a:solidFill>
              <a:schemeClr val="accent1"/>
            </a:solidFill>
          </a:ln>
        </p:spPr>
      </p:pic>
      <p:sp>
        <p:nvSpPr>
          <p:cNvPr id="5" name="TextBox 4"/>
          <p:cNvSpPr txBox="1"/>
          <p:nvPr/>
        </p:nvSpPr>
        <p:spPr>
          <a:xfrm>
            <a:off x="8001024" y="6202940"/>
            <a:ext cx="714380" cy="369332"/>
          </a:xfrm>
          <a:prstGeom prst="rect">
            <a:avLst/>
          </a:prstGeom>
          <a:noFill/>
        </p:spPr>
        <p:txBody>
          <a:bodyPr wrap="square" rtlCol="0">
            <a:spAutoFit/>
          </a:bodyPr>
          <a:lstStyle/>
          <a:p>
            <a:r>
              <a:rPr lang="en-US" altLang="ko-KR" dirty="0" smtClean="0"/>
              <a:t>6/13</a:t>
            </a:r>
            <a:endParaRPr lang="ko-KR" altLang="en-US" dirty="0"/>
          </a:p>
        </p:txBody>
      </p:sp>
      <p:pic>
        <p:nvPicPr>
          <p:cNvPr id="1026" name="Picture 2" descr="C:\Documents and Settings\임정희\바탕 화면\1.bmp"/>
          <p:cNvPicPr>
            <a:picLocks noChangeAspect="1" noChangeArrowheads="1"/>
          </p:cNvPicPr>
          <p:nvPr/>
        </p:nvPicPr>
        <p:blipFill>
          <a:blip r:embed="rId4" cstate="print"/>
          <a:srcRect/>
          <a:stretch>
            <a:fillRect/>
          </a:stretch>
        </p:blipFill>
        <p:spPr bwMode="auto">
          <a:xfrm>
            <a:off x="2071670" y="2214554"/>
            <a:ext cx="5400685" cy="3890603"/>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57158" y="1760557"/>
            <a:ext cx="8229600" cy="4525963"/>
          </a:xfrm>
        </p:spPr>
        <p:txBody>
          <a:bodyPr>
            <a:normAutofit/>
          </a:bodyPr>
          <a:lstStyle/>
          <a:p>
            <a:r>
              <a:rPr lang="en-US" altLang="ko-KR" sz="1800" b="1" dirty="0" smtClean="0"/>
              <a:t>System architecture and scheme</a:t>
            </a:r>
          </a:p>
          <a:p>
            <a:endParaRPr lang="en-US" altLang="ko-KR" sz="1800" b="1" dirty="0" smtClean="0"/>
          </a:p>
          <a:p>
            <a:endParaRPr lang="en-US" altLang="ko-KR" sz="1800" b="1" dirty="0" smtClean="0"/>
          </a:p>
          <a:p>
            <a:r>
              <a:rPr lang="en-US" altLang="ko-KR" sz="1800" b="1" dirty="0" smtClean="0"/>
              <a:t>Computational resources</a:t>
            </a:r>
            <a:endParaRPr lang="ko-KR" altLang="en-US" sz="1800" b="1" dirty="0" smtClean="0"/>
          </a:p>
          <a:p>
            <a:endParaRPr lang="en-US" altLang="ko-KR" sz="1800" b="1" dirty="0" smtClean="0"/>
          </a:p>
          <a:p>
            <a:endParaRPr lang="en-US" altLang="ko-KR" sz="1800" b="1" dirty="0" smtClean="0"/>
          </a:p>
          <a:p>
            <a:endParaRPr lang="en-US" altLang="ko-KR" sz="1800" dirty="0" smtClean="0"/>
          </a:p>
          <a:p>
            <a:pPr>
              <a:buNone/>
            </a:pPr>
            <a:endParaRPr lang="ko-KR" altLang="en-US" sz="1800" b="1" dirty="0" smtClean="0"/>
          </a:p>
        </p:txBody>
      </p:sp>
      <p:sp>
        <p:nvSpPr>
          <p:cNvPr id="8" name="TextBox 7"/>
          <p:cNvSpPr txBox="1"/>
          <p:nvPr/>
        </p:nvSpPr>
        <p:spPr>
          <a:xfrm>
            <a:off x="428596" y="681319"/>
            <a:ext cx="4000528" cy="461665"/>
          </a:xfrm>
          <a:prstGeom prst="rect">
            <a:avLst/>
          </a:prstGeom>
          <a:noFill/>
        </p:spPr>
        <p:txBody>
          <a:bodyPr wrap="square" rtlCol="0">
            <a:spAutoFit/>
          </a:bodyPr>
          <a:lstStyle/>
          <a:p>
            <a:r>
              <a:rPr kumimoji="1" lang="en-US" altLang="ko-KR" sz="2400" b="1" dirty="0" err="1" smtClean="0">
                <a:solidFill>
                  <a:schemeClr val="tx2"/>
                </a:solidFill>
                <a:latin typeface="+mj-lt"/>
                <a:ea typeface="+mj-ea"/>
                <a:cs typeface="+mj-cs"/>
              </a:rPr>
              <a:t>BioBarcode</a:t>
            </a:r>
            <a:r>
              <a:rPr kumimoji="1" lang="en-US" altLang="ko-KR" sz="2400" b="1" dirty="0" smtClean="0">
                <a:solidFill>
                  <a:schemeClr val="tx2"/>
                </a:solidFill>
                <a:latin typeface="+mj-lt"/>
                <a:ea typeface="+mj-ea"/>
                <a:cs typeface="+mj-cs"/>
              </a:rPr>
              <a:t> overview (1/2)</a:t>
            </a:r>
            <a:endParaRPr kumimoji="1" lang="ko-KR" altLang="en-US" sz="2400" b="1" dirty="0" smtClean="0">
              <a:solidFill>
                <a:schemeClr val="tx2"/>
              </a:solidFill>
              <a:latin typeface="+mj-lt"/>
              <a:ea typeface="+mj-ea"/>
              <a:cs typeface="+mj-cs"/>
            </a:endParaRPr>
          </a:p>
        </p:txBody>
      </p:sp>
      <p:pic>
        <p:nvPicPr>
          <p:cNvPr id="9" name="그림 8" descr="42_Figure1.png"/>
          <p:cNvPicPr>
            <a:picLocks noChangeAspect="1"/>
          </p:cNvPicPr>
          <p:nvPr/>
        </p:nvPicPr>
        <p:blipFill>
          <a:blip r:embed="rId3" cstate="print"/>
          <a:stretch>
            <a:fillRect/>
          </a:stretch>
        </p:blipFill>
        <p:spPr>
          <a:xfrm>
            <a:off x="4572000" y="1357298"/>
            <a:ext cx="3500462" cy="4786346"/>
          </a:xfrm>
          <a:prstGeom prst="rect">
            <a:avLst/>
          </a:prstGeom>
          <a:ln>
            <a:solidFill>
              <a:schemeClr val="accent1"/>
            </a:solidFill>
          </a:ln>
        </p:spPr>
      </p:pic>
      <p:grpSp>
        <p:nvGrpSpPr>
          <p:cNvPr id="5" name="그룹 4"/>
          <p:cNvGrpSpPr/>
          <p:nvPr/>
        </p:nvGrpSpPr>
        <p:grpSpPr>
          <a:xfrm>
            <a:off x="1000100" y="3357562"/>
            <a:ext cx="7358114" cy="2828917"/>
            <a:chOff x="714348" y="3357562"/>
            <a:chExt cx="7358114" cy="2828917"/>
          </a:xfrm>
        </p:grpSpPr>
        <p:sp>
          <p:nvSpPr>
            <p:cNvPr id="6" name="직사각형 5"/>
            <p:cNvSpPr/>
            <p:nvPr/>
          </p:nvSpPr>
          <p:spPr>
            <a:xfrm>
              <a:off x="714348" y="3561371"/>
              <a:ext cx="2571768" cy="1224951"/>
            </a:xfrm>
            <a:prstGeom prst="rect">
              <a:avLst/>
            </a:prstGeom>
            <a:solidFill>
              <a:schemeClr val="accent5">
                <a:lumMod val="20000"/>
                <a:lumOff val="80000"/>
              </a:schemeClr>
            </a:solidFill>
            <a:ln>
              <a:solidFill>
                <a:schemeClr val="accent1"/>
              </a:solidFill>
            </a:ln>
          </p:spPr>
          <p:txBody>
            <a:bodyPr wrap="square">
              <a:spAutoFit/>
            </a:bodyPr>
            <a:lstStyle/>
            <a:p>
              <a:pPr marL="342900" indent="-342900">
                <a:spcBef>
                  <a:spcPct val="20000"/>
                </a:spcBef>
                <a:buFont typeface="Arial" pitchFamily="34" charset="0"/>
                <a:buChar char="•"/>
              </a:pPr>
              <a:r>
                <a:rPr lang="en-US" sz="1600" dirty="0" smtClean="0"/>
                <a:t> </a:t>
              </a:r>
              <a:r>
                <a:rPr lang="en-US" altLang="ko-KR" sz="1600" dirty="0" smtClean="0"/>
                <a:t>PHP and JavaScript</a:t>
              </a:r>
            </a:p>
            <a:p>
              <a:pPr marL="342900" indent="-342900">
                <a:spcBef>
                  <a:spcPct val="20000"/>
                </a:spcBef>
                <a:buFont typeface="Arial" pitchFamily="34" charset="0"/>
                <a:buChar char="•"/>
              </a:pPr>
              <a:r>
                <a:rPr lang="en-US" altLang="ko-KR" sz="1600" dirty="0" smtClean="0"/>
                <a:t> </a:t>
              </a:r>
              <a:r>
                <a:rPr lang="en-US" altLang="ko-KR" sz="1600" dirty="0" err="1" smtClean="0"/>
                <a:t>mySQL</a:t>
              </a:r>
              <a:endParaRPr lang="en-US" altLang="ko-KR" sz="1600" dirty="0" smtClean="0"/>
            </a:p>
            <a:p>
              <a:pPr marL="342900" indent="-342900">
                <a:spcBef>
                  <a:spcPct val="20000"/>
                </a:spcBef>
                <a:buFont typeface="Arial" pitchFamily="34" charset="0"/>
                <a:buChar char="•"/>
              </a:pPr>
              <a:r>
                <a:rPr lang="en-US" altLang="ko-KR" sz="1600" dirty="0" smtClean="0"/>
                <a:t> MEGABLAST</a:t>
              </a:r>
            </a:p>
            <a:p>
              <a:pPr marL="342900" indent="-342900">
                <a:spcBef>
                  <a:spcPct val="20000"/>
                </a:spcBef>
                <a:buFont typeface="Arial" pitchFamily="34" charset="0"/>
                <a:buChar char="•"/>
              </a:pPr>
              <a:r>
                <a:rPr lang="en-US" altLang="ko-KR" sz="1600" dirty="0" smtClean="0"/>
                <a:t> IE7 internet browser</a:t>
              </a:r>
              <a:endParaRPr lang="ko-KR" altLang="en-US" sz="1600" dirty="0" smtClean="0"/>
            </a:p>
          </p:txBody>
        </p:sp>
        <p:pic>
          <p:nvPicPr>
            <p:cNvPr id="7" name="Picture 3" descr="C:\Documents and Settings\임정희\바탕 화면\2.bmp"/>
            <p:cNvPicPr>
              <a:picLocks noChangeAspect="1" noChangeArrowheads="1"/>
            </p:cNvPicPr>
            <p:nvPr/>
          </p:nvPicPr>
          <p:blipFill>
            <a:blip r:embed="rId4" cstate="print"/>
            <a:srcRect/>
            <a:stretch>
              <a:fillRect/>
            </a:stretch>
          </p:blipFill>
          <p:spPr bwMode="auto">
            <a:xfrm>
              <a:off x="3428992" y="3357562"/>
              <a:ext cx="4643470" cy="2828917"/>
            </a:xfrm>
            <a:prstGeom prst="rect">
              <a:avLst/>
            </a:prstGeom>
            <a:noFill/>
            <a:ln>
              <a:solidFill>
                <a:schemeClr val="accent1"/>
              </a:solidFill>
            </a:ln>
          </p:spPr>
        </p:pic>
      </p:grpSp>
      <p:sp>
        <p:nvSpPr>
          <p:cNvPr id="10" name="TextBox 9"/>
          <p:cNvSpPr txBox="1"/>
          <p:nvPr/>
        </p:nvSpPr>
        <p:spPr>
          <a:xfrm>
            <a:off x="8001024" y="6202940"/>
            <a:ext cx="714380" cy="369332"/>
          </a:xfrm>
          <a:prstGeom prst="rect">
            <a:avLst/>
          </a:prstGeom>
          <a:noFill/>
        </p:spPr>
        <p:txBody>
          <a:bodyPr wrap="square" rtlCol="0">
            <a:spAutoFit/>
          </a:bodyPr>
          <a:lstStyle/>
          <a:p>
            <a:r>
              <a:rPr lang="en-US" altLang="ko-KR" dirty="0" smtClean="0"/>
              <a:t>7/13</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903433"/>
            <a:ext cx="8229600" cy="4525963"/>
          </a:xfrm>
        </p:spPr>
        <p:txBody>
          <a:bodyPr/>
          <a:lstStyle/>
          <a:p>
            <a:r>
              <a:rPr lang="en-US" altLang="ko-KR" sz="1800" b="1" dirty="0" smtClean="0"/>
              <a:t>Data uploads and repository</a:t>
            </a:r>
            <a:br>
              <a:rPr lang="en-US" altLang="ko-KR" sz="1800" b="1" dirty="0" smtClean="0"/>
            </a:br>
            <a:r>
              <a:rPr lang="en-US" altLang="ko-KR" sz="1800" b="1" dirty="0" smtClean="0"/>
              <a:t/>
            </a:r>
            <a:br>
              <a:rPr lang="en-US" altLang="ko-KR" sz="1800" b="1" dirty="0" smtClean="0"/>
            </a:br>
            <a:endParaRPr lang="en-US" altLang="ko-KR" sz="1800" b="1" dirty="0" smtClean="0"/>
          </a:p>
          <a:p>
            <a:endParaRPr lang="en-US" altLang="ko-KR" sz="1800" b="1" dirty="0" smtClean="0"/>
          </a:p>
          <a:p>
            <a:endParaRPr lang="ko-KR" altLang="en-US" dirty="0"/>
          </a:p>
        </p:txBody>
      </p:sp>
      <p:sp>
        <p:nvSpPr>
          <p:cNvPr id="6" name="TextBox 5"/>
          <p:cNvSpPr txBox="1"/>
          <p:nvPr/>
        </p:nvSpPr>
        <p:spPr>
          <a:xfrm>
            <a:off x="428596" y="681319"/>
            <a:ext cx="4000528" cy="461665"/>
          </a:xfrm>
          <a:prstGeom prst="rect">
            <a:avLst/>
          </a:prstGeom>
          <a:noFill/>
        </p:spPr>
        <p:txBody>
          <a:bodyPr wrap="square" rtlCol="0">
            <a:spAutoFit/>
          </a:bodyPr>
          <a:lstStyle/>
          <a:p>
            <a:r>
              <a:rPr kumimoji="1" lang="en-US" altLang="ko-KR" sz="2400" b="1" dirty="0" err="1" smtClean="0">
                <a:solidFill>
                  <a:schemeClr val="tx2"/>
                </a:solidFill>
                <a:latin typeface="+mj-lt"/>
                <a:ea typeface="+mj-ea"/>
                <a:cs typeface="+mj-cs"/>
              </a:rPr>
              <a:t>BioBarcode</a:t>
            </a:r>
            <a:r>
              <a:rPr kumimoji="1" lang="en-US" altLang="ko-KR" sz="2400" b="1" dirty="0" smtClean="0">
                <a:solidFill>
                  <a:schemeClr val="tx2"/>
                </a:solidFill>
                <a:latin typeface="+mj-lt"/>
                <a:ea typeface="+mj-ea"/>
                <a:cs typeface="+mj-cs"/>
              </a:rPr>
              <a:t> overview (2/2)</a:t>
            </a:r>
            <a:endParaRPr kumimoji="1" lang="ko-KR" altLang="en-US" sz="2400" b="1" dirty="0" smtClean="0">
              <a:solidFill>
                <a:schemeClr val="tx2"/>
              </a:solidFill>
              <a:latin typeface="+mj-lt"/>
              <a:ea typeface="+mj-ea"/>
              <a:cs typeface="+mj-cs"/>
            </a:endParaRPr>
          </a:p>
        </p:txBody>
      </p:sp>
      <p:pic>
        <p:nvPicPr>
          <p:cNvPr id="4" name="그림 3" descr="42_Figure2.png"/>
          <p:cNvPicPr>
            <a:picLocks noChangeAspect="1"/>
          </p:cNvPicPr>
          <p:nvPr/>
        </p:nvPicPr>
        <p:blipFill>
          <a:blip r:embed="rId3" cstate="print"/>
          <a:stretch>
            <a:fillRect/>
          </a:stretch>
        </p:blipFill>
        <p:spPr>
          <a:xfrm>
            <a:off x="4572000" y="642918"/>
            <a:ext cx="3714776" cy="5429288"/>
          </a:xfrm>
          <a:prstGeom prst="rect">
            <a:avLst/>
          </a:prstGeom>
          <a:ln>
            <a:solidFill>
              <a:schemeClr val="accent1"/>
            </a:solidFill>
          </a:ln>
        </p:spPr>
      </p:pic>
      <p:sp>
        <p:nvSpPr>
          <p:cNvPr id="7" name="TextBox 6"/>
          <p:cNvSpPr txBox="1"/>
          <p:nvPr/>
        </p:nvSpPr>
        <p:spPr>
          <a:xfrm>
            <a:off x="8001024" y="6202940"/>
            <a:ext cx="714380" cy="369332"/>
          </a:xfrm>
          <a:prstGeom prst="rect">
            <a:avLst/>
          </a:prstGeom>
          <a:noFill/>
        </p:spPr>
        <p:txBody>
          <a:bodyPr wrap="square" rtlCol="0">
            <a:spAutoFit/>
          </a:bodyPr>
          <a:lstStyle/>
          <a:p>
            <a:r>
              <a:rPr lang="en-US" altLang="ko-KR" dirty="0" smtClean="0"/>
              <a:t>8/13</a:t>
            </a:r>
            <a:endParaRPr lang="ko-KR" altLang="en-US" dirty="0"/>
          </a:p>
        </p:txBody>
      </p:sp>
      <p:pic>
        <p:nvPicPr>
          <p:cNvPr id="2050" name="Picture 2" descr="C:\Documents and Settings\임정희\바탕 화면\2.bmp"/>
          <p:cNvPicPr>
            <a:picLocks noChangeAspect="1" noChangeArrowheads="1"/>
          </p:cNvPicPr>
          <p:nvPr/>
        </p:nvPicPr>
        <p:blipFill>
          <a:blip r:embed="rId4" cstate="print"/>
          <a:srcRect/>
          <a:stretch>
            <a:fillRect/>
          </a:stretch>
        </p:blipFill>
        <p:spPr bwMode="auto">
          <a:xfrm>
            <a:off x="1142976" y="2500306"/>
            <a:ext cx="3228311" cy="3627070"/>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9394</TotalTime>
  <Words>1865</Words>
  <Application>Microsoft Office PowerPoint</Application>
  <PresentationFormat>화면 슬라이드 쇼(4:3)</PresentationFormat>
  <Paragraphs>195</Paragraphs>
  <Slides>14</Slides>
  <Notes>14</Notes>
  <HiddenSlides>0</HiddenSlides>
  <MMClips>0</MMClips>
  <ScaleCrop>false</ScaleCrop>
  <HeadingPairs>
    <vt:vector size="4" baseType="variant">
      <vt:variant>
        <vt:lpstr>테마</vt:lpstr>
      </vt:variant>
      <vt:variant>
        <vt:i4>1</vt:i4>
      </vt:variant>
      <vt:variant>
        <vt:lpstr>슬라이드 제목</vt:lpstr>
      </vt:variant>
      <vt:variant>
        <vt:i4>14</vt:i4>
      </vt:variant>
    </vt:vector>
  </HeadingPairs>
  <TitlesOfParts>
    <vt:vector size="15" baseType="lpstr">
      <vt:lpstr>Office 테마</vt:lpstr>
      <vt:lpstr>BioBarcode: a general DNA barcoding database and server platform             for Asian biodiversity resources</vt:lpstr>
      <vt:lpstr>Acknowledgement</vt:lpstr>
      <vt:lpstr>Contents</vt:lpstr>
      <vt:lpstr> Background</vt:lpstr>
      <vt:lpstr>Consortium for the Barcode of Life (CBOL)</vt:lpstr>
      <vt:lpstr>Background</vt:lpstr>
      <vt:lpstr>슬라이드 7</vt:lpstr>
      <vt:lpstr>슬라이드 8</vt:lpstr>
      <vt:lpstr>슬라이드 9</vt:lpstr>
      <vt:lpstr>Asian BioBarcode System (1/3)  an exemplary web system using BioBarcode </vt:lpstr>
      <vt:lpstr>Asian BioBarcode System (2/3)  an exemplary web system using BioBarcode </vt:lpstr>
      <vt:lpstr>슬라이드 12</vt:lpstr>
      <vt:lpstr>Future Development</vt:lpstr>
      <vt:lpstr>Conclusion</vt:lpstr>
    </vt:vector>
  </TitlesOfParts>
  <Company>KOBIC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BioBarcode: a general DNA barcoding database and server platform             for Asian biodiversity resources</dc:title>
  <dc:creator>임정희</dc:creator>
  <cp:lastModifiedBy>임정희</cp:lastModifiedBy>
  <cp:revision>312</cp:revision>
  <dcterms:created xsi:type="dcterms:W3CDTF">2009-07-28T05:41:19Z</dcterms:created>
  <dcterms:modified xsi:type="dcterms:W3CDTF">2009-09-08T00:35:49Z</dcterms:modified>
</cp:coreProperties>
</file>