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84" r:id="rId2"/>
    <p:sldId id="408" r:id="rId3"/>
    <p:sldId id="381" r:id="rId4"/>
    <p:sldId id="411" r:id="rId5"/>
    <p:sldId id="410" r:id="rId6"/>
    <p:sldId id="397" r:id="rId7"/>
    <p:sldId id="409" r:id="rId8"/>
    <p:sldId id="399" r:id="rId9"/>
    <p:sldId id="391" r:id="rId10"/>
    <p:sldId id="400" r:id="rId11"/>
    <p:sldId id="412" r:id="rId12"/>
    <p:sldId id="386" r:id="rId13"/>
  </p:sldIdLst>
  <p:sldSz cx="9144000" cy="6858000" type="screen4x3"/>
  <p:notesSz cx="6797675" cy="99266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sz="2400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sz="2400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sz="2400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sz="2400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99CC00"/>
    <a:srgbClr val="FFFF00"/>
    <a:srgbClr val="660066"/>
    <a:srgbClr val="6600CC"/>
    <a:srgbClr val="003366"/>
    <a:srgbClr val="CCCC00"/>
    <a:srgbClr val="CC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2" autoAdjust="0"/>
    <p:restoredTop sz="83904" autoAdjust="0"/>
  </p:normalViewPr>
  <p:slideViewPr>
    <p:cSldViewPr>
      <p:cViewPr varScale="1">
        <p:scale>
          <a:sx n="64" d="100"/>
          <a:sy n="64" d="100"/>
        </p:scale>
        <p:origin x="-81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29" d="100"/>
          <a:sy n="129" d="100"/>
        </p:scale>
        <p:origin x="-4914" y="-90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D108234D-B8C0-4739-B9A7-884758BA05F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ko-KR" dirty="0" smtClean="0">
              <a:latin typeface="굴림" charset="-127"/>
              <a:ea typeface="굴림" charset="-127"/>
            </a:endParaRPr>
          </a:p>
        </p:txBody>
      </p:sp>
      <p:sp>
        <p:nvSpPr>
          <p:cNvPr id="15364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238673-2CC1-4FFE-921D-040C9D4B2759}" type="slidenum">
              <a:rPr lang="en-US" altLang="ko-KR" smtClean="0">
                <a:latin typeface="굴림" charset="-127"/>
                <a:ea typeface="굴림" charset="-127"/>
              </a:rPr>
              <a:pPr/>
              <a:t>1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dirty="0" smtClean="0">
              <a:latin typeface="굴림" charset="-127"/>
              <a:ea typeface="굴림" charset="-127"/>
            </a:endParaRPr>
          </a:p>
        </p:txBody>
      </p:sp>
      <p:sp>
        <p:nvSpPr>
          <p:cNvPr id="23556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D57933-F548-4F1D-99F3-BF835C8AC91C}" type="slidenum">
              <a:rPr lang="en-US" altLang="ko-KR" smtClean="0">
                <a:latin typeface="굴림" charset="-127"/>
                <a:ea typeface="굴림" charset="-127"/>
              </a:rPr>
              <a:pPr/>
              <a:t>10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dirty="0" smtClean="0">
              <a:latin typeface="굴림" charset="-127"/>
              <a:ea typeface="굴림" charset="-127"/>
            </a:endParaRPr>
          </a:p>
        </p:txBody>
      </p:sp>
      <p:sp>
        <p:nvSpPr>
          <p:cNvPr id="23556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D57933-F548-4F1D-99F3-BF835C8AC91C}" type="slidenum">
              <a:rPr lang="en-US" altLang="ko-KR" smtClean="0">
                <a:latin typeface="굴림" charset="-127"/>
                <a:ea typeface="굴림" charset="-127"/>
              </a:rPr>
              <a:pPr/>
              <a:t>11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dirty="0" smtClean="0">
              <a:latin typeface="굴림" charset="-127"/>
              <a:ea typeface="굴림" charset="-127"/>
            </a:endParaRPr>
          </a:p>
        </p:txBody>
      </p:sp>
      <p:sp>
        <p:nvSpPr>
          <p:cNvPr id="25604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9027D8-CB0B-4010-98B8-1F032964A649}" type="slidenum">
              <a:rPr lang="en-US" altLang="ko-KR" smtClean="0">
                <a:latin typeface="굴림" charset="-127"/>
                <a:ea typeface="굴림" charset="-127"/>
              </a:rPr>
              <a:pPr/>
              <a:t>12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kumimoji="1" lang="ko-KR" altLang="en-US" sz="1200" kern="1200" dirty="0" smtClean="0">
              <a:solidFill>
                <a:schemeClr val="tx1"/>
              </a:solidFill>
              <a:latin typeface="굴림" pitchFamily="50" charset="-127"/>
              <a:ea typeface="굴림" pitchFamily="50" charset="-127"/>
              <a:cs typeface="+mn-cs"/>
            </a:endParaRPr>
          </a:p>
        </p:txBody>
      </p:sp>
      <p:sp>
        <p:nvSpPr>
          <p:cNvPr id="1638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F9BE20-74A6-4600-BA06-76D312D9A062}" type="slidenum">
              <a:rPr lang="en-US" altLang="ko-KR" smtClean="0">
                <a:latin typeface="굴림" charset="-127"/>
                <a:ea typeface="굴림" charset="-127"/>
              </a:rPr>
              <a:pPr/>
              <a:t>2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kumimoji="1" lang="en-GB" sz="1200" kern="1200" baseline="0" dirty="0" smtClean="0">
              <a:solidFill>
                <a:schemeClr val="tx1"/>
              </a:solidFill>
              <a:latin typeface="굴림" pitchFamily="50" charset="-127"/>
              <a:ea typeface="굴림" pitchFamily="50" charset="-127"/>
              <a:cs typeface="+mn-cs"/>
            </a:endParaRPr>
          </a:p>
        </p:txBody>
      </p:sp>
      <p:sp>
        <p:nvSpPr>
          <p:cNvPr id="17412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0D3DF8-0904-4899-A118-4B60FA160E0B}" type="slidenum">
              <a:rPr lang="en-US" altLang="ko-KR" smtClean="0">
                <a:latin typeface="굴림" charset="-127"/>
                <a:ea typeface="굴림" charset="-127"/>
              </a:rPr>
              <a:pPr/>
              <a:t>3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08234D-B8C0-4739-B9A7-884758BA05F7}" type="slidenum">
              <a:rPr lang="en-US" altLang="ko-KR" smtClean="0"/>
              <a:pPr>
                <a:defRPr/>
              </a:pPr>
              <a:t>4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08234D-B8C0-4739-B9A7-884758BA05F7}" type="slidenum">
              <a:rPr lang="en-US" altLang="ko-KR" smtClean="0"/>
              <a:pPr>
                <a:defRPr/>
              </a:pPr>
              <a:t>5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/>
            <a:endParaRPr lang="en-US" altLang="ko-KR" dirty="0" smtClean="0">
              <a:latin typeface="굴림" charset="-127"/>
              <a:ea typeface="굴림" charset="-127"/>
            </a:endParaRPr>
          </a:p>
        </p:txBody>
      </p:sp>
      <p:sp>
        <p:nvSpPr>
          <p:cNvPr id="19460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211942-C1E9-4D58-9022-C119DAA56C4A}" type="slidenum">
              <a:rPr lang="en-US" altLang="ko-KR" smtClean="0">
                <a:latin typeface="굴림" charset="-127"/>
                <a:ea typeface="굴림" charset="-127"/>
              </a:rPr>
              <a:pPr/>
              <a:t>6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altLang="ko-KR" b="1" baseline="0" dirty="0" smtClean="0">
              <a:latin typeface="굴림" charset="-127"/>
              <a:ea typeface="굴림" charset="-127"/>
            </a:endParaRPr>
          </a:p>
        </p:txBody>
      </p:sp>
      <p:sp>
        <p:nvSpPr>
          <p:cNvPr id="20484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92F929-0DFC-4600-BAD7-BE09505A01A6}" type="slidenum">
              <a:rPr lang="en-US" altLang="ko-KR" smtClean="0">
                <a:latin typeface="굴림" charset="-127"/>
                <a:ea typeface="굴림" charset="-127"/>
              </a:rPr>
              <a:pPr/>
              <a:t>7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dirty="0" smtClean="0">
              <a:latin typeface="굴림" charset="-127"/>
              <a:ea typeface="굴림" charset="-127"/>
            </a:endParaRPr>
          </a:p>
        </p:txBody>
      </p:sp>
      <p:sp>
        <p:nvSpPr>
          <p:cNvPr id="2150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FC8332-D5A5-4728-8B0E-31167022E28C}" type="slidenum">
              <a:rPr lang="en-US" altLang="ko-KR" smtClean="0">
                <a:latin typeface="굴림" charset="-127"/>
                <a:ea typeface="굴림" charset="-127"/>
              </a:rPr>
              <a:pPr/>
              <a:t>8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dirty="0" smtClean="0">
              <a:latin typeface="굴림" charset="-127"/>
              <a:ea typeface="굴림" charset="-127"/>
            </a:endParaRPr>
          </a:p>
        </p:txBody>
      </p:sp>
      <p:sp>
        <p:nvSpPr>
          <p:cNvPr id="22532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B47CA7-AEE7-4890-A059-E118F69CA30E}" type="slidenum">
              <a:rPr lang="en-US" altLang="ko-KR" smtClean="0">
                <a:latin typeface="굴림" charset="-127"/>
                <a:ea typeface="굴림" charset="-127"/>
              </a:rPr>
              <a:pPr/>
              <a:t>9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8227E-7A7E-4A44-A24C-8AF9CFE07D0A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44C74-2BA8-40CB-8260-0E22C0D2D862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57912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57912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A6BDA-1A51-4CCF-8593-EF3AEE87619C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54A21-3BC7-4C9D-8A67-178CFC897C32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54531-2250-4072-ABA6-EF391A3D4A47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FC56C-8F9D-4A18-A190-EFC93DDBE208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4732F-4A05-4CD4-A60A-E7AF6320A7E8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B5E90-BC05-428D-8711-D83779572AF2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435CD-71A6-49B1-A50B-F0F75C4C8059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ADF26-93D5-40B3-AEFF-33EA0B276CBE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43659-5049-4CBC-8553-D78375CD0B1A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굴림" pitchFamily="50" charset="-127"/>
              </a:defRPr>
            </a:lvl1pPr>
          </a:lstStyle>
          <a:p>
            <a:pPr>
              <a:defRPr/>
            </a:pPr>
            <a:fld id="{D45684B6-C890-471C-8096-B8CCDAEB2922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85800" y="1219200"/>
            <a:ext cx="77724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324600"/>
            <a:ext cx="777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1033" name="그림 9" descr="logo.gif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792288" y="6357938"/>
            <a:ext cx="1279525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670458" y="6357958"/>
            <a:ext cx="1103888" cy="34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600" b="1">
          <a:solidFill>
            <a:srgbClr val="0000CC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600" b="1">
          <a:solidFill>
            <a:srgbClr val="0000CC"/>
          </a:solidFill>
          <a:latin typeface="Georgia" pitchFamily="18" charset="0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600" b="1">
          <a:solidFill>
            <a:srgbClr val="0000CC"/>
          </a:solidFill>
          <a:latin typeface="Georgia" pitchFamily="18" charset="0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600" b="1">
          <a:solidFill>
            <a:srgbClr val="0000CC"/>
          </a:solidFill>
          <a:latin typeface="Georgia" pitchFamily="18" charset="0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600" b="1">
          <a:solidFill>
            <a:srgbClr val="0000CC"/>
          </a:solidFill>
          <a:latin typeface="Georgia" pitchFamily="18" charset="0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3600">
          <a:solidFill>
            <a:srgbClr val="0000CC"/>
          </a:solidFill>
          <a:latin typeface="Georgia" pitchFamily="18" charset="0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3600">
          <a:solidFill>
            <a:srgbClr val="0000CC"/>
          </a:solidFill>
          <a:latin typeface="Georgia" pitchFamily="18" charset="0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3600">
          <a:solidFill>
            <a:srgbClr val="0000CC"/>
          </a:solidFill>
          <a:latin typeface="Georgia" pitchFamily="18" charset="0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3600">
          <a:solidFill>
            <a:srgbClr val="0000CC"/>
          </a:solidFill>
          <a:latin typeface="Georgia" pitchFamily="18" charset="0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000250"/>
            <a:ext cx="7772400" cy="2076450"/>
          </a:xfrm>
        </p:spPr>
        <p:txBody>
          <a:bodyPr/>
          <a:lstStyle/>
          <a:p>
            <a:pPr latinLnBrk="0">
              <a:spcBef>
                <a:spcPct val="20000"/>
              </a:spcBef>
            </a:pPr>
            <a:r>
              <a:rPr lang="en-GB" sz="2800" dirty="0" smtClean="0"/>
              <a:t>MitoVariome: A variome database of human mitochondrial DNA</a:t>
            </a:r>
            <a:r>
              <a:rPr lang="ko-KR" altLang="en-US" sz="2800" dirty="0" smtClean="0"/>
              <a:t/>
            </a:r>
            <a:br>
              <a:rPr lang="ko-KR" altLang="en-US" sz="2800" dirty="0" smtClean="0"/>
            </a:br>
            <a:endParaRPr lang="en-US" altLang="ko-KR" sz="2800" dirty="0" smtClean="0">
              <a:solidFill>
                <a:schemeClr val="accent2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4797425"/>
            <a:ext cx="6400800" cy="1201738"/>
          </a:xfrm>
        </p:spPr>
        <p:txBody>
          <a:bodyPr/>
          <a:lstStyle/>
          <a:p>
            <a:pPr eaLnBrk="1" hangingPunct="1"/>
            <a:r>
              <a:rPr lang="en-US" altLang="ko-KR" sz="2400" b="1" dirty="0" smtClean="0"/>
              <a:t>Yong </a:t>
            </a:r>
            <a:r>
              <a:rPr lang="en-US" altLang="ko-KR" sz="2400" b="1" dirty="0" err="1" smtClean="0"/>
              <a:t>Seok</a:t>
            </a:r>
            <a:r>
              <a:rPr lang="en-US" altLang="ko-KR" sz="2400" b="1" dirty="0" smtClean="0"/>
              <a:t> Lee</a:t>
            </a:r>
          </a:p>
          <a:p>
            <a:pPr eaLnBrk="1" hangingPunct="1"/>
            <a:r>
              <a:rPr lang="en-US" altLang="ko-KR" sz="2400" b="1" dirty="0" smtClean="0"/>
              <a:t>Korean </a:t>
            </a:r>
            <a:r>
              <a:rPr lang="en-US" altLang="ko-KR" sz="2400" b="1" dirty="0" err="1" smtClean="0"/>
              <a:t>BioInformation</a:t>
            </a:r>
            <a:r>
              <a:rPr lang="en-US" altLang="ko-KR" sz="2400" b="1" dirty="0" smtClean="0"/>
              <a:t> Center, KRIBB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42938" y="785813"/>
            <a:ext cx="7858125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altLang="ko-KR" sz="1600" b="1" dirty="0">
                <a:solidFill>
                  <a:schemeClr val="accent2"/>
                </a:solidFill>
              </a:rPr>
              <a:t>8</a:t>
            </a:r>
            <a:r>
              <a:rPr lang="en-US" altLang="ko-KR" sz="1600" b="1" baseline="30000" dirty="0" smtClean="0">
                <a:solidFill>
                  <a:schemeClr val="accent2"/>
                </a:solidFill>
              </a:rPr>
              <a:t>th</a:t>
            </a:r>
            <a:r>
              <a:rPr lang="en-US" altLang="ko-KR" sz="1600" b="1" dirty="0" smtClean="0">
                <a:solidFill>
                  <a:schemeClr val="accent2"/>
                </a:solidFill>
              </a:rPr>
              <a:t> </a:t>
            </a:r>
            <a:r>
              <a:rPr lang="en-US" altLang="ko-KR" sz="1600" b="1" dirty="0" err="1">
                <a:solidFill>
                  <a:schemeClr val="accent2"/>
                </a:solidFill>
              </a:rPr>
              <a:t>InCoB</a:t>
            </a:r>
            <a:r>
              <a:rPr lang="en-US" altLang="ko-KR" sz="1600" b="1" dirty="0">
                <a:solidFill>
                  <a:schemeClr val="accent2"/>
                </a:solidFill>
              </a:rPr>
              <a:t> 2008                                                                  </a:t>
            </a:r>
            <a:r>
              <a:rPr lang="en-US" altLang="ko-KR" sz="1600" b="1" dirty="0" smtClean="0">
                <a:solidFill>
                  <a:schemeClr val="accent2"/>
                </a:solidFill>
              </a:rPr>
              <a:t>Singapore</a:t>
            </a:r>
            <a:endParaRPr lang="en-US" altLang="ko-KR" sz="1600" b="1" dirty="0">
              <a:solidFill>
                <a:schemeClr val="accent2"/>
              </a:solidFill>
            </a:endParaRPr>
          </a:p>
          <a:p>
            <a:pPr>
              <a:spcBef>
                <a:spcPct val="20000"/>
              </a:spcBef>
              <a:defRPr/>
            </a:pPr>
            <a:endParaRPr lang="en-US" altLang="ko-KR" sz="2000" kern="0" dirty="0">
              <a:solidFill>
                <a:schemeClr val="accent2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83CD97-8B22-4886-AB3E-9020F976DC26}" type="slidenum">
              <a:rPr lang="en-US" altLang="ko-KR"/>
              <a:pPr>
                <a:defRPr/>
              </a:pPr>
              <a:t>10</a:t>
            </a:fld>
            <a:endParaRPr lang="en-US" altLang="ko-KR" dirty="0"/>
          </a:p>
        </p:txBody>
      </p:sp>
      <p:sp>
        <p:nvSpPr>
          <p:cNvPr id="11267" name="제목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Example of MitoVariome</a:t>
            </a:r>
            <a:endParaRPr lang="ko-KR" altLang="en-US" dirty="0" smtClean="0"/>
          </a:p>
        </p:txBody>
      </p:sp>
      <p:sp>
        <p:nvSpPr>
          <p:cNvPr id="11268" name="TextBox 5"/>
          <p:cNvSpPr txBox="1">
            <a:spLocks noChangeArrowheads="1"/>
          </p:cNvSpPr>
          <p:nvPr/>
        </p:nvSpPr>
        <p:spPr bwMode="auto">
          <a:xfrm>
            <a:off x="500034" y="1357298"/>
            <a:ext cx="807243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altLang="ko-K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ko-KR" sz="28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GB" altLang="ko-KR" sz="2800" dirty="0">
                <a:latin typeface="Times New Roman" pitchFamily="18" charset="0"/>
                <a:cs typeface="Times New Roman" pitchFamily="18" charset="0"/>
              </a:rPr>
              <a:t>Korean genome (SJK</a:t>
            </a:r>
            <a:r>
              <a:rPr lang="en-GB" altLang="ko-KR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ko-KR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en-US" altLang="ko-K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800" dirty="0" smtClean="0">
                <a:latin typeface="Times New Roman" pitchFamily="18" charset="0"/>
                <a:cs typeface="Times New Roman" pitchFamily="18" charset="0"/>
              </a:rPr>
              <a:t>The first full length Korean individual genome sequence</a:t>
            </a:r>
            <a:endParaRPr lang="ko-KR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071810"/>
            <a:ext cx="7332663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모서리가 둥근 직사각형 8"/>
          <p:cNvSpPr/>
          <p:nvPr/>
        </p:nvSpPr>
        <p:spPr>
          <a:xfrm>
            <a:off x="1071538" y="3786190"/>
            <a:ext cx="1571636" cy="28575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83CD97-8B22-4886-AB3E-9020F976DC26}" type="slidenum">
              <a:rPr lang="en-US" altLang="ko-KR"/>
              <a:pPr>
                <a:defRPr/>
              </a:pPr>
              <a:t>11</a:t>
            </a:fld>
            <a:endParaRPr lang="en-US" altLang="ko-KR" dirty="0"/>
          </a:p>
        </p:txBody>
      </p:sp>
      <p:sp>
        <p:nvSpPr>
          <p:cNvPr id="11267" name="제목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Example of MitoVariome</a:t>
            </a:r>
            <a:endParaRPr lang="ko-KR" altLang="en-US" dirty="0" smtClean="0"/>
          </a:p>
        </p:txBody>
      </p:sp>
      <p:sp>
        <p:nvSpPr>
          <p:cNvPr id="11268" name="TextBox 5"/>
          <p:cNvSpPr txBox="1">
            <a:spLocks noChangeArrowheads="1"/>
          </p:cNvSpPr>
          <p:nvPr/>
        </p:nvSpPr>
        <p:spPr bwMode="auto">
          <a:xfrm>
            <a:off x="500034" y="1357298"/>
            <a:ext cx="807243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altLang="ko-K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ko-KR" sz="28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GB" altLang="ko-KR" sz="2800" dirty="0">
                <a:latin typeface="Times New Roman" pitchFamily="18" charset="0"/>
                <a:cs typeface="Times New Roman" pitchFamily="18" charset="0"/>
              </a:rPr>
              <a:t>Korean genome (SJK</a:t>
            </a:r>
            <a:r>
              <a:rPr lang="en-GB" altLang="ko-KR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ko-KR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en-US" altLang="ko-K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800" dirty="0" smtClean="0">
                <a:latin typeface="Times New Roman" pitchFamily="18" charset="0"/>
                <a:cs typeface="Times New Roman" pitchFamily="18" charset="0"/>
              </a:rPr>
              <a:t>The first full length Korean individual genome sequence</a:t>
            </a:r>
            <a:endParaRPr lang="ko-KR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그림 5" descr="8-Figure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2857496"/>
            <a:ext cx="8215338" cy="3295381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1428736"/>
            <a:ext cx="3500462" cy="4623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412FE-A22B-4D6A-BDC6-EF5E1C7EC3FB}" type="slidenum">
              <a:rPr lang="en-US" altLang="ko-KR"/>
              <a:pPr>
                <a:defRPr/>
              </a:pPr>
              <a:t>12</a:t>
            </a:fld>
            <a:endParaRPr lang="en-US" altLang="ko-KR" dirty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ko-KR" sz="3200" smtClean="0"/>
              <a:t>Conclusion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412875"/>
            <a:ext cx="7775575" cy="3944951"/>
          </a:xfrm>
        </p:spPr>
        <p:txBody>
          <a:bodyPr/>
          <a:lstStyle/>
          <a:p>
            <a:pPr eaLnBrk="1" hangingPunct="1"/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A database and analysis server for human mitochondrial DNA variation</a:t>
            </a:r>
          </a:p>
          <a:p>
            <a:pPr eaLnBrk="1" hangingPunct="1"/>
            <a:endParaRPr lang="en-US" altLang="ko-KR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A platform to retrieve all kinds of variation information</a:t>
            </a:r>
          </a:p>
          <a:p>
            <a:pPr eaLnBrk="1" hangingPunct="1"/>
            <a:endParaRPr lang="en-US" altLang="ko-KR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ko-KR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function to assign haplogroup with user SNP data</a:t>
            </a:r>
          </a:p>
          <a:p>
            <a:pPr eaLnBrk="1" hangingPunct="1"/>
            <a:endParaRPr lang="en-US" altLang="ko-KR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Available at </a:t>
            </a:r>
            <a:r>
              <a:rPr lang="en-GB" altLang="ko-KR" sz="2400" b="1" u="sng" dirty="0" smtClean="0">
                <a:latin typeface="Times New Roman" pitchFamily="18" charset="0"/>
                <a:cs typeface="Times New Roman" pitchFamily="18" charset="0"/>
              </a:rPr>
              <a:t>http://variome.kobic.re.kr/MitoVariome</a:t>
            </a:r>
            <a:endParaRPr lang="en-US" altLang="ko-KR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B89B45-C600-4690-BFEA-78D32BC05BE1}" type="slidenum">
              <a:rPr lang="en-US" altLang="ko-KR"/>
              <a:pPr>
                <a:defRPr/>
              </a:pPr>
              <a:t>2</a:t>
            </a:fld>
            <a:endParaRPr lang="en-US" altLang="ko-KR" dirty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ko-KR" sz="3200" dirty="0" smtClean="0"/>
              <a:t>Human mitochondrial DNA</a:t>
            </a:r>
          </a:p>
        </p:txBody>
      </p:sp>
      <p:pic>
        <p:nvPicPr>
          <p:cNvPr id="6" name="그림 5" descr="mt-overviewf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1357298"/>
            <a:ext cx="4195087" cy="48261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auto">
          <a:xfrm>
            <a:off x="5000628" y="1785926"/>
            <a:ext cx="3786214" cy="39703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defTabSz="762000"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ko-KR" b="1" dirty="0" smtClean="0">
                <a:latin typeface="Times New Roman" pitchFamily="18" charset="0"/>
                <a:cs typeface="Times New Roman" pitchFamily="18" charset="0"/>
              </a:rPr>
              <a:t> Maternally inherited</a:t>
            </a:r>
          </a:p>
          <a:p>
            <a:pPr defTabSz="762000"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ko-KR" b="1" dirty="0"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en-US" altLang="ko-KR" b="1" dirty="0" smtClean="0">
                <a:latin typeface="Times New Roman" pitchFamily="18" charset="0"/>
                <a:cs typeface="Times New Roman" pitchFamily="18" charset="0"/>
              </a:rPr>
              <a:t>apid evolutionary rate</a:t>
            </a:r>
          </a:p>
          <a:p>
            <a:pPr defTabSz="762000"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ko-KR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b="1" dirty="0" smtClean="0">
                <a:latin typeface="Times New Roman" pitchFamily="18" charset="0"/>
                <a:cs typeface="Times New Roman" pitchFamily="18" charset="0"/>
              </a:rPr>
              <a:t>Lack of </a:t>
            </a:r>
            <a:r>
              <a:rPr lang="en-US" altLang="ko-KR" b="1" dirty="0" err="1" smtClean="0">
                <a:latin typeface="Times New Roman" pitchFamily="18" charset="0"/>
                <a:cs typeface="Times New Roman" pitchFamily="18" charset="0"/>
              </a:rPr>
              <a:t>introns</a:t>
            </a:r>
            <a:endParaRPr lang="en-US" altLang="ko-KR" b="1" dirty="0" smtClean="0">
              <a:latin typeface="Times New Roman" pitchFamily="18" charset="0"/>
              <a:cs typeface="Times New Roman" pitchFamily="18" charset="0"/>
            </a:endParaRPr>
          </a:p>
          <a:p>
            <a:pPr defTabSz="762000"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ko-KR" b="1" dirty="0"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en-US" altLang="ko-KR" b="1" dirty="0" smtClean="0">
                <a:latin typeface="Times New Roman" pitchFamily="18" charset="0"/>
                <a:cs typeface="Times New Roman" pitchFamily="18" charset="0"/>
              </a:rPr>
              <a:t>bsence of recombination</a:t>
            </a:r>
          </a:p>
          <a:p>
            <a:pPr defTabSz="762000"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ko-KR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b="1" dirty="0" smtClean="0">
                <a:latin typeface="Times New Roman" pitchFamily="18" charset="0"/>
                <a:cs typeface="Times New Roman" pitchFamily="18" charset="0"/>
              </a:rPr>
              <a:t>Circular DNA, 16,569 </a:t>
            </a:r>
            <a:r>
              <a:rPr lang="en-US" altLang="ko-KR" b="1" dirty="0" err="1" smtClean="0">
                <a:latin typeface="Times New Roman" pitchFamily="18" charset="0"/>
                <a:cs typeface="Times New Roman" pitchFamily="18" charset="0"/>
              </a:rPr>
              <a:t>bp</a:t>
            </a:r>
            <a:endParaRPr lang="en-US" altLang="ko-KR" b="1" dirty="0" smtClean="0">
              <a:latin typeface="Times New Roman" pitchFamily="18" charset="0"/>
              <a:cs typeface="Times New Roman" pitchFamily="18" charset="0"/>
            </a:endParaRPr>
          </a:p>
          <a:p>
            <a:pPr defTabSz="762000"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ko-KR" b="1" dirty="0" smtClean="0">
                <a:latin typeface="Times New Roman" pitchFamily="18" charset="0"/>
                <a:cs typeface="Times New Roman" pitchFamily="18" charset="0"/>
              </a:rPr>
              <a:t>22 </a:t>
            </a:r>
            <a:r>
              <a:rPr lang="en-US" altLang="ko-KR" b="1" dirty="0" err="1" smtClean="0">
                <a:latin typeface="Times New Roman" pitchFamily="18" charset="0"/>
                <a:cs typeface="Times New Roman" pitchFamily="18" charset="0"/>
              </a:rPr>
              <a:t>tRNAs</a:t>
            </a:r>
            <a:r>
              <a:rPr lang="en-US" altLang="ko-KR" b="1" dirty="0" smtClean="0">
                <a:latin typeface="Times New Roman" pitchFamily="18" charset="0"/>
                <a:cs typeface="Times New Roman" pitchFamily="18" charset="0"/>
              </a:rPr>
              <a:t>, 2 </a:t>
            </a:r>
            <a:r>
              <a:rPr lang="en-US" altLang="ko-KR" b="1" dirty="0" err="1" smtClean="0">
                <a:latin typeface="Times New Roman" pitchFamily="18" charset="0"/>
                <a:cs typeface="Times New Roman" pitchFamily="18" charset="0"/>
              </a:rPr>
              <a:t>rRNAs</a:t>
            </a:r>
            <a:r>
              <a:rPr lang="en-US" altLang="ko-KR" b="1" dirty="0" smtClean="0">
                <a:latin typeface="Times New Roman" pitchFamily="18" charset="0"/>
                <a:cs typeface="Times New Roman" pitchFamily="18" charset="0"/>
              </a:rPr>
              <a:t>, 13 protein coding genes, and a non-coding region</a:t>
            </a:r>
            <a:endParaRPr lang="ko-KR" altLang="en-US" b="1" dirty="0">
              <a:latin typeface="Times New Roman" pitchFamily="18" charset="0"/>
              <a:ea typeface="굴림" charset="-127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3957422"/>
            <a:ext cx="3214710" cy="228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3A94A5-4F75-497F-A81A-3263E9B99A53}" type="slidenum">
              <a:rPr lang="en-US" altLang="ko-KR"/>
              <a:pPr>
                <a:defRPr/>
              </a:pPr>
              <a:t>3</a:t>
            </a:fld>
            <a:endParaRPr lang="en-US" altLang="ko-KR" dirty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ko-KR" sz="3200" dirty="0" smtClean="0"/>
              <a:t>Mitochondrial DNA sequence variation in human</a:t>
            </a:r>
          </a:p>
        </p:txBody>
      </p:sp>
      <p:sp>
        <p:nvSpPr>
          <p:cNvPr id="130" name="Text Box 3"/>
          <p:cNvSpPr txBox="1">
            <a:spLocks noChangeArrowheads="1"/>
          </p:cNvSpPr>
          <p:nvPr/>
        </p:nvSpPr>
        <p:spPr bwMode="auto">
          <a:xfrm>
            <a:off x="785813" y="1428750"/>
            <a:ext cx="757237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746125" indent="-746125" defTabSz="762000">
              <a:spcBef>
                <a:spcPct val="50000"/>
              </a:spcBef>
              <a:buFont typeface="Arial" pitchFamily="34" charset="0"/>
              <a:buChar char="•"/>
              <a:defRPr/>
            </a:pPr>
            <a:endParaRPr lang="en-US" altLang="ko-K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642910" y="1571612"/>
            <a:ext cx="7858180" cy="2308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defTabSz="762000"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ko-KR" b="1" dirty="0" smtClean="0">
                <a:latin typeface="Times New Roman" pitchFamily="18" charset="0"/>
                <a:ea typeface="굴림" charset="-127"/>
                <a:cs typeface="Times New Roman" pitchFamily="18" charset="0"/>
              </a:rPr>
              <a:t> </a:t>
            </a:r>
            <a:r>
              <a:rPr lang="en-US" altLang="ko-KR" b="1" dirty="0" smtClean="0">
                <a:latin typeface="Times New Roman" pitchFamily="18" charset="0"/>
                <a:cs typeface="Times New Roman" pitchFamily="18" charset="0"/>
              </a:rPr>
              <a:t>Having </a:t>
            </a:r>
            <a:r>
              <a:rPr lang="en-US" altLang="ko-KR" b="1" dirty="0" smtClean="0">
                <a:latin typeface="Times New Roman" pitchFamily="18" charset="0"/>
                <a:ea typeface="굴림" charset="-127"/>
                <a:cs typeface="Times New Roman" pitchFamily="18" charset="0"/>
              </a:rPr>
              <a:t>variation features (HVSI, HVSII, SNP, restriction enzyme sites, and STR)</a:t>
            </a:r>
          </a:p>
          <a:p>
            <a:pPr defTabSz="762000">
              <a:spcBef>
                <a:spcPct val="50000"/>
              </a:spcBef>
              <a:buFont typeface="Arial" pitchFamily="34" charset="0"/>
              <a:buChar char="•"/>
            </a:pPr>
            <a:endParaRPr lang="en-US" altLang="ko-KR" b="1" dirty="0" smtClean="0">
              <a:latin typeface="Times New Roman" pitchFamily="18" charset="0"/>
              <a:cs typeface="Times New Roman" pitchFamily="18" charset="0"/>
            </a:endParaRPr>
          </a:p>
          <a:p>
            <a:pPr defTabSz="762000"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ko-KR" b="1" dirty="0" smtClean="0">
                <a:latin typeface="Times New Roman" pitchFamily="18" charset="0"/>
                <a:cs typeface="Times New Roman" pitchFamily="18" charset="0"/>
              </a:rPr>
              <a:t> Providing critical information for studying human evolution, forensics, and aging 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Mt DNA databases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754A21-3BC7-4C9D-8A67-178CFC897C32}" type="slidenum">
              <a:rPr lang="en-US" altLang="ko-KR" smtClean="0"/>
              <a:pPr>
                <a:defRPr/>
              </a:pPr>
              <a:t>4</a:t>
            </a:fld>
            <a:endParaRPr lang="en-US" altLang="ko-KR" dirty="0"/>
          </a:p>
        </p:txBody>
      </p:sp>
      <p:pic>
        <p:nvPicPr>
          <p:cNvPr id="19" name="Picture 2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3429000"/>
            <a:ext cx="5214974" cy="3778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0" name="Picture 25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9312" y="1714488"/>
            <a:ext cx="4572032" cy="7858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4714884"/>
            <a:ext cx="16573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8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43042" y="4643446"/>
            <a:ext cx="2154240" cy="8016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0" name="Picture 39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85918" y="4786322"/>
            <a:ext cx="1868649" cy="5528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MitoVariome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Over 5,000 complete human sequences of mitochondrial DNA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Geographic location and haplogroup to elucidate the history of human evolution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Linked to </a:t>
            </a:r>
            <a:r>
              <a:rPr lang="en-US" altLang="ko-KR" dirty="0" err="1" smtClean="0"/>
              <a:t>GenBank</a:t>
            </a:r>
            <a:r>
              <a:rPr lang="en-US" altLang="ko-KR" dirty="0" smtClean="0"/>
              <a:t> and </a:t>
            </a:r>
            <a:r>
              <a:rPr lang="en-US" altLang="ko-KR" dirty="0" err="1" smtClean="0"/>
              <a:t>Pubmed</a:t>
            </a:r>
            <a:r>
              <a:rPr lang="en-US" altLang="ko-KR" dirty="0" smtClean="0"/>
              <a:t> database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Showing a graphical view of the variation information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754A21-3BC7-4C9D-8A67-178CFC897C32}" type="slidenum">
              <a:rPr lang="en-US" altLang="ko-KR" smtClean="0"/>
              <a:pPr>
                <a:defRPr/>
              </a:pPr>
              <a:t>5</a:t>
            </a:fld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963A0D-1CD2-4B18-B4AF-FA5EA5143FD1}" type="slidenum">
              <a:rPr lang="en-US" altLang="ko-KR"/>
              <a:pPr>
                <a:defRPr/>
              </a:pPr>
              <a:t>6</a:t>
            </a:fld>
            <a:endParaRPr lang="en-US" altLang="ko-KR" dirty="0"/>
          </a:p>
        </p:txBody>
      </p:sp>
      <p:sp>
        <p:nvSpPr>
          <p:cNvPr id="7171" name="제목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MitoVariome scheme</a:t>
            </a:r>
            <a:endParaRPr lang="ko-KR" altLang="en-US" dirty="0" smtClean="0"/>
          </a:p>
        </p:txBody>
      </p:sp>
      <p:pic>
        <p:nvPicPr>
          <p:cNvPr id="47" name="그림 46" descr="8-Figure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1714488"/>
            <a:ext cx="6429420" cy="403414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제목 1"/>
          <p:cNvSpPr>
            <a:spLocks noGrp="1"/>
          </p:cNvSpPr>
          <p:nvPr>
            <p:ph type="title"/>
          </p:nvPr>
        </p:nvSpPr>
        <p:spPr>
          <a:xfrm>
            <a:off x="685800" y="285750"/>
            <a:ext cx="7772400" cy="762000"/>
          </a:xfrm>
        </p:spPr>
        <p:txBody>
          <a:bodyPr/>
          <a:lstStyle/>
          <a:p>
            <a:r>
              <a:rPr lang="en-US" altLang="ko-KR" sz="3200" dirty="0" smtClean="0"/>
              <a:t>MitoVariome input page</a:t>
            </a:r>
            <a:endParaRPr lang="ko-KR" altLang="en-US" sz="320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6FBFC3-4C10-4AD9-991B-FE8601FA5000}" type="slidenum">
              <a:rPr lang="en-US" altLang="ko-KR" smtClean="0"/>
              <a:pPr>
                <a:defRPr/>
              </a:pPr>
              <a:t>7</a:t>
            </a:fld>
            <a:endParaRPr lang="en-US" altLang="ko-KR" dirty="0"/>
          </a:p>
        </p:txBody>
      </p:sp>
      <p:pic>
        <p:nvPicPr>
          <p:cNvPr id="6" name="그림 5" descr="8-Figure2.JPG"/>
          <p:cNvPicPr>
            <a:picLocks noChangeAspect="1"/>
          </p:cNvPicPr>
          <p:nvPr/>
        </p:nvPicPr>
        <p:blipFill>
          <a:blip r:embed="rId3"/>
          <a:srcRect b="72566"/>
          <a:stretch>
            <a:fillRect/>
          </a:stretch>
        </p:blipFill>
        <p:spPr>
          <a:xfrm>
            <a:off x="785786" y="1285860"/>
            <a:ext cx="7999596" cy="2214578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1714488"/>
            <a:ext cx="8096268" cy="301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/>
          <a:srcRect b="16995"/>
          <a:stretch>
            <a:fillRect/>
          </a:stretch>
        </p:blipFill>
        <p:spPr bwMode="auto">
          <a:xfrm>
            <a:off x="1071538" y="2071678"/>
            <a:ext cx="7294563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/>
          <a:srcRect b="55996"/>
          <a:stretch>
            <a:fillRect/>
          </a:stretch>
        </p:blipFill>
        <p:spPr bwMode="auto">
          <a:xfrm>
            <a:off x="714348" y="2857496"/>
            <a:ext cx="824807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/>
          <a:srcRect b="19322"/>
          <a:stretch>
            <a:fillRect/>
          </a:stretch>
        </p:blipFill>
        <p:spPr bwMode="auto">
          <a:xfrm>
            <a:off x="1214414" y="3429000"/>
            <a:ext cx="7561263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20" y="4857760"/>
            <a:ext cx="8580437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873D29-A31B-4FA0-BD74-B0427C3784C8}" type="slidenum">
              <a:rPr lang="en-US" altLang="ko-KR"/>
              <a:pPr>
                <a:defRPr/>
              </a:pPr>
              <a:t>8</a:t>
            </a:fld>
            <a:endParaRPr lang="en-US" altLang="ko-KR" dirty="0"/>
          </a:p>
        </p:txBody>
      </p:sp>
      <p:sp>
        <p:nvSpPr>
          <p:cNvPr id="9219" name="제목 6"/>
          <p:cNvSpPr>
            <a:spLocks noGrp="1"/>
          </p:cNvSpPr>
          <p:nvPr>
            <p:ph type="title"/>
          </p:nvPr>
        </p:nvSpPr>
        <p:spPr>
          <a:xfrm>
            <a:off x="428625" y="457200"/>
            <a:ext cx="8143875" cy="762000"/>
          </a:xfrm>
        </p:spPr>
        <p:txBody>
          <a:bodyPr/>
          <a:lstStyle/>
          <a:p>
            <a:r>
              <a:rPr lang="en-US" altLang="ko-KR" sz="3200" dirty="0" smtClean="0"/>
              <a:t>The MitoVariome main output page</a:t>
            </a:r>
            <a:endParaRPr lang="ko-KR" altLang="en-US" sz="3200" dirty="0" smtClean="0"/>
          </a:p>
        </p:txBody>
      </p:sp>
      <p:pic>
        <p:nvPicPr>
          <p:cNvPr id="6" name="그림 5" descr="8-Figure3.JPG"/>
          <p:cNvPicPr>
            <a:picLocks noChangeAspect="1"/>
          </p:cNvPicPr>
          <p:nvPr/>
        </p:nvPicPr>
        <p:blipFill>
          <a:blip r:embed="rId3"/>
          <a:srcRect l="11304" t="17343" r="9565"/>
          <a:stretch>
            <a:fillRect/>
          </a:stretch>
        </p:blipFill>
        <p:spPr>
          <a:xfrm>
            <a:off x="714348" y="2928934"/>
            <a:ext cx="7331299" cy="3071834"/>
          </a:xfrm>
          <a:prstGeom prst="rect">
            <a:avLst/>
          </a:prstGeom>
        </p:spPr>
      </p:pic>
      <p:cxnSp>
        <p:nvCxnSpPr>
          <p:cNvPr id="8" name="직선 화살표 연결선 7"/>
          <p:cNvCxnSpPr/>
          <p:nvPr/>
        </p:nvCxnSpPr>
        <p:spPr>
          <a:xfrm rot="5400000">
            <a:off x="7838462" y="2718329"/>
            <a:ext cx="864000" cy="396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그림 6" descr="8-Figure3.JPG"/>
          <p:cNvPicPr>
            <a:picLocks noChangeAspect="1"/>
          </p:cNvPicPr>
          <p:nvPr/>
        </p:nvPicPr>
        <p:blipFill>
          <a:blip r:embed="rId3"/>
          <a:srcRect b="82657"/>
          <a:stretch>
            <a:fillRect/>
          </a:stretch>
        </p:blipFill>
        <p:spPr>
          <a:xfrm>
            <a:off x="214282" y="1633817"/>
            <a:ext cx="8786842" cy="785818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8286776" y="2062445"/>
            <a:ext cx="571504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C80E9-A3CE-4F2D-9FC6-2D263493AB6C}" type="slidenum">
              <a:rPr lang="en-US" altLang="ko-KR"/>
              <a:pPr>
                <a:defRPr/>
              </a:pPr>
              <a:t>9</a:t>
            </a:fld>
            <a:endParaRPr lang="en-US" altLang="ko-KR" dirty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ko-KR" sz="3200" dirty="0" smtClean="0"/>
              <a:t>Application of MitoVariome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38" y="1428750"/>
            <a:ext cx="7775575" cy="460851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dirty="0" smtClean="0"/>
              <a:t>Useful for understanding mitochondrial variations of each individual, haplogroup, or geographical location</a:t>
            </a:r>
          </a:p>
          <a:p>
            <a:pPr eaLnBrk="1" hangingPunct="1">
              <a:defRPr/>
            </a:pPr>
            <a:endParaRPr lang="en-US" altLang="ko-KR" dirty="0" smtClean="0"/>
          </a:p>
          <a:p>
            <a:pPr eaLnBrk="1" hangingPunct="1">
              <a:defRPr/>
            </a:pPr>
            <a:r>
              <a:rPr lang="en-US" altLang="ko-KR" dirty="0" smtClean="0"/>
              <a:t>Understanding of variation and its relationship with human evolution and disease</a:t>
            </a:r>
          </a:p>
          <a:p>
            <a:pPr eaLnBrk="1" hangingPunct="1">
              <a:defRPr/>
            </a:pPr>
            <a:endParaRPr lang="en-US" altLang="ko-KR" dirty="0" smtClean="0"/>
          </a:p>
          <a:p>
            <a:pPr eaLnBrk="1" hangingPunct="1">
              <a:defRPr/>
            </a:pPr>
            <a:r>
              <a:rPr lang="en-US" altLang="ko-KR" dirty="0" smtClean="0"/>
              <a:t>Assignment of haplogroup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eorgia"/>
        <a:ea typeface="굴림"/>
        <a:cs typeface=""/>
      </a:majorFont>
      <a:minorFont>
        <a:latin typeface="Georgia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12700">
          <a:noFill/>
          <a:miter lim="800000"/>
          <a:headEnd/>
          <a:tailEnd/>
        </a:ln>
        <a:effectLst/>
      </a:spPr>
      <a:bodyPr wrap="square" anchor="ctr">
        <a:spAutoFit/>
      </a:bodyPr>
      <a:lstStyle>
        <a:defPPr marL="746125" indent="-746125" defTabSz="762000">
          <a:spcBef>
            <a:spcPct val="50000"/>
          </a:spcBef>
          <a:defRPr b="1" dirty="0">
            <a:latin typeface="Times New Roman" pitchFamily="18" charset="0"/>
            <a:ea typeface="굴림" charset="-127"/>
            <a:cs typeface="Times New Roman" pitchFamily="18" charset="0"/>
          </a:defRPr>
        </a:defPPr>
      </a:lstStyle>
    </a:tx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18734</TotalTime>
  <Words>271</Words>
  <Application>Microsoft Office PowerPoint</Application>
  <PresentationFormat>화면 슬라이드 쇼(4:3)</PresentationFormat>
  <Paragraphs>70</Paragraphs>
  <Slides>12</Slides>
  <Notes>12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기본 디자인</vt:lpstr>
      <vt:lpstr>MitoVariome: A variome database of human mitochondrial DNA </vt:lpstr>
      <vt:lpstr>Human mitochondrial DNA</vt:lpstr>
      <vt:lpstr>Mitochondrial DNA sequence variation in human</vt:lpstr>
      <vt:lpstr>Mt DNA databases</vt:lpstr>
      <vt:lpstr>MitoVariome</vt:lpstr>
      <vt:lpstr>MitoVariome scheme</vt:lpstr>
      <vt:lpstr>MitoVariome input page</vt:lpstr>
      <vt:lpstr>The MitoVariome main output page</vt:lpstr>
      <vt:lpstr>Application of MitoVariome</vt:lpstr>
      <vt:lpstr>Example of MitoVariome</vt:lpstr>
      <vt:lpstr>Example of MitoVariome</vt:lpstr>
      <vt:lpstr>Conclusion</vt:lpstr>
    </vt:vector>
  </TitlesOfParts>
  <Company>ngic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ngic 92-2004-0180</dc:creator>
  <cp:lastModifiedBy>dolsemtl</cp:lastModifiedBy>
  <cp:revision>2025</cp:revision>
  <dcterms:created xsi:type="dcterms:W3CDTF">2005-10-17T04:02:58Z</dcterms:created>
  <dcterms:modified xsi:type="dcterms:W3CDTF">2009-09-09T07:33:48Z</dcterms:modified>
</cp:coreProperties>
</file>