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4" r:id="rId5"/>
    <p:sldId id="258" r:id="rId6"/>
    <p:sldId id="260" r:id="rId7"/>
    <p:sldId id="263" r:id="rId8"/>
    <p:sldId id="265" r:id="rId9"/>
    <p:sldId id="261" r:id="rId10"/>
    <p:sldId id="266" r:id="rId11"/>
    <p:sldId id="267" r:id="rId12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211" autoAdjust="0"/>
    <p:restoredTop sz="81558" autoAdjust="0"/>
  </p:normalViewPr>
  <p:slideViewPr>
    <p:cSldViewPr>
      <p:cViewPr varScale="1">
        <p:scale>
          <a:sx n="62" d="100"/>
          <a:sy n="62" d="100"/>
        </p:scale>
        <p:origin x="-17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7D18B-39AE-45F9-8FA9-C7A08CBC7473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48B1D-C455-488C-A4E9-AF370176F7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D03A0-A4B9-4008-99C7-7F80233771AF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C751A-AEDC-4697-B94D-1B5E84FF4E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C751A-AEDC-4697-B94D-1B5E84FF4E81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428596" y="1142984"/>
            <a:ext cx="8286808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/>
          <a:lstStyle>
            <a:lvl1pPr>
              <a:defRPr b="1">
                <a:latin typeface="Georgia" pitchFamily="18" charset="0"/>
                <a:ea typeface="+mn-ea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428596" y="1142984"/>
            <a:ext cx="8286808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428596" y="1142984"/>
            <a:ext cx="8286808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428596" y="1142984"/>
            <a:ext cx="8286808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428596" y="1142984"/>
            <a:ext cx="8286808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7DCF63-D64B-4C35-B1A3-59264B95E36E}" type="datetimeFigureOut">
              <a:rPr lang="ko-KR" altLang="en-US" smtClean="0"/>
              <a:pPr/>
              <a:t>2009-09-10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8229600" cy="4929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27CE819-2009-4B01-A42B-BEC6A30C474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428596" y="6286520"/>
            <a:ext cx="828680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그림 9" descr="logo.gif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714480" y="6357958"/>
            <a:ext cx="13398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357958"/>
            <a:ext cx="1221231" cy="324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바닥글 개체 틀 13"/>
          <p:cNvSpPr>
            <a:spLocks noGrp="1"/>
          </p:cNvSpPr>
          <p:nvPr>
            <p:ph type="ftr" sz="quarter" idx="3"/>
          </p:nvPr>
        </p:nvSpPr>
        <p:spPr>
          <a:xfrm>
            <a:off x="3143240" y="63579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3600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atinLnBrk="0"/>
            <a:r>
              <a:rPr lang="en-US" altLang="ko-KR" dirty="0" err="1" smtClean="0"/>
              <a:t>GeVab</a:t>
            </a:r>
            <a:r>
              <a:rPr lang="en-US" altLang="ko-KR" dirty="0" smtClean="0"/>
              <a:t>: </a:t>
            </a:r>
            <a:br>
              <a:rPr lang="en-US" altLang="ko-KR" dirty="0" smtClean="0"/>
            </a:br>
            <a:r>
              <a:rPr lang="en-US" altLang="ko-KR" dirty="0" smtClean="0"/>
              <a:t>Genome Variation Analysis Browsing Server</a:t>
            </a:r>
            <a:endParaRPr lang="ko-KR" altLang="en-US" i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Korean </a:t>
            </a:r>
            <a:r>
              <a:rPr lang="en-US" altLang="ko-KR" dirty="0" err="1" smtClean="0"/>
              <a:t>BioInformation</a:t>
            </a:r>
            <a:r>
              <a:rPr lang="en-US" altLang="ko-KR" dirty="0" smtClean="0"/>
              <a:t> Center, KRIBB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2910" y="428604"/>
            <a:ext cx="785812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InCoB2009                                                                                                 KRIBB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Y태백B" pitchFamily="18" charset="-127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5286388"/>
            <a:ext cx="2180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http://gevab.org</a:t>
            </a:r>
            <a:endParaRPr lang="ko-KR" altLang="en-US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GeVab</a:t>
            </a:r>
            <a:r>
              <a:rPr lang="en-US" dirty="0" smtClean="0"/>
              <a:t> contains all the raw and processed data of a Korean genome sequence, variants, and annotation.</a:t>
            </a:r>
          </a:p>
          <a:p>
            <a:r>
              <a:rPr lang="en-US" dirty="0" err="1" smtClean="0"/>
              <a:t>GeVab</a:t>
            </a:r>
            <a:r>
              <a:rPr lang="en-US" dirty="0" smtClean="0"/>
              <a:t> provides open and public access to all data of an individual personal diploid genome.</a:t>
            </a:r>
            <a:endParaRPr lang="ko-KR" altLang="en-US" dirty="0" smtClean="0"/>
          </a:p>
          <a:p>
            <a:r>
              <a:rPr lang="en-US" dirty="0" err="1" smtClean="0"/>
              <a:t>GeVab</a:t>
            </a:r>
            <a:r>
              <a:rPr lang="en-US" dirty="0" smtClean="0"/>
              <a:t> provides comparison and validation of genetic variations to further communities for sequencing individual genome.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Thank you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wykim@kribb.re.kr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GeVab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err="1" smtClean="0"/>
              <a:t>Gevab</a:t>
            </a:r>
            <a:r>
              <a:rPr lang="en-US" dirty="0" smtClean="0"/>
              <a:t> was constructed as a database and web server for the exploration and downloading of KOREF. </a:t>
            </a:r>
          </a:p>
          <a:p>
            <a:r>
              <a:rPr lang="en-US" dirty="0" err="1" smtClean="0"/>
              <a:t>GeVab</a:t>
            </a:r>
            <a:r>
              <a:rPr lang="en-US" dirty="0" smtClean="0"/>
              <a:t> is a genome browser for individual diploid genome sequence data. </a:t>
            </a:r>
          </a:p>
          <a:p>
            <a:pPr lvl="1"/>
            <a:r>
              <a:rPr lang="en-US" dirty="0" smtClean="0"/>
              <a:t>Genetic Variation Browser</a:t>
            </a:r>
          </a:p>
          <a:p>
            <a:pPr lvl="1"/>
            <a:r>
              <a:rPr lang="en-US" dirty="0" smtClean="0"/>
              <a:t>Genome Map Browser</a:t>
            </a:r>
          </a:p>
          <a:p>
            <a:r>
              <a:rPr lang="en-US" dirty="0" smtClean="0"/>
              <a:t>KOREF is the first Korean genome published online in May 26th 2009. (Genome Research)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KOREF Data source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Generation using the </a:t>
            </a:r>
            <a:r>
              <a:rPr lang="en-US" altLang="ko-KR" dirty="0" err="1" smtClean="0"/>
              <a:t>Illumina</a:t>
            </a:r>
            <a:r>
              <a:rPr lang="en-US" altLang="ko-KR" dirty="0" smtClean="0"/>
              <a:t> GA</a:t>
            </a:r>
          </a:p>
          <a:p>
            <a:pPr lvl="1"/>
            <a:r>
              <a:rPr lang="en-US" dirty="0" smtClean="0"/>
              <a:t>About 1248 million paired 36-base reads &amp; about 504 million 75-base reads</a:t>
            </a:r>
          </a:p>
          <a:p>
            <a:r>
              <a:rPr lang="en-US" altLang="ko-KR" dirty="0" smtClean="0"/>
              <a:t>Mapping and assembly</a:t>
            </a:r>
          </a:p>
          <a:p>
            <a:pPr lvl="1"/>
            <a:r>
              <a:rPr lang="en-US" altLang="ko-KR" dirty="0" smtClean="0"/>
              <a:t>Using MAQ (</a:t>
            </a:r>
            <a:r>
              <a:rPr lang="en-US" dirty="0" smtClean="0"/>
              <a:t>Mapping and Assembly with Qualities) program</a:t>
            </a:r>
          </a:p>
          <a:p>
            <a:pPr lvl="1"/>
            <a:r>
              <a:rPr lang="en-US" altLang="ko-KR" dirty="0" smtClean="0"/>
              <a:t>Aligned to NCBI </a:t>
            </a:r>
            <a:r>
              <a:rPr lang="en-US" dirty="0" smtClean="0"/>
              <a:t>human genome (build 36)</a:t>
            </a:r>
          </a:p>
          <a:p>
            <a:r>
              <a:rPr lang="en-US" altLang="ko-KR" dirty="0" smtClean="0"/>
              <a:t>Coverage 99.9% and 25.92 fold depth (</a:t>
            </a:r>
            <a:r>
              <a:rPr lang="en-US" dirty="0" smtClean="0"/>
              <a:t>sequencing depth was 28.95-fold)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of KOREF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3.44 million SNPs and 342,965 short </a:t>
            </a:r>
            <a:r>
              <a:rPr lang="en-US" dirty="0" err="1" smtClean="0"/>
              <a:t>indels</a:t>
            </a:r>
            <a:r>
              <a:rPr lang="en-US" dirty="0" smtClean="0"/>
              <a:t> (-29 - +14 </a:t>
            </a:r>
            <a:r>
              <a:rPr lang="en-US" dirty="0" err="1" smtClean="0"/>
              <a:t>bp</a:t>
            </a:r>
            <a:r>
              <a:rPr lang="en-US" dirty="0" smtClean="0"/>
              <a:t>)</a:t>
            </a:r>
          </a:p>
          <a:p>
            <a:r>
              <a:rPr lang="en-US" dirty="0" smtClean="0"/>
              <a:t>2920 deletions and 415 inversion structural variants (SV) in the range of 0.1~100kb</a:t>
            </a:r>
          </a:p>
          <a:p>
            <a:r>
              <a:rPr lang="en-US" dirty="0" smtClean="0"/>
              <a:t>963 insertion events in the range of 175~250bp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Genetic Variation Browser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GBrowse</a:t>
            </a:r>
            <a:r>
              <a:rPr lang="en-US" dirty="0" smtClean="0"/>
              <a:t> developed by GMOD project</a:t>
            </a:r>
          </a:p>
          <a:p>
            <a:r>
              <a:rPr lang="en-US" dirty="0" smtClean="0"/>
              <a:t>Integration of individual genomes: KOREF, Venter, Watson, and YH</a:t>
            </a:r>
          </a:p>
          <a:p>
            <a:r>
              <a:rPr lang="en-US" dirty="0" smtClean="0"/>
              <a:t>Annotations: </a:t>
            </a:r>
            <a:r>
              <a:rPr lang="en-US" dirty="0" err="1" smtClean="0"/>
              <a:t>dbSNP</a:t>
            </a:r>
            <a:r>
              <a:rPr lang="en-US" dirty="0" smtClean="0"/>
              <a:t>,  </a:t>
            </a:r>
            <a:r>
              <a:rPr lang="en-US" dirty="0" err="1" smtClean="0"/>
              <a:t>HapMap</a:t>
            </a:r>
            <a:r>
              <a:rPr lang="en-US" dirty="0" smtClean="0"/>
              <a:t>, </a:t>
            </a:r>
            <a:r>
              <a:rPr lang="en-US" dirty="0" err="1" smtClean="0"/>
              <a:t>Entrez</a:t>
            </a:r>
            <a:r>
              <a:rPr lang="en-US" dirty="0" smtClean="0"/>
              <a:t> genes, </a:t>
            </a:r>
            <a:r>
              <a:rPr lang="en-US" dirty="0" err="1" smtClean="0"/>
              <a:t>Ensembl</a:t>
            </a:r>
            <a:r>
              <a:rPr lang="en-US" dirty="0" smtClean="0"/>
              <a:t> genes, OMIM, </a:t>
            </a:r>
            <a:r>
              <a:rPr lang="en-US" dirty="0" err="1" smtClean="0"/>
              <a:t>SNPedia</a:t>
            </a:r>
            <a:r>
              <a:rPr lang="en-US" dirty="0" smtClean="0"/>
              <a:t>, and DNA/GC content</a:t>
            </a:r>
          </a:p>
          <a:p>
            <a:pPr algn="r"/>
            <a:endParaRPr lang="ko-KR" alt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Bioinformatics\KOBIC\work_2009\Gevab\gevab_manuscript\158\158-Figur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64720"/>
            <a:ext cx="5218983" cy="4941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Genetic Variation Browser Functions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86446" y="128586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- Chromosome ideogram &amp;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NT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contigs</a:t>
            </a:r>
            <a:endParaRPr lang="en-US" altLang="ko-KR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6446" y="2000240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- Overview of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Entrez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genes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86446" y="2714620"/>
            <a:ext cx="292895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KOREF genotypes,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indels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, deletions, and insertions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Venter genotypes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Watson genotypes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YanHuang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genotypes,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indels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, and CNV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HapMap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genotypes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dbSNP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(ver. 129)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Ensembl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genes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Entrez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genes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OMIM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SNPedia</a:t>
            </a:r>
            <a:endParaRPr lang="en-US" altLang="ko-KR" sz="1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DNA/GC contents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Genome Map Browser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at KOBIC</a:t>
            </a:r>
          </a:p>
          <a:p>
            <a:r>
              <a:rPr lang="en-US" dirty="0" smtClean="0"/>
              <a:t>Reads mapping and quality information obtained from KOREF project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Genome Map Browser Functions</a:t>
            </a:r>
            <a:endParaRPr lang="ko-KR" altLang="en-US" dirty="0"/>
          </a:p>
        </p:txBody>
      </p:sp>
      <p:pic>
        <p:nvPicPr>
          <p:cNvPr id="25602" name="Picture 2" descr="D:\Bioinformatics\KOBIC\work_2009\Gevab\gevab_manuscript\158\158-Fig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5527480" cy="43338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715008" y="1500174"/>
            <a:ext cx="329154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Graphic mode (more 1000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bp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Pair-end reads: 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  Forward - dark green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  Reverse - light green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Single reads: red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Tracks: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Alignability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, GC contents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   Pair coverage,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unpair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coverage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   </a:t>
            </a:r>
            <a:endParaRPr lang="ko-KR" altLang="en-US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8" y="3929066"/>
            <a:ext cx="25698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Text mode (less 1000 </a:t>
            </a:r>
            <a:r>
              <a:rPr lang="en-US" altLang="ko-KR" sz="1600" dirty="0" err="1" smtClean="0">
                <a:latin typeface="Tahoma" pitchFamily="34" charset="0"/>
                <a:cs typeface="Tahoma" pitchFamily="34" charset="0"/>
              </a:rPr>
              <a:t>bp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Reference sequence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Reads sequence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Mutation base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Quality value</a:t>
            </a:r>
          </a:p>
          <a:p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  </a:t>
            </a:r>
            <a:endParaRPr lang="ko-KR" altLang="en-US" sz="1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of </a:t>
            </a:r>
            <a:r>
              <a:rPr lang="en-US" dirty="0" err="1" smtClean="0"/>
              <a:t>GeVab</a:t>
            </a:r>
            <a:r>
              <a:rPr lang="en-US" dirty="0" smtClean="0"/>
              <a:t>, Venter, Watson, </a:t>
            </a:r>
            <a:br>
              <a:rPr lang="en-US" dirty="0" smtClean="0"/>
            </a:br>
            <a:r>
              <a:rPr lang="en-US" dirty="0" smtClean="0"/>
              <a:t>and YH genome browsers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143932" cy="4857784"/>
        </p:xfrm>
        <a:graphic>
          <a:graphicData uri="http://schemas.openxmlformats.org/drawingml/2006/table">
            <a:tbl>
              <a:tblPr/>
              <a:tblGrid>
                <a:gridCol w="1947185"/>
                <a:gridCol w="1419859"/>
                <a:gridCol w="1678513"/>
                <a:gridCol w="1543723"/>
                <a:gridCol w="1554652"/>
              </a:tblGrid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ahoma" pitchFamily="34" charset="0"/>
                        <a:ea typeface="맑은 고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err="1" smtClean="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GeVab</a:t>
                      </a:r>
                      <a:endParaRPr lang="ko-KR" sz="2000" kern="100" dirty="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Venter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Watson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YH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genome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Korean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Caucasian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Caucasian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Chinese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read mapping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0899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sequencing coverage</a:t>
                      </a:r>
                      <a:endParaRPr lang="ko-KR" sz="2000" kern="100" dirty="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genotype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indel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structure variation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O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X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814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variations to compare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Venter, Watson, YH, dbSNP, HapMap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dbSNP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dbSNP, HapMap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dbSNP, HapMap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43"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web site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http://gevab.org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http://huref.jcvi.org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http://jimwatsonsequence.cshl.edu</a:t>
                      </a:r>
                      <a:endParaRPr lang="ko-KR" sz="2000" kern="10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ahoma" pitchFamily="34" charset="0"/>
                          <a:ea typeface="맑은 고딕"/>
                          <a:cs typeface="Tahoma" pitchFamily="34" charset="0"/>
                        </a:rPr>
                        <a:t>http://yh.genomics.org.cn/</a:t>
                      </a:r>
                      <a:endParaRPr lang="ko-KR" sz="2000" kern="100" dirty="0">
                        <a:latin typeface="Tahoma" pitchFamily="34" charset="0"/>
                        <a:ea typeface="바탕"/>
                        <a:cs typeface="Tahoma" pitchFamily="34" charset="0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600" dirty="0" smtClean="0">
            <a:latin typeface="Tahoma" pitchFamily="34" charset="0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3486</TotalTime>
  <Words>439</Words>
  <Application>Microsoft Office PowerPoint</Application>
  <PresentationFormat>화면 슬라이드 쇼(4:3)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GeVab:  Genome Variation Analysis Browsing Server</vt:lpstr>
      <vt:lpstr>GeVab</vt:lpstr>
      <vt:lpstr>KOREF Data source</vt:lpstr>
      <vt:lpstr>Analysis of KOREF</vt:lpstr>
      <vt:lpstr>Genetic Variation Browser</vt:lpstr>
      <vt:lpstr>Genetic Variation Browser Functions</vt:lpstr>
      <vt:lpstr>Genome Map Browser</vt:lpstr>
      <vt:lpstr>Genome Map Browser Functions</vt:lpstr>
      <vt:lpstr>Features of GeVab, Venter, Watson,  and YH genome browsers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기성</dc:creator>
  <cp:lastModifiedBy>dolsemtl</cp:lastModifiedBy>
  <cp:revision>182</cp:revision>
  <dcterms:created xsi:type="dcterms:W3CDTF">2007-11-02T09:35:43Z</dcterms:created>
  <dcterms:modified xsi:type="dcterms:W3CDTF">2009-09-09T19:22:05Z</dcterms:modified>
</cp:coreProperties>
</file>