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25"/>
  </p:notesMasterIdLst>
  <p:handoutMasterIdLst>
    <p:handoutMasterId r:id="rId26"/>
  </p:handoutMasterIdLst>
  <p:sldIdLst>
    <p:sldId id="256" r:id="rId3"/>
    <p:sldId id="258" r:id="rId4"/>
    <p:sldId id="278" r:id="rId5"/>
    <p:sldId id="259" r:id="rId6"/>
    <p:sldId id="282" r:id="rId7"/>
    <p:sldId id="273" r:id="rId8"/>
    <p:sldId id="281" r:id="rId9"/>
    <p:sldId id="263" r:id="rId10"/>
    <p:sldId id="262" r:id="rId11"/>
    <p:sldId id="264" r:id="rId12"/>
    <p:sldId id="265" r:id="rId13"/>
    <p:sldId id="266" r:id="rId14"/>
    <p:sldId id="267" r:id="rId15"/>
    <p:sldId id="268" r:id="rId16"/>
    <p:sldId id="269" r:id="rId17"/>
    <p:sldId id="285" r:id="rId18"/>
    <p:sldId id="271" r:id="rId19"/>
    <p:sldId id="283" r:id="rId20"/>
    <p:sldId id="284" r:id="rId21"/>
    <p:sldId id="272" r:id="rId22"/>
    <p:sldId id="261"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152" autoAdjust="0"/>
  </p:normalViewPr>
  <p:slideViewPr>
    <p:cSldViewPr>
      <p:cViewPr>
        <p:scale>
          <a:sx n="68" d="100"/>
          <a:sy n="68" d="100"/>
        </p:scale>
        <p:origin x="-4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NTU\TrackingImages\KSR\KSR_Statistics\KSR_allfeat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TU\TrackingImages\KSR\KSR_Statistics\KSR_allfeat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TU\TrackingImages\KSR\KSR_Statistics\KSR_allfeat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NTU\TrackingImages\KSR\KSR_Statistics\KSR_allfeatnor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Static and Dynamic Features</a:t>
            </a:r>
          </a:p>
        </c:rich>
      </c:tx>
      <c:layout>
        <c:manualLayout>
          <c:xMode val="edge"/>
          <c:yMode val="edge"/>
          <c:x val="0.19024300087489143"/>
          <c:y val="9.2592592592593281E-3"/>
        </c:manualLayout>
      </c:layout>
      <c:overlay val="1"/>
    </c:title>
    <c:plotArea>
      <c:layout/>
      <c:scatterChart>
        <c:scatterStyle val="lineMarker"/>
        <c:ser>
          <c:idx val="0"/>
          <c:order val="0"/>
          <c:xVal>
            <c:numRef>
              <c:f>Charts!$A$2:$A$10</c:f>
              <c:numCache>
                <c:formatCode>General</c:formatCode>
                <c:ptCount val="9"/>
                <c:pt idx="0">
                  <c:v>2</c:v>
                </c:pt>
                <c:pt idx="1">
                  <c:v>3</c:v>
                </c:pt>
                <c:pt idx="2">
                  <c:v>4</c:v>
                </c:pt>
                <c:pt idx="3">
                  <c:v>5</c:v>
                </c:pt>
                <c:pt idx="4">
                  <c:v>6</c:v>
                </c:pt>
                <c:pt idx="5">
                  <c:v>7</c:v>
                </c:pt>
                <c:pt idx="6">
                  <c:v>8</c:v>
                </c:pt>
                <c:pt idx="7">
                  <c:v>9</c:v>
                </c:pt>
                <c:pt idx="8">
                  <c:v>10</c:v>
                </c:pt>
              </c:numCache>
            </c:numRef>
          </c:xVal>
          <c:yVal>
            <c:numRef>
              <c:f>Charts!$B$2:$B$10</c:f>
              <c:numCache>
                <c:formatCode>General</c:formatCode>
                <c:ptCount val="9"/>
                <c:pt idx="0">
                  <c:v>19.525099999999952</c:v>
                </c:pt>
                <c:pt idx="1">
                  <c:v>8.2212999999999994</c:v>
                </c:pt>
                <c:pt idx="2">
                  <c:v>7.1846399999999955</c:v>
                </c:pt>
                <c:pt idx="3">
                  <c:v>6.4851400000000003</c:v>
                </c:pt>
                <c:pt idx="4">
                  <c:v>5.8393500000000014</c:v>
                </c:pt>
                <c:pt idx="5">
                  <c:v>5.2005799999999995</c:v>
                </c:pt>
                <c:pt idx="6">
                  <c:v>4.9924200000000001</c:v>
                </c:pt>
                <c:pt idx="7">
                  <c:v>4.8718000000000004</c:v>
                </c:pt>
                <c:pt idx="8">
                  <c:v>4.80750999999999</c:v>
                </c:pt>
              </c:numCache>
            </c:numRef>
          </c:yVal>
        </c:ser>
        <c:axId val="95222016"/>
        <c:axId val="95233536"/>
      </c:scatterChart>
      <c:valAx>
        <c:axId val="95222016"/>
        <c:scaling>
          <c:orientation val="minMax"/>
        </c:scaling>
        <c:axPos val="b"/>
        <c:title>
          <c:tx>
            <c:rich>
              <a:bodyPr/>
              <a:lstStyle/>
              <a:p>
                <a:pPr>
                  <a:defRPr/>
                </a:pPr>
                <a:r>
                  <a:rPr lang="en-US"/>
                  <a:t>Number of Clusters</a:t>
                </a:r>
              </a:p>
            </c:rich>
          </c:tx>
          <c:layout/>
        </c:title>
        <c:numFmt formatCode="General" sourceLinked="1"/>
        <c:tickLblPos val="nextTo"/>
        <c:crossAx val="95233536"/>
        <c:crosses val="autoZero"/>
        <c:crossBetween val="midCat"/>
      </c:valAx>
      <c:valAx>
        <c:axId val="95233536"/>
        <c:scaling>
          <c:orientation val="minMax"/>
        </c:scaling>
        <c:axPos val="l"/>
        <c:title>
          <c:tx>
            <c:rich>
              <a:bodyPr rot="-5400000" vert="horz"/>
              <a:lstStyle/>
              <a:p>
                <a:pPr>
                  <a:defRPr/>
                </a:pPr>
                <a:r>
                  <a:rPr lang="en-US"/>
                  <a:t>Total Sum of Distances</a:t>
                </a:r>
              </a:p>
            </c:rich>
          </c:tx>
          <c:layout/>
        </c:title>
        <c:numFmt formatCode="General" sourceLinked="1"/>
        <c:tickLblPos val="nextTo"/>
        <c:crossAx val="952220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Static Features</a:t>
            </a:r>
          </a:p>
        </c:rich>
      </c:tx>
      <c:layout/>
      <c:overlay val="1"/>
    </c:title>
    <c:plotArea>
      <c:layout/>
      <c:scatterChart>
        <c:scatterStyle val="lineMarker"/>
        <c:ser>
          <c:idx val="0"/>
          <c:order val="0"/>
          <c:xVal>
            <c:numRef>
              <c:f>Charts!$A$20:$A$28</c:f>
              <c:numCache>
                <c:formatCode>General</c:formatCode>
                <c:ptCount val="9"/>
                <c:pt idx="0">
                  <c:v>2</c:v>
                </c:pt>
                <c:pt idx="1">
                  <c:v>3</c:v>
                </c:pt>
                <c:pt idx="2">
                  <c:v>4</c:v>
                </c:pt>
                <c:pt idx="3">
                  <c:v>5</c:v>
                </c:pt>
                <c:pt idx="4">
                  <c:v>6</c:v>
                </c:pt>
                <c:pt idx="5">
                  <c:v>7</c:v>
                </c:pt>
                <c:pt idx="6">
                  <c:v>8</c:v>
                </c:pt>
                <c:pt idx="7">
                  <c:v>9</c:v>
                </c:pt>
                <c:pt idx="8">
                  <c:v>10</c:v>
                </c:pt>
              </c:numCache>
            </c:numRef>
          </c:xVal>
          <c:yVal>
            <c:numRef>
              <c:f>Charts!$B$20:$B$28</c:f>
              <c:numCache>
                <c:formatCode>General</c:formatCode>
                <c:ptCount val="9"/>
                <c:pt idx="0">
                  <c:v>17.675000000000001</c:v>
                </c:pt>
                <c:pt idx="1">
                  <c:v>6.35712999999999</c:v>
                </c:pt>
                <c:pt idx="2">
                  <c:v>4.8568099999999985</c:v>
                </c:pt>
                <c:pt idx="3">
                  <c:v>4.49709</c:v>
                </c:pt>
                <c:pt idx="4">
                  <c:v>4.2950099999999996</c:v>
                </c:pt>
                <c:pt idx="5">
                  <c:v>4.2030000000000003</c:v>
                </c:pt>
                <c:pt idx="6">
                  <c:v>4.0077600000000002</c:v>
                </c:pt>
                <c:pt idx="7">
                  <c:v>3.9260299999999977</c:v>
                </c:pt>
                <c:pt idx="8">
                  <c:v>3.8594199999999943</c:v>
                </c:pt>
              </c:numCache>
            </c:numRef>
          </c:yVal>
        </c:ser>
        <c:axId val="80290944"/>
        <c:axId val="80292864"/>
      </c:scatterChart>
      <c:valAx>
        <c:axId val="80290944"/>
        <c:scaling>
          <c:orientation val="minMax"/>
        </c:scaling>
        <c:axPos val="b"/>
        <c:title>
          <c:tx>
            <c:rich>
              <a:bodyPr/>
              <a:lstStyle/>
              <a:p>
                <a:pPr>
                  <a:defRPr/>
                </a:pPr>
                <a:r>
                  <a:rPr lang="en-US"/>
                  <a:t>Number of Clusters</a:t>
                </a:r>
              </a:p>
            </c:rich>
          </c:tx>
          <c:layout/>
        </c:title>
        <c:numFmt formatCode="General" sourceLinked="1"/>
        <c:tickLblPos val="nextTo"/>
        <c:crossAx val="80292864"/>
        <c:crosses val="autoZero"/>
        <c:crossBetween val="midCat"/>
      </c:valAx>
      <c:valAx>
        <c:axId val="80292864"/>
        <c:scaling>
          <c:orientation val="minMax"/>
        </c:scaling>
        <c:axPos val="l"/>
        <c:title>
          <c:tx>
            <c:rich>
              <a:bodyPr rot="-5400000" vert="horz"/>
              <a:lstStyle/>
              <a:p>
                <a:pPr>
                  <a:defRPr/>
                </a:pPr>
                <a:r>
                  <a:rPr lang="en-US"/>
                  <a:t>Total Sum of Distances</a:t>
                </a:r>
              </a:p>
            </c:rich>
          </c:tx>
          <c:layout/>
        </c:title>
        <c:numFmt formatCode="General" sourceLinked="1"/>
        <c:tickLblPos val="nextTo"/>
        <c:crossAx val="80290944"/>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Dynamic Features</a:t>
            </a:r>
          </a:p>
        </c:rich>
      </c:tx>
      <c:layout/>
      <c:overlay val="1"/>
    </c:title>
    <c:plotArea>
      <c:layout/>
      <c:scatterChart>
        <c:scatterStyle val="lineMarker"/>
        <c:ser>
          <c:idx val="0"/>
          <c:order val="0"/>
          <c:xVal>
            <c:numRef>
              <c:f>Charts!$A$35:$A$43</c:f>
              <c:numCache>
                <c:formatCode>General</c:formatCode>
                <c:ptCount val="9"/>
                <c:pt idx="0">
                  <c:v>2</c:v>
                </c:pt>
                <c:pt idx="1">
                  <c:v>3</c:v>
                </c:pt>
                <c:pt idx="2">
                  <c:v>4</c:v>
                </c:pt>
                <c:pt idx="3">
                  <c:v>5</c:v>
                </c:pt>
                <c:pt idx="4">
                  <c:v>6</c:v>
                </c:pt>
                <c:pt idx="5">
                  <c:v>7</c:v>
                </c:pt>
                <c:pt idx="6">
                  <c:v>8</c:v>
                </c:pt>
                <c:pt idx="7">
                  <c:v>9</c:v>
                </c:pt>
                <c:pt idx="8">
                  <c:v>10</c:v>
                </c:pt>
              </c:numCache>
            </c:numRef>
          </c:xVal>
          <c:yVal>
            <c:numRef>
              <c:f>Charts!$B$35:$B$43</c:f>
              <c:numCache>
                <c:formatCode>General</c:formatCode>
                <c:ptCount val="9"/>
                <c:pt idx="0">
                  <c:v>0.69304200000000005</c:v>
                </c:pt>
                <c:pt idx="1">
                  <c:v>0.43473200000000001</c:v>
                </c:pt>
                <c:pt idx="2">
                  <c:v>0.318635</c:v>
                </c:pt>
                <c:pt idx="3">
                  <c:v>0.24334700000000037</c:v>
                </c:pt>
                <c:pt idx="4">
                  <c:v>0.20276400000000033</c:v>
                </c:pt>
                <c:pt idx="5">
                  <c:v>0.17841700000000049</c:v>
                </c:pt>
                <c:pt idx="6">
                  <c:v>0.15865699999999999</c:v>
                </c:pt>
                <c:pt idx="7">
                  <c:v>0.1488080000000003</c:v>
                </c:pt>
                <c:pt idx="8">
                  <c:v>0.12366600000000028</c:v>
                </c:pt>
              </c:numCache>
            </c:numRef>
          </c:yVal>
        </c:ser>
        <c:axId val="80304768"/>
        <c:axId val="80327424"/>
      </c:scatterChart>
      <c:valAx>
        <c:axId val="80304768"/>
        <c:scaling>
          <c:orientation val="minMax"/>
        </c:scaling>
        <c:axPos val="b"/>
        <c:title>
          <c:tx>
            <c:rich>
              <a:bodyPr/>
              <a:lstStyle/>
              <a:p>
                <a:pPr>
                  <a:defRPr/>
                </a:pPr>
                <a:r>
                  <a:rPr lang="en-US"/>
                  <a:t>Number of Clusters</a:t>
                </a:r>
              </a:p>
            </c:rich>
          </c:tx>
          <c:layout/>
        </c:title>
        <c:numFmt formatCode="General" sourceLinked="1"/>
        <c:tickLblPos val="nextTo"/>
        <c:crossAx val="80327424"/>
        <c:crosses val="autoZero"/>
        <c:crossBetween val="midCat"/>
      </c:valAx>
      <c:valAx>
        <c:axId val="80327424"/>
        <c:scaling>
          <c:orientation val="minMax"/>
        </c:scaling>
        <c:axPos val="l"/>
        <c:title>
          <c:tx>
            <c:rich>
              <a:bodyPr rot="-5400000" vert="horz"/>
              <a:lstStyle/>
              <a:p>
                <a:pPr>
                  <a:defRPr/>
                </a:pPr>
                <a:r>
                  <a:rPr lang="en-US"/>
                  <a:t>Total Sum of Distances</a:t>
                </a:r>
              </a:p>
            </c:rich>
          </c:tx>
          <c:layout/>
        </c:title>
        <c:numFmt formatCode="General" sourceLinked="1"/>
        <c:tickLblPos val="nextTo"/>
        <c:crossAx val="80304768"/>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Sheet8!$A$4:$A$9</c:f>
              <c:numCache>
                <c:formatCode>General</c:formatCode>
                <c:ptCount val="6"/>
                <c:pt idx="1">
                  <c:v>15</c:v>
                </c:pt>
                <c:pt idx="2">
                  <c:v>30</c:v>
                </c:pt>
                <c:pt idx="3">
                  <c:v>45</c:v>
                </c:pt>
                <c:pt idx="4">
                  <c:v>60</c:v>
                </c:pt>
                <c:pt idx="5">
                  <c:v>75</c:v>
                </c:pt>
              </c:numCache>
            </c:numRef>
          </c:xVal>
          <c:yVal>
            <c:numRef>
              <c:f>Sheet8!$B$4:$B$9</c:f>
              <c:numCache>
                <c:formatCode>General</c:formatCode>
                <c:ptCount val="6"/>
                <c:pt idx="1">
                  <c:v>14.89</c:v>
                </c:pt>
                <c:pt idx="2">
                  <c:v>12.742999999999999</c:v>
                </c:pt>
                <c:pt idx="3">
                  <c:v>10.939</c:v>
                </c:pt>
                <c:pt idx="4">
                  <c:v>14.733000000000001</c:v>
                </c:pt>
                <c:pt idx="5">
                  <c:v>5.7560000000000002</c:v>
                </c:pt>
              </c:numCache>
            </c:numRef>
          </c:yVal>
        </c:ser>
        <c:axId val="115743744"/>
        <c:axId val="118451200"/>
      </c:scatterChart>
      <c:valAx>
        <c:axId val="115743744"/>
        <c:scaling>
          <c:orientation val="minMax"/>
        </c:scaling>
        <c:axPos val="b"/>
        <c:title>
          <c:tx>
            <c:rich>
              <a:bodyPr/>
              <a:lstStyle/>
              <a:p>
                <a:pPr>
                  <a:defRPr/>
                </a:pPr>
                <a:r>
                  <a:rPr lang="en-US"/>
                  <a:t>Time (mins)</a:t>
                </a:r>
              </a:p>
            </c:rich>
          </c:tx>
          <c:layout/>
        </c:title>
        <c:numFmt formatCode="General" sourceLinked="1"/>
        <c:tickLblPos val="nextTo"/>
        <c:crossAx val="118451200"/>
        <c:crosses val="autoZero"/>
        <c:crossBetween val="midCat"/>
      </c:valAx>
      <c:valAx>
        <c:axId val="118451200"/>
        <c:scaling>
          <c:orientation val="minMax"/>
        </c:scaling>
        <c:axPos val="l"/>
        <c:title>
          <c:tx>
            <c:rich>
              <a:bodyPr rot="-5400000" vert="horz"/>
              <a:lstStyle/>
              <a:p>
                <a:pPr>
                  <a:defRPr/>
                </a:pPr>
                <a:r>
                  <a:rPr lang="en-US"/>
                  <a:t>Speed (µ/h)</a:t>
                </a:r>
              </a:p>
            </c:rich>
          </c:tx>
          <c:layout/>
        </c:title>
        <c:numFmt formatCode="General" sourceLinked="1"/>
        <c:tickLblPos val="nextTo"/>
        <c:crossAx val="115743744"/>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Sheet8!$A$19:$A$23</c:f>
              <c:numCache>
                <c:formatCode>General</c:formatCode>
                <c:ptCount val="5"/>
                <c:pt idx="0">
                  <c:v>15</c:v>
                </c:pt>
                <c:pt idx="1">
                  <c:v>30</c:v>
                </c:pt>
                <c:pt idx="2">
                  <c:v>45</c:v>
                </c:pt>
                <c:pt idx="3">
                  <c:v>60</c:v>
                </c:pt>
                <c:pt idx="4">
                  <c:v>75</c:v>
                </c:pt>
              </c:numCache>
            </c:numRef>
          </c:xVal>
          <c:yVal>
            <c:numRef>
              <c:f>Sheet8!$B$19:$B$23</c:f>
              <c:numCache>
                <c:formatCode>General</c:formatCode>
                <c:ptCount val="5"/>
                <c:pt idx="0">
                  <c:v>7.2469999999999999</c:v>
                </c:pt>
                <c:pt idx="1">
                  <c:v>6.758</c:v>
                </c:pt>
                <c:pt idx="2">
                  <c:v>6.1419999999999995</c:v>
                </c:pt>
                <c:pt idx="3">
                  <c:v>2.6659999999999999</c:v>
                </c:pt>
                <c:pt idx="4">
                  <c:v>3.665</c:v>
                </c:pt>
              </c:numCache>
            </c:numRef>
          </c:yVal>
        </c:ser>
        <c:axId val="115548928"/>
        <c:axId val="115551616"/>
      </c:scatterChart>
      <c:valAx>
        <c:axId val="115548928"/>
        <c:scaling>
          <c:orientation val="minMax"/>
        </c:scaling>
        <c:axPos val="b"/>
        <c:title>
          <c:tx>
            <c:rich>
              <a:bodyPr/>
              <a:lstStyle/>
              <a:p>
                <a:pPr>
                  <a:defRPr/>
                </a:pPr>
                <a:r>
                  <a:rPr lang="en-US"/>
                  <a:t>Time (mins)</a:t>
                </a:r>
              </a:p>
            </c:rich>
          </c:tx>
          <c:layout/>
        </c:title>
        <c:numFmt formatCode="General" sourceLinked="1"/>
        <c:tickLblPos val="nextTo"/>
        <c:crossAx val="115551616"/>
        <c:crosses val="autoZero"/>
        <c:crossBetween val="midCat"/>
      </c:valAx>
      <c:valAx>
        <c:axId val="115551616"/>
        <c:scaling>
          <c:orientation val="minMax"/>
        </c:scaling>
        <c:axPos val="l"/>
        <c:title>
          <c:tx>
            <c:rich>
              <a:bodyPr rot="-5400000" vert="horz"/>
              <a:lstStyle/>
              <a:p>
                <a:pPr>
                  <a:defRPr/>
                </a:pPr>
                <a:r>
                  <a:rPr lang="en-US"/>
                  <a:t> </a:t>
                </a:r>
                <a:r>
                  <a:rPr lang="en-US" sz="1000" b="1" i="0" u="none" strike="noStrike" baseline="0"/>
                  <a:t>Speed (µ/h)</a:t>
                </a:r>
                <a:endParaRPr lang="en-US"/>
              </a:p>
            </c:rich>
          </c:tx>
          <c:layout/>
        </c:title>
        <c:numFmt formatCode="General" sourceLinked="1"/>
        <c:tickLblPos val="nextTo"/>
        <c:crossAx val="115548928"/>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Sheet8!$A$34:$A$38</c:f>
              <c:numCache>
                <c:formatCode>General</c:formatCode>
                <c:ptCount val="5"/>
                <c:pt idx="0">
                  <c:v>15</c:v>
                </c:pt>
                <c:pt idx="1">
                  <c:v>30</c:v>
                </c:pt>
                <c:pt idx="2">
                  <c:v>45</c:v>
                </c:pt>
                <c:pt idx="3">
                  <c:v>60</c:v>
                </c:pt>
                <c:pt idx="4">
                  <c:v>75</c:v>
                </c:pt>
              </c:numCache>
            </c:numRef>
          </c:xVal>
          <c:yVal>
            <c:numRef>
              <c:f>Sheet8!$B$34:$B$38</c:f>
              <c:numCache>
                <c:formatCode>General</c:formatCode>
                <c:ptCount val="5"/>
                <c:pt idx="0">
                  <c:v>12.648999999999999</c:v>
                </c:pt>
                <c:pt idx="1">
                  <c:v>9.9360000000000035</c:v>
                </c:pt>
                <c:pt idx="2">
                  <c:v>3.3579999999999997</c:v>
                </c:pt>
                <c:pt idx="3">
                  <c:v>0.97400000000000064</c:v>
                </c:pt>
                <c:pt idx="4">
                  <c:v>0.89700000000000002</c:v>
                </c:pt>
              </c:numCache>
            </c:numRef>
          </c:yVal>
        </c:ser>
        <c:axId val="101475840"/>
        <c:axId val="102003072"/>
      </c:scatterChart>
      <c:valAx>
        <c:axId val="101475840"/>
        <c:scaling>
          <c:orientation val="minMax"/>
        </c:scaling>
        <c:axPos val="b"/>
        <c:title>
          <c:tx>
            <c:rich>
              <a:bodyPr/>
              <a:lstStyle/>
              <a:p>
                <a:pPr>
                  <a:defRPr/>
                </a:pPr>
                <a:r>
                  <a:rPr lang="en-US"/>
                  <a:t>Time (mins)</a:t>
                </a:r>
              </a:p>
            </c:rich>
          </c:tx>
          <c:layout/>
        </c:title>
        <c:numFmt formatCode="General" sourceLinked="1"/>
        <c:tickLblPos val="nextTo"/>
        <c:crossAx val="102003072"/>
        <c:crosses val="autoZero"/>
        <c:crossBetween val="midCat"/>
      </c:valAx>
      <c:valAx>
        <c:axId val="102003072"/>
        <c:scaling>
          <c:orientation val="minMax"/>
        </c:scaling>
        <c:axPos val="l"/>
        <c:title>
          <c:tx>
            <c:rich>
              <a:bodyPr rot="-5400000" vert="horz"/>
              <a:lstStyle/>
              <a:p>
                <a:pPr>
                  <a:defRPr/>
                </a:pPr>
                <a:r>
                  <a:rPr lang="en-US"/>
                  <a:t>Speed (µ/h)</a:t>
                </a:r>
              </a:p>
            </c:rich>
          </c:tx>
          <c:layout/>
        </c:title>
        <c:numFmt formatCode="General" sourceLinked="1"/>
        <c:tickLblPos val="nextTo"/>
        <c:crossAx val="101475840"/>
        <c:crosses val="autoZero"/>
        <c:crossBetween val="midCat"/>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Sheet8!$A$4:$A$9</c:f>
              <c:numCache>
                <c:formatCode>General</c:formatCode>
                <c:ptCount val="6"/>
                <c:pt idx="1">
                  <c:v>15</c:v>
                </c:pt>
                <c:pt idx="2">
                  <c:v>30</c:v>
                </c:pt>
                <c:pt idx="3">
                  <c:v>45</c:v>
                </c:pt>
                <c:pt idx="4">
                  <c:v>60</c:v>
                </c:pt>
                <c:pt idx="5">
                  <c:v>75</c:v>
                </c:pt>
              </c:numCache>
            </c:numRef>
          </c:xVal>
          <c:yVal>
            <c:numRef>
              <c:f>Sheet8!$B$4:$B$9</c:f>
              <c:numCache>
                <c:formatCode>General</c:formatCode>
                <c:ptCount val="6"/>
                <c:pt idx="1">
                  <c:v>14.89</c:v>
                </c:pt>
                <c:pt idx="2">
                  <c:v>12.743</c:v>
                </c:pt>
                <c:pt idx="3">
                  <c:v>10.939</c:v>
                </c:pt>
                <c:pt idx="4">
                  <c:v>14.733000000000001</c:v>
                </c:pt>
                <c:pt idx="5">
                  <c:v>5.7560000000000002</c:v>
                </c:pt>
              </c:numCache>
            </c:numRef>
          </c:yVal>
        </c:ser>
        <c:axId val="96213248"/>
        <c:axId val="96223616"/>
      </c:scatterChart>
      <c:valAx>
        <c:axId val="96213248"/>
        <c:scaling>
          <c:orientation val="minMax"/>
        </c:scaling>
        <c:axPos val="b"/>
        <c:title>
          <c:tx>
            <c:rich>
              <a:bodyPr/>
              <a:lstStyle/>
              <a:p>
                <a:pPr>
                  <a:defRPr/>
                </a:pPr>
                <a:r>
                  <a:rPr lang="en-US"/>
                  <a:t>Time (mins)</a:t>
                </a:r>
              </a:p>
            </c:rich>
          </c:tx>
          <c:layout/>
        </c:title>
        <c:numFmt formatCode="General" sourceLinked="1"/>
        <c:tickLblPos val="nextTo"/>
        <c:crossAx val="96223616"/>
        <c:crosses val="autoZero"/>
        <c:crossBetween val="midCat"/>
      </c:valAx>
      <c:valAx>
        <c:axId val="96223616"/>
        <c:scaling>
          <c:orientation val="minMax"/>
        </c:scaling>
        <c:axPos val="l"/>
        <c:title>
          <c:tx>
            <c:rich>
              <a:bodyPr rot="-5400000" vert="horz"/>
              <a:lstStyle/>
              <a:p>
                <a:pPr>
                  <a:defRPr/>
                </a:pPr>
                <a:r>
                  <a:rPr lang="en-US"/>
                  <a:t>Speed (µ/h)</a:t>
                </a:r>
              </a:p>
            </c:rich>
          </c:tx>
          <c:layout>
            <c:manualLayout>
              <c:xMode val="edge"/>
              <c:yMode val="edge"/>
              <c:x val="3.0303023729848874E-2"/>
              <c:y val="0.24269347013441556"/>
            </c:manualLayout>
          </c:layout>
        </c:title>
        <c:numFmt formatCode="General" sourceLinked="1"/>
        <c:tickLblPos val="nextTo"/>
        <c:crossAx val="96213248"/>
        <c:crosses val="autoZero"/>
        <c:crossBetween val="midCat"/>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Sheet8!$A$19:$A$23</c:f>
              <c:numCache>
                <c:formatCode>General</c:formatCode>
                <c:ptCount val="5"/>
                <c:pt idx="0">
                  <c:v>15</c:v>
                </c:pt>
                <c:pt idx="1">
                  <c:v>30</c:v>
                </c:pt>
                <c:pt idx="2">
                  <c:v>45</c:v>
                </c:pt>
                <c:pt idx="3">
                  <c:v>60</c:v>
                </c:pt>
                <c:pt idx="4">
                  <c:v>75</c:v>
                </c:pt>
              </c:numCache>
            </c:numRef>
          </c:xVal>
          <c:yVal>
            <c:numRef>
              <c:f>Sheet8!$B$19:$B$23</c:f>
              <c:numCache>
                <c:formatCode>General</c:formatCode>
                <c:ptCount val="5"/>
                <c:pt idx="0">
                  <c:v>7.2469999999999999</c:v>
                </c:pt>
                <c:pt idx="1">
                  <c:v>6.758</c:v>
                </c:pt>
                <c:pt idx="2">
                  <c:v>6.1419999999999995</c:v>
                </c:pt>
                <c:pt idx="3">
                  <c:v>2.6659999999999999</c:v>
                </c:pt>
                <c:pt idx="4">
                  <c:v>3.665</c:v>
                </c:pt>
              </c:numCache>
            </c:numRef>
          </c:yVal>
        </c:ser>
        <c:axId val="96247168"/>
        <c:axId val="96261632"/>
      </c:scatterChart>
      <c:valAx>
        <c:axId val="96247168"/>
        <c:scaling>
          <c:orientation val="minMax"/>
        </c:scaling>
        <c:axPos val="b"/>
        <c:title>
          <c:tx>
            <c:rich>
              <a:bodyPr/>
              <a:lstStyle/>
              <a:p>
                <a:pPr>
                  <a:defRPr/>
                </a:pPr>
                <a:r>
                  <a:rPr lang="en-US"/>
                  <a:t>Time (mins)</a:t>
                </a:r>
              </a:p>
            </c:rich>
          </c:tx>
          <c:layout/>
        </c:title>
        <c:numFmt formatCode="General" sourceLinked="1"/>
        <c:tickLblPos val="nextTo"/>
        <c:crossAx val="96261632"/>
        <c:crosses val="autoZero"/>
        <c:crossBetween val="midCat"/>
      </c:valAx>
      <c:valAx>
        <c:axId val="96261632"/>
        <c:scaling>
          <c:orientation val="minMax"/>
        </c:scaling>
        <c:axPos val="l"/>
        <c:title>
          <c:tx>
            <c:rich>
              <a:bodyPr rot="-5400000" vert="horz"/>
              <a:lstStyle/>
              <a:p>
                <a:pPr>
                  <a:defRPr/>
                </a:pPr>
                <a:r>
                  <a:rPr lang="en-US"/>
                  <a:t> </a:t>
                </a:r>
                <a:r>
                  <a:rPr lang="en-US" sz="1000" b="1" i="0" u="none" strike="noStrike" baseline="0"/>
                  <a:t>Speed (µ/h)</a:t>
                </a:r>
                <a:endParaRPr lang="en-US"/>
              </a:p>
            </c:rich>
          </c:tx>
          <c:layout/>
        </c:title>
        <c:numFmt formatCode="General" sourceLinked="1"/>
        <c:tickLblPos val="nextTo"/>
        <c:crossAx val="96247168"/>
        <c:crosses val="autoZero"/>
        <c:crossBetween val="midCat"/>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Sheet8!$A$34:$A$38</c:f>
              <c:numCache>
                <c:formatCode>General</c:formatCode>
                <c:ptCount val="5"/>
                <c:pt idx="0">
                  <c:v>15</c:v>
                </c:pt>
                <c:pt idx="1">
                  <c:v>30</c:v>
                </c:pt>
                <c:pt idx="2">
                  <c:v>45</c:v>
                </c:pt>
                <c:pt idx="3">
                  <c:v>60</c:v>
                </c:pt>
                <c:pt idx="4">
                  <c:v>75</c:v>
                </c:pt>
              </c:numCache>
            </c:numRef>
          </c:xVal>
          <c:yVal>
            <c:numRef>
              <c:f>Sheet8!$B$34:$B$38</c:f>
              <c:numCache>
                <c:formatCode>General</c:formatCode>
                <c:ptCount val="5"/>
                <c:pt idx="0">
                  <c:v>12.648999999999999</c:v>
                </c:pt>
                <c:pt idx="1">
                  <c:v>9.9360000000000035</c:v>
                </c:pt>
                <c:pt idx="2">
                  <c:v>3.3579999999999997</c:v>
                </c:pt>
                <c:pt idx="3">
                  <c:v>0.97400000000000064</c:v>
                </c:pt>
                <c:pt idx="4">
                  <c:v>0.89700000000000002</c:v>
                </c:pt>
              </c:numCache>
            </c:numRef>
          </c:yVal>
        </c:ser>
        <c:axId val="96285440"/>
        <c:axId val="96287360"/>
      </c:scatterChart>
      <c:valAx>
        <c:axId val="96285440"/>
        <c:scaling>
          <c:orientation val="minMax"/>
        </c:scaling>
        <c:axPos val="b"/>
        <c:title>
          <c:tx>
            <c:rich>
              <a:bodyPr/>
              <a:lstStyle/>
              <a:p>
                <a:pPr>
                  <a:defRPr/>
                </a:pPr>
                <a:r>
                  <a:rPr lang="en-US"/>
                  <a:t>Time (mins)</a:t>
                </a:r>
              </a:p>
            </c:rich>
          </c:tx>
          <c:layout/>
        </c:title>
        <c:numFmt formatCode="General" sourceLinked="1"/>
        <c:tickLblPos val="nextTo"/>
        <c:crossAx val="96287360"/>
        <c:crosses val="autoZero"/>
        <c:crossBetween val="midCat"/>
      </c:valAx>
      <c:valAx>
        <c:axId val="96287360"/>
        <c:scaling>
          <c:orientation val="minMax"/>
        </c:scaling>
        <c:axPos val="l"/>
        <c:title>
          <c:tx>
            <c:rich>
              <a:bodyPr rot="-5400000" vert="horz"/>
              <a:lstStyle/>
              <a:p>
                <a:pPr>
                  <a:defRPr/>
                </a:pPr>
                <a:r>
                  <a:rPr lang="en-US"/>
                  <a:t>Speed (µ/h)</a:t>
                </a:r>
              </a:p>
            </c:rich>
          </c:tx>
          <c:layout/>
        </c:title>
        <c:numFmt formatCode="General" sourceLinked="1"/>
        <c:tickLblPos val="nextTo"/>
        <c:crossAx val="96285440"/>
        <c:crosses val="autoZero"/>
        <c:crossBetween val="midCat"/>
      </c:valAx>
    </c:plotArea>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EAF2E-16F4-4F92-A155-7935CCDA2A0D}"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zh-CN" altLang="en-US"/>
        </a:p>
      </dgm:t>
    </dgm:pt>
    <dgm:pt modelId="{1059132F-65F4-49C8-B42B-62958AAA9815}">
      <dgm:prSet phldrT="[文本]"/>
      <dgm:spPr/>
      <dgm:t>
        <a:bodyPr/>
        <a:lstStyle/>
        <a:p>
          <a:r>
            <a:rPr lang="en-US" altLang="zh-CN" dirty="0" smtClean="0">
              <a:solidFill>
                <a:srgbClr val="C00000"/>
              </a:solidFill>
            </a:rPr>
            <a:t>Cell segmentation by the level set </a:t>
          </a:r>
          <a:r>
            <a:rPr lang="en-US" altLang="zh-CN" dirty="0" smtClean="0">
              <a:solidFill>
                <a:srgbClr val="C00000"/>
              </a:solidFill>
            </a:rPr>
            <a:t>method and quantifying morphology features</a:t>
          </a:r>
          <a:endParaRPr lang="zh-CN" altLang="en-US" dirty="0">
            <a:solidFill>
              <a:srgbClr val="C00000"/>
            </a:solidFill>
          </a:endParaRPr>
        </a:p>
      </dgm:t>
    </dgm:pt>
    <dgm:pt modelId="{B36BE2B0-BB54-493E-BF29-06BECB8F66E0}" type="parTrans" cxnId="{A3693837-7292-471A-AF2D-F4A0440DDD38}">
      <dgm:prSet/>
      <dgm:spPr/>
      <dgm:t>
        <a:bodyPr/>
        <a:lstStyle/>
        <a:p>
          <a:endParaRPr lang="zh-CN" altLang="en-US"/>
        </a:p>
      </dgm:t>
    </dgm:pt>
    <dgm:pt modelId="{8C29B369-6BFF-404D-A9AA-19B80876EC6C}" type="sibTrans" cxnId="{A3693837-7292-471A-AF2D-F4A0440DDD38}">
      <dgm:prSet/>
      <dgm:spPr/>
      <dgm:t>
        <a:bodyPr/>
        <a:lstStyle/>
        <a:p>
          <a:endParaRPr lang="zh-CN" altLang="en-US"/>
        </a:p>
      </dgm:t>
    </dgm:pt>
    <dgm:pt modelId="{965EF242-1D36-4532-99F2-571A43884E94}">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dirty="0" smtClean="0">
              <a:solidFill>
                <a:srgbClr val="C00000"/>
              </a:solidFill>
            </a:rPr>
            <a:t>Modeling trajectories and quantifying motility </a:t>
          </a:r>
          <a:r>
            <a:rPr lang="en-US" altLang="zh-CN" dirty="0" err="1" smtClean="0">
              <a:solidFill>
                <a:srgbClr val="C00000"/>
              </a:solidFill>
            </a:rPr>
            <a:t>featuress</a:t>
          </a:r>
          <a:endParaRPr lang="zh-CN" altLang="en-US" dirty="0" smtClean="0">
            <a:solidFill>
              <a:srgbClr val="C00000"/>
            </a:solidFill>
          </a:endParaRPr>
        </a:p>
        <a:p>
          <a:endParaRPr lang="zh-CN" altLang="en-US" dirty="0"/>
        </a:p>
      </dgm:t>
    </dgm:pt>
    <dgm:pt modelId="{32A6D0FC-EF5D-4FEB-9124-7F089B0C5D78}" type="parTrans" cxnId="{56B4407B-082A-442B-920A-95DB51D8F388}">
      <dgm:prSet/>
      <dgm:spPr/>
      <dgm:t>
        <a:bodyPr/>
        <a:lstStyle/>
        <a:p>
          <a:endParaRPr lang="zh-CN" altLang="en-US"/>
        </a:p>
      </dgm:t>
    </dgm:pt>
    <dgm:pt modelId="{930068B4-0C7E-4C4F-BCB2-F4EAF0FE02ED}" type="sibTrans" cxnId="{56B4407B-082A-442B-920A-95DB51D8F388}">
      <dgm:prSet/>
      <dgm:spPr/>
      <dgm:t>
        <a:bodyPr/>
        <a:lstStyle/>
        <a:p>
          <a:endParaRPr lang="zh-CN" altLang="en-US"/>
        </a:p>
      </dgm:t>
    </dgm:pt>
    <dgm:pt modelId="{D3B8C62E-E7B2-44A8-B1E8-1F184D8A19F0}">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dirty="0" smtClean="0">
              <a:solidFill>
                <a:srgbClr val="C00000"/>
              </a:solidFill>
            </a:rPr>
            <a:t>Feature ranking based on </a:t>
          </a:r>
          <a:r>
            <a:rPr lang="en-US" altLang="zh-CN" dirty="0" smtClean="0">
              <a:solidFill>
                <a:srgbClr val="C00000"/>
              </a:solidFill>
            </a:rPr>
            <a:t>differential entropy  </a:t>
          </a:r>
          <a:endParaRPr lang="zh-CN" altLang="en-US" dirty="0" smtClean="0">
            <a:solidFill>
              <a:srgbClr val="C00000"/>
            </a:solidFill>
          </a:endParaRPr>
        </a:p>
      </dgm:t>
    </dgm:pt>
    <dgm:pt modelId="{24E706B6-6D7F-454F-81BF-C93817646E4C}" type="parTrans" cxnId="{0D6E1B25-658B-41FC-85B7-A06BF96A8BC8}">
      <dgm:prSet/>
      <dgm:spPr/>
      <dgm:t>
        <a:bodyPr/>
        <a:lstStyle/>
        <a:p>
          <a:endParaRPr lang="zh-CN" altLang="en-US"/>
        </a:p>
      </dgm:t>
    </dgm:pt>
    <dgm:pt modelId="{10D049C1-A452-458E-A2E2-4C187D3AD235}" type="sibTrans" cxnId="{0D6E1B25-658B-41FC-85B7-A06BF96A8BC8}">
      <dgm:prSet/>
      <dgm:spPr/>
      <dgm:t>
        <a:bodyPr/>
        <a:lstStyle/>
        <a:p>
          <a:endParaRPr lang="zh-CN" altLang="en-US"/>
        </a:p>
      </dgm:t>
    </dgm:pt>
    <dgm:pt modelId="{15B17366-7AF2-4F3C-A7BD-8A3AB3ED852A}">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dirty="0" smtClean="0">
              <a:solidFill>
                <a:srgbClr val="C00000"/>
              </a:solidFill>
            </a:rPr>
            <a:t>Cell profiling and validation by computational indices</a:t>
          </a:r>
          <a:endParaRPr lang="zh-CN" altLang="en-US" dirty="0" smtClean="0">
            <a:solidFill>
              <a:srgbClr val="C00000"/>
            </a:solidFill>
          </a:endParaRPr>
        </a:p>
      </dgm:t>
    </dgm:pt>
    <dgm:pt modelId="{68544F43-C6FE-40D7-8719-1CCE1F0FB10B}" type="parTrans" cxnId="{DAD4903F-0BB9-41E1-A5B4-6669DCA40482}">
      <dgm:prSet/>
      <dgm:spPr/>
      <dgm:t>
        <a:bodyPr/>
        <a:lstStyle/>
        <a:p>
          <a:endParaRPr lang="zh-CN" altLang="en-US"/>
        </a:p>
      </dgm:t>
    </dgm:pt>
    <dgm:pt modelId="{644B9180-A713-46B3-9BED-34C9D270B5E9}" type="sibTrans" cxnId="{DAD4903F-0BB9-41E1-A5B4-6669DCA40482}">
      <dgm:prSet/>
      <dgm:spPr/>
      <dgm:t>
        <a:bodyPr/>
        <a:lstStyle/>
        <a:p>
          <a:endParaRPr lang="zh-CN" altLang="en-US"/>
        </a:p>
      </dgm:t>
    </dgm:pt>
    <dgm:pt modelId="{B2D86D99-3873-42B1-B7A8-75ECB62ADF0D}">
      <dgm:prSet/>
      <dgm:spPr/>
      <dgm:t>
        <a:bodyPr/>
        <a:lstStyle/>
        <a:p>
          <a:r>
            <a:rPr lang="en-US" dirty="0" smtClean="0">
              <a:solidFill>
                <a:srgbClr val="C00000"/>
              </a:solidFill>
            </a:rPr>
            <a:t>Sample preparation and time lapse image acquisition</a:t>
          </a:r>
          <a:endParaRPr lang="en-US" dirty="0">
            <a:solidFill>
              <a:srgbClr val="C00000"/>
            </a:solidFill>
          </a:endParaRPr>
        </a:p>
      </dgm:t>
    </dgm:pt>
    <dgm:pt modelId="{CC2B3AD2-B9A2-40C8-BE2A-4E7854BCDF5A}" type="parTrans" cxnId="{3E0EA1D9-2A69-4184-BCA3-A912CEA84335}">
      <dgm:prSet/>
      <dgm:spPr/>
      <dgm:t>
        <a:bodyPr/>
        <a:lstStyle/>
        <a:p>
          <a:endParaRPr lang="en-US"/>
        </a:p>
      </dgm:t>
    </dgm:pt>
    <dgm:pt modelId="{806A77E8-3CD5-48FD-92BD-221A84F6537D}" type="sibTrans" cxnId="{3E0EA1D9-2A69-4184-BCA3-A912CEA84335}">
      <dgm:prSet/>
      <dgm:spPr/>
      <dgm:t>
        <a:bodyPr/>
        <a:lstStyle/>
        <a:p>
          <a:endParaRPr lang="en-US"/>
        </a:p>
      </dgm:t>
    </dgm:pt>
    <dgm:pt modelId="{5AA1B660-3C67-45D2-B927-333641842FFF}" type="pres">
      <dgm:prSet presAssocID="{8EAEAF2E-16F4-4F92-A155-7935CCDA2A0D}" presName="linear" presStyleCnt="0">
        <dgm:presLayoutVars>
          <dgm:dir/>
          <dgm:resizeHandles val="exact"/>
        </dgm:presLayoutVars>
      </dgm:prSet>
      <dgm:spPr/>
      <dgm:t>
        <a:bodyPr/>
        <a:lstStyle/>
        <a:p>
          <a:endParaRPr lang="en-US"/>
        </a:p>
      </dgm:t>
    </dgm:pt>
    <dgm:pt modelId="{A0285868-4B49-4030-8256-D0324986A506}" type="pres">
      <dgm:prSet presAssocID="{B2D86D99-3873-42B1-B7A8-75ECB62ADF0D}" presName="comp" presStyleCnt="0"/>
      <dgm:spPr/>
    </dgm:pt>
    <dgm:pt modelId="{AF49161C-D19A-41E7-8EB7-317385FAF1E0}" type="pres">
      <dgm:prSet presAssocID="{B2D86D99-3873-42B1-B7A8-75ECB62ADF0D}" presName="box" presStyleLbl="node1" presStyleIdx="0" presStyleCnt="5" custLinFactNeighborX="-980"/>
      <dgm:spPr/>
      <dgm:t>
        <a:bodyPr/>
        <a:lstStyle/>
        <a:p>
          <a:endParaRPr lang="en-US"/>
        </a:p>
      </dgm:t>
    </dgm:pt>
    <dgm:pt modelId="{69BDACDC-D3AA-4436-9F42-46AF392D717E}" type="pres">
      <dgm:prSet presAssocID="{B2D86D99-3873-42B1-B7A8-75ECB62ADF0D}"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58F29ABB-1B4B-4FA1-AAD9-0EDFA06C6533}" type="pres">
      <dgm:prSet presAssocID="{B2D86D99-3873-42B1-B7A8-75ECB62ADF0D}" presName="text" presStyleLbl="node1" presStyleIdx="0" presStyleCnt="5">
        <dgm:presLayoutVars>
          <dgm:bulletEnabled val="1"/>
        </dgm:presLayoutVars>
      </dgm:prSet>
      <dgm:spPr/>
      <dgm:t>
        <a:bodyPr/>
        <a:lstStyle/>
        <a:p>
          <a:endParaRPr lang="en-US"/>
        </a:p>
      </dgm:t>
    </dgm:pt>
    <dgm:pt modelId="{3AA62398-93FF-4D03-99D0-710E18277FD0}" type="pres">
      <dgm:prSet presAssocID="{806A77E8-3CD5-48FD-92BD-221A84F6537D}" presName="spacer" presStyleCnt="0"/>
      <dgm:spPr/>
    </dgm:pt>
    <dgm:pt modelId="{6CE6F013-6375-4F0A-9CE5-9936A46FE928}" type="pres">
      <dgm:prSet presAssocID="{1059132F-65F4-49C8-B42B-62958AAA9815}" presName="comp" presStyleCnt="0"/>
      <dgm:spPr/>
    </dgm:pt>
    <dgm:pt modelId="{6BBE7806-A521-4813-8AD7-3121EB839441}" type="pres">
      <dgm:prSet presAssocID="{1059132F-65F4-49C8-B42B-62958AAA9815}" presName="box" presStyleLbl="node1" presStyleIdx="1" presStyleCnt="5"/>
      <dgm:spPr/>
      <dgm:t>
        <a:bodyPr/>
        <a:lstStyle/>
        <a:p>
          <a:endParaRPr lang="zh-CN" altLang="en-US"/>
        </a:p>
      </dgm:t>
    </dgm:pt>
    <dgm:pt modelId="{40AE2DD0-D6C5-47C9-A256-2CE9DC75C7C8}" type="pres">
      <dgm:prSet presAssocID="{1059132F-65F4-49C8-B42B-62958AAA9815}"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ACEEF501-99BA-4119-BE82-67297CB93FEC}" type="pres">
      <dgm:prSet presAssocID="{1059132F-65F4-49C8-B42B-62958AAA9815}" presName="text" presStyleLbl="node1" presStyleIdx="1" presStyleCnt="5">
        <dgm:presLayoutVars>
          <dgm:bulletEnabled val="1"/>
        </dgm:presLayoutVars>
      </dgm:prSet>
      <dgm:spPr/>
      <dgm:t>
        <a:bodyPr/>
        <a:lstStyle/>
        <a:p>
          <a:endParaRPr lang="zh-CN" altLang="en-US"/>
        </a:p>
      </dgm:t>
    </dgm:pt>
    <dgm:pt modelId="{E3F74F45-0F5D-4D7A-8AFA-904022BBF61F}" type="pres">
      <dgm:prSet presAssocID="{8C29B369-6BFF-404D-A9AA-19B80876EC6C}" presName="spacer" presStyleCnt="0"/>
      <dgm:spPr/>
    </dgm:pt>
    <dgm:pt modelId="{A5A2BE99-FB67-463B-8802-5163A44761F5}" type="pres">
      <dgm:prSet presAssocID="{965EF242-1D36-4532-99F2-571A43884E94}" presName="comp" presStyleCnt="0"/>
      <dgm:spPr/>
    </dgm:pt>
    <dgm:pt modelId="{3872BA89-EEF7-4E3E-8DE6-19A0073C47F6}" type="pres">
      <dgm:prSet presAssocID="{965EF242-1D36-4532-99F2-571A43884E94}" presName="box" presStyleLbl="node1" presStyleIdx="2" presStyleCnt="5" custLinFactNeighborX="1961" custLinFactNeighborY="4734"/>
      <dgm:spPr/>
      <dgm:t>
        <a:bodyPr/>
        <a:lstStyle/>
        <a:p>
          <a:endParaRPr lang="zh-CN" altLang="en-US"/>
        </a:p>
      </dgm:t>
    </dgm:pt>
    <dgm:pt modelId="{66A5D989-F022-4995-AE40-79DE851954EE}" type="pres">
      <dgm:prSet presAssocID="{965EF242-1D36-4532-99F2-571A43884E94}"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22CEB5FB-CBDB-4014-923D-7B4753D6B494}" type="pres">
      <dgm:prSet presAssocID="{965EF242-1D36-4532-99F2-571A43884E94}" presName="text" presStyleLbl="node1" presStyleIdx="2" presStyleCnt="5">
        <dgm:presLayoutVars>
          <dgm:bulletEnabled val="1"/>
        </dgm:presLayoutVars>
      </dgm:prSet>
      <dgm:spPr/>
      <dgm:t>
        <a:bodyPr/>
        <a:lstStyle/>
        <a:p>
          <a:endParaRPr lang="zh-CN" altLang="en-US"/>
        </a:p>
      </dgm:t>
    </dgm:pt>
    <dgm:pt modelId="{7CEF726A-6A1B-4857-B9CA-5E994F4E630D}" type="pres">
      <dgm:prSet presAssocID="{930068B4-0C7E-4C4F-BCB2-F4EAF0FE02ED}" presName="spacer" presStyleCnt="0"/>
      <dgm:spPr/>
    </dgm:pt>
    <dgm:pt modelId="{859D0058-0FF8-4101-8B2E-A1B8AA30C7B8}" type="pres">
      <dgm:prSet presAssocID="{D3B8C62E-E7B2-44A8-B1E8-1F184D8A19F0}" presName="comp" presStyleCnt="0"/>
      <dgm:spPr/>
    </dgm:pt>
    <dgm:pt modelId="{A448FBF7-7637-4861-AAD7-4349885B7791}" type="pres">
      <dgm:prSet presAssocID="{D3B8C62E-E7B2-44A8-B1E8-1F184D8A19F0}" presName="box" presStyleLbl="node1" presStyleIdx="3" presStyleCnt="5"/>
      <dgm:spPr/>
      <dgm:t>
        <a:bodyPr/>
        <a:lstStyle/>
        <a:p>
          <a:endParaRPr lang="zh-CN" altLang="en-US"/>
        </a:p>
      </dgm:t>
    </dgm:pt>
    <dgm:pt modelId="{8951D8E1-2BB1-4923-AF15-47217B2243C1}" type="pres">
      <dgm:prSet presAssocID="{D3B8C62E-E7B2-44A8-B1E8-1F184D8A19F0}" presName="img"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AD3D8CC0-0F16-467C-9F92-13E42B76D1DB}" type="pres">
      <dgm:prSet presAssocID="{D3B8C62E-E7B2-44A8-B1E8-1F184D8A19F0}" presName="text" presStyleLbl="node1" presStyleIdx="3" presStyleCnt="5">
        <dgm:presLayoutVars>
          <dgm:bulletEnabled val="1"/>
        </dgm:presLayoutVars>
      </dgm:prSet>
      <dgm:spPr/>
      <dgm:t>
        <a:bodyPr/>
        <a:lstStyle/>
        <a:p>
          <a:endParaRPr lang="zh-CN" altLang="en-US"/>
        </a:p>
      </dgm:t>
    </dgm:pt>
    <dgm:pt modelId="{FC73A83E-4A3E-4A9C-B80B-56BE51914589}" type="pres">
      <dgm:prSet presAssocID="{10D049C1-A452-458E-A2E2-4C187D3AD235}" presName="spacer" presStyleCnt="0"/>
      <dgm:spPr/>
    </dgm:pt>
    <dgm:pt modelId="{6D0121AF-8C02-4DAA-8DE7-AB39A4CAE19C}" type="pres">
      <dgm:prSet presAssocID="{15B17366-7AF2-4F3C-A7BD-8A3AB3ED852A}" presName="comp" presStyleCnt="0"/>
      <dgm:spPr/>
    </dgm:pt>
    <dgm:pt modelId="{2359018E-EE59-426D-9714-0210D5D408F4}" type="pres">
      <dgm:prSet presAssocID="{15B17366-7AF2-4F3C-A7BD-8A3AB3ED852A}" presName="box" presStyleLbl="node1" presStyleIdx="4" presStyleCnt="5"/>
      <dgm:spPr/>
      <dgm:t>
        <a:bodyPr/>
        <a:lstStyle/>
        <a:p>
          <a:endParaRPr lang="en-US"/>
        </a:p>
      </dgm:t>
    </dgm:pt>
    <dgm:pt modelId="{A2568989-AC94-4B9B-9DB0-268188E63ABD}" type="pres">
      <dgm:prSet presAssocID="{15B17366-7AF2-4F3C-A7BD-8A3AB3ED852A}"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7F0AC45E-99AF-418E-8843-4CF1D80CCE92}" type="pres">
      <dgm:prSet presAssocID="{15B17366-7AF2-4F3C-A7BD-8A3AB3ED852A}" presName="text" presStyleLbl="node1" presStyleIdx="4" presStyleCnt="5">
        <dgm:presLayoutVars>
          <dgm:bulletEnabled val="1"/>
        </dgm:presLayoutVars>
      </dgm:prSet>
      <dgm:spPr/>
      <dgm:t>
        <a:bodyPr/>
        <a:lstStyle/>
        <a:p>
          <a:endParaRPr lang="en-US"/>
        </a:p>
      </dgm:t>
    </dgm:pt>
  </dgm:ptLst>
  <dgm:cxnLst>
    <dgm:cxn modelId="{23C2506F-4912-425A-A96C-8139FB85349A}" type="presOf" srcId="{8EAEAF2E-16F4-4F92-A155-7935CCDA2A0D}" destId="{5AA1B660-3C67-45D2-B927-333641842FFF}" srcOrd="0" destOrd="0" presId="urn:microsoft.com/office/officeart/2005/8/layout/vList4"/>
    <dgm:cxn modelId="{F983F306-A5A2-4885-9623-366EA7C65DA1}" type="presOf" srcId="{15B17366-7AF2-4F3C-A7BD-8A3AB3ED852A}" destId="{7F0AC45E-99AF-418E-8843-4CF1D80CCE92}" srcOrd="1" destOrd="0" presId="urn:microsoft.com/office/officeart/2005/8/layout/vList4"/>
    <dgm:cxn modelId="{C40847EF-5B07-432C-8046-E126E2608B03}" type="presOf" srcId="{965EF242-1D36-4532-99F2-571A43884E94}" destId="{22CEB5FB-CBDB-4014-923D-7B4753D6B494}" srcOrd="1" destOrd="0" presId="urn:microsoft.com/office/officeart/2005/8/layout/vList4"/>
    <dgm:cxn modelId="{56B4407B-082A-442B-920A-95DB51D8F388}" srcId="{8EAEAF2E-16F4-4F92-A155-7935CCDA2A0D}" destId="{965EF242-1D36-4532-99F2-571A43884E94}" srcOrd="2" destOrd="0" parTransId="{32A6D0FC-EF5D-4FEB-9124-7F089B0C5D78}" sibTransId="{930068B4-0C7E-4C4F-BCB2-F4EAF0FE02ED}"/>
    <dgm:cxn modelId="{0AAA04CB-97F3-4ADE-AA88-C46DA4EDB012}" type="presOf" srcId="{1059132F-65F4-49C8-B42B-62958AAA9815}" destId="{6BBE7806-A521-4813-8AD7-3121EB839441}" srcOrd="0" destOrd="0" presId="urn:microsoft.com/office/officeart/2005/8/layout/vList4"/>
    <dgm:cxn modelId="{129AF9FC-A84B-44DB-B6A9-DEF91F7BE682}" type="presOf" srcId="{D3B8C62E-E7B2-44A8-B1E8-1F184D8A19F0}" destId="{A448FBF7-7637-4861-AAD7-4349885B7791}" srcOrd="0" destOrd="0" presId="urn:microsoft.com/office/officeart/2005/8/layout/vList4"/>
    <dgm:cxn modelId="{5DAB4069-C6FA-429E-B5E2-6B379EF61C77}" type="presOf" srcId="{15B17366-7AF2-4F3C-A7BD-8A3AB3ED852A}" destId="{2359018E-EE59-426D-9714-0210D5D408F4}" srcOrd="0" destOrd="0" presId="urn:microsoft.com/office/officeart/2005/8/layout/vList4"/>
    <dgm:cxn modelId="{2DDD59AF-56B7-4490-AB3E-B52F3ACF647C}" type="presOf" srcId="{B2D86D99-3873-42B1-B7A8-75ECB62ADF0D}" destId="{58F29ABB-1B4B-4FA1-AAD9-0EDFA06C6533}" srcOrd="1" destOrd="0" presId="urn:microsoft.com/office/officeart/2005/8/layout/vList4"/>
    <dgm:cxn modelId="{A3693837-7292-471A-AF2D-F4A0440DDD38}" srcId="{8EAEAF2E-16F4-4F92-A155-7935CCDA2A0D}" destId="{1059132F-65F4-49C8-B42B-62958AAA9815}" srcOrd="1" destOrd="0" parTransId="{B36BE2B0-BB54-493E-BF29-06BECB8F66E0}" sibTransId="{8C29B369-6BFF-404D-A9AA-19B80876EC6C}"/>
    <dgm:cxn modelId="{DAD4903F-0BB9-41E1-A5B4-6669DCA40482}" srcId="{8EAEAF2E-16F4-4F92-A155-7935CCDA2A0D}" destId="{15B17366-7AF2-4F3C-A7BD-8A3AB3ED852A}" srcOrd="4" destOrd="0" parTransId="{68544F43-C6FE-40D7-8719-1CCE1F0FB10B}" sibTransId="{644B9180-A713-46B3-9BED-34C9D270B5E9}"/>
    <dgm:cxn modelId="{C7352174-579B-471A-B616-622F5A411A48}" type="presOf" srcId="{965EF242-1D36-4532-99F2-571A43884E94}" destId="{3872BA89-EEF7-4E3E-8DE6-19A0073C47F6}" srcOrd="0" destOrd="0" presId="urn:microsoft.com/office/officeart/2005/8/layout/vList4"/>
    <dgm:cxn modelId="{0D6E1B25-658B-41FC-85B7-A06BF96A8BC8}" srcId="{8EAEAF2E-16F4-4F92-A155-7935CCDA2A0D}" destId="{D3B8C62E-E7B2-44A8-B1E8-1F184D8A19F0}" srcOrd="3" destOrd="0" parTransId="{24E706B6-6D7F-454F-81BF-C93817646E4C}" sibTransId="{10D049C1-A452-458E-A2E2-4C187D3AD235}"/>
    <dgm:cxn modelId="{77C8E216-D780-43E6-BD4F-166A5E7506C8}" type="presOf" srcId="{D3B8C62E-E7B2-44A8-B1E8-1F184D8A19F0}" destId="{AD3D8CC0-0F16-467C-9F92-13E42B76D1DB}" srcOrd="1" destOrd="0" presId="urn:microsoft.com/office/officeart/2005/8/layout/vList4"/>
    <dgm:cxn modelId="{3E0EA1D9-2A69-4184-BCA3-A912CEA84335}" srcId="{8EAEAF2E-16F4-4F92-A155-7935CCDA2A0D}" destId="{B2D86D99-3873-42B1-B7A8-75ECB62ADF0D}" srcOrd="0" destOrd="0" parTransId="{CC2B3AD2-B9A2-40C8-BE2A-4E7854BCDF5A}" sibTransId="{806A77E8-3CD5-48FD-92BD-221A84F6537D}"/>
    <dgm:cxn modelId="{4F518DD3-512D-41AF-9C23-33E4A2516CF0}" type="presOf" srcId="{1059132F-65F4-49C8-B42B-62958AAA9815}" destId="{ACEEF501-99BA-4119-BE82-67297CB93FEC}" srcOrd="1" destOrd="0" presId="urn:microsoft.com/office/officeart/2005/8/layout/vList4"/>
    <dgm:cxn modelId="{4BF3C697-847E-4AB6-AFAE-C4F9CBBE2CB4}" type="presOf" srcId="{B2D86D99-3873-42B1-B7A8-75ECB62ADF0D}" destId="{AF49161C-D19A-41E7-8EB7-317385FAF1E0}" srcOrd="0" destOrd="0" presId="urn:microsoft.com/office/officeart/2005/8/layout/vList4"/>
    <dgm:cxn modelId="{F99BF54D-4D1C-43AB-B362-13681B911947}" type="presParOf" srcId="{5AA1B660-3C67-45D2-B927-333641842FFF}" destId="{A0285868-4B49-4030-8256-D0324986A506}" srcOrd="0" destOrd="0" presId="urn:microsoft.com/office/officeart/2005/8/layout/vList4"/>
    <dgm:cxn modelId="{A8D63140-FAA6-4F6D-A322-BD733453F20B}" type="presParOf" srcId="{A0285868-4B49-4030-8256-D0324986A506}" destId="{AF49161C-D19A-41E7-8EB7-317385FAF1E0}" srcOrd="0" destOrd="0" presId="urn:microsoft.com/office/officeart/2005/8/layout/vList4"/>
    <dgm:cxn modelId="{9DE204A5-45EC-496F-8CFC-1947107A0684}" type="presParOf" srcId="{A0285868-4B49-4030-8256-D0324986A506}" destId="{69BDACDC-D3AA-4436-9F42-46AF392D717E}" srcOrd="1" destOrd="0" presId="urn:microsoft.com/office/officeart/2005/8/layout/vList4"/>
    <dgm:cxn modelId="{FBF65CE0-0CEB-47A1-8FB2-904B698DE4A0}" type="presParOf" srcId="{A0285868-4B49-4030-8256-D0324986A506}" destId="{58F29ABB-1B4B-4FA1-AAD9-0EDFA06C6533}" srcOrd="2" destOrd="0" presId="urn:microsoft.com/office/officeart/2005/8/layout/vList4"/>
    <dgm:cxn modelId="{03C33B16-3C09-47D3-A971-2E59848EF9F6}" type="presParOf" srcId="{5AA1B660-3C67-45D2-B927-333641842FFF}" destId="{3AA62398-93FF-4D03-99D0-710E18277FD0}" srcOrd="1" destOrd="0" presId="urn:microsoft.com/office/officeart/2005/8/layout/vList4"/>
    <dgm:cxn modelId="{AC21B534-1D69-4B7B-97B8-EBB927DD3F97}" type="presParOf" srcId="{5AA1B660-3C67-45D2-B927-333641842FFF}" destId="{6CE6F013-6375-4F0A-9CE5-9936A46FE928}" srcOrd="2" destOrd="0" presId="urn:microsoft.com/office/officeart/2005/8/layout/vList4"/>
    <dgm:cxn modelId="{65734178-62E8-4631-BF8E-8405E80BC556}" type="presParOf" srcId="{6CE6F013-6375-4F0A-9CE5-9936A46FE928}" destId="{6BBE7806-A521-4813-8AD7-3121EB839441}" srcOrd="0" destOrd="0" presId="urn:microsoft.com/office/officeart/2005/8/layout/vList4"/>
    <dgm:cxn modelId="{84DD0EB5-046F-4096-A18F-D41AB123806B}" type="presParOf" srcId="{6CE6F013-6375-4F0A-9CE5-9936A46FE928}" destId="{40AE2DD0-D6C5-47C9-A256-2CE9DC75C7C8}" srcOrd="1" destOrd="0" presId="urn:microsoft.com/office/officeart/2005/8/layout/vList4"/>
    <dgm:cxn modelId="{C3AD6DD0-3977-47AE-B4FE-BF17EC352759}" type="presParOf" srcId="{6CE6F013-6375-4F0A-9CE5-9936A46FE928}" destId="{ACEEF501-99BA-4119-BE82-67297CB93FEC}" srcOrd="2" destOrd="0" presId="urn:microsoft.com/office/officeart/2005/8/layout/vList4"/>
    <dgm:cxn modelId="{F78EF4BC-8F69-4410-B852-D6F20905DD12}" type="presParOf" srcId="{5AA1B660-3C67-45D2-B927-333641842FFF}" destId="{E3F74F45-0F5D-4D7A-8AFA-904022BBF61F}" srcOrd="3" destOrd="0" presId="urn:microsoft.com/office/officeart/2005/8/layout/vList4"/>
    <dgm:cxn modelId="{F5AAA437-87F3-4D7C-A8D1-F34417549B89}" type="presParOf" srcId="{5AA1B660-3C67-45D2-B927-333641842FFF}" destId="{A5A2BE99-FB67-463B-8802-5163A44761F5}" srcOrd="4" destOrd="0" presId="urn:microsoft.com/office/officeart/2005/8/layout/vList4"/>
    <dgm:cxn modelId="{4005B7FC-2171-49C0-AE0A-5F3A948F141F}" type="presParOf" srcId="{A5A2BE99-FB67-463B-8802-5163A44761F5}" destId="{3872BA89-EEF7-4E3E-8DE6-19A0073C47F6}" srcOrd="0" destOrd="0" presId="urn:microsoft.com/office/officeart/2005/8/layout/vList4"/>
    <dgm:cxn modelId="{1DDB0993-F2D8-4D8B-9788-4DA18C6B5ED8}" type="presParOf" srcId="{A5A2BE99-FB67-463B-8802-5163A44761F5}" destId="{66A5D989-F022-4995-AE40-79DE851954EE}" srcOrd="1" destOrd="0" presId="urn:microsoft.com/office/officeart/2005/8/layout/vList4"/>
    <dgm:cxn modelId="{ACD148E0-5FB5-4547-A2A0-8B325F082CC9}" type="presParOf" srcId="{A5A2BE99-FB67-463B-8802-5163A44761F5}" destId="{22CEB5FB-CBDB-4014-923D-7B4753D6B494}" srcOrd="2" destOrd="0" presId="urn:microsoft.com/office/officeart/2005/8/layout/vList4"/>
    <dgm:cxn modelId="{B48AEE6E-2F7A-4C37-B0C3-FEAAA30361E3}" type="presParOf" srcId="{5AA1B660-3C67-45D2-B927-333641842FFF}" destId="{7CEF726A-6A1B-4857-B9CA-5E994F4E630D}" srcOrd="5" destOrd="0" presId="urn:microsoft.com/office/officeart/2005/8/layout/vList4"/>
    <dgm:cxn modelId="{5CACF20E-7A90-4860-ACCB-3C4736BDD79F}" type="presParOf" srcId="{5AA1B660-3C67-45D2-B927-333641842FFF}" destId="{859D0058-0FF8-4101-8B2E-A1B8AA30C7B8}" srcOrd="6" destOrd="0" presId="urn:microsoft.com/office/officeart/2005/8/layout/vList4"/>
    <dgm:cxn modelId="{313B0CE4-7781-46FC-829B-3582B90E0199}" type="presParOf" srcId="{859D0058-0FF8-4101-8B2E-A1B8AA30C7B8}" destId="{A448FBF7-7637-4861-AAD7-4349885B7791}" srcOrd="0" destOrd="0" presId="urn:microsoft.com/office/officeart/2005/8/layout/vList4"/>
    <dgm:cxn modelId="{6AAC5F6A-20CD-40C9-BF6F-1447A5215F6B}" type="presParOf" srcId="{859D0058-0FF8-4101-8B2E-A1B8AA30C7B8}" destId="{8951D8E1-2BB1-4923-AF15-47217B2243C1}" srcOrd="1" destOrd="0" presId="urn:microsoft.com/office/officeart/2005/8/layout/vList4"/>
    <dgm:cxn modelId="{A4B9A72C-CB6D-4A57-AE8A-1EB9BF059A8F}" type="presParOf" srcId="{859D0058-0FF8-4101-8B2E-A1B8AA30C7B8}" destId="{AD3D8CC0-0F16-467C-9F92-13E42B76D1DB}" srcOrd="2" destOrd="0" presId="urn:microsoft.com/office/officeart/2005/8/layout/vList4"/>
    <dgm:cxn modelId="{7F8D74F8-C487-43A3-A7E4-1EFD3DDB7188}" type="presParOf" srcId="{5AA1B660-3C67-45D2-B927-333641842FFF}" destId="{FC73A83E-4A3E-4A9C-B80B-56BE51914589}" srcOrd="7" destOrd="0" presId="urn:microsoft.com/office/officeart/2005/8/layout/vList4"/>
    <dgm:cxn modelId="{4591162A-23F1-4A15-AB01-E7587629ED5E}" type="presParOf" srcId="{5AA1B660-3C67-45D2-B927-333641842FFF}" destId="{6D0121AF-8C02-4DAA-8DE7-AB39A4CAE19C}" srcOrd="8" destOrd="0" presId="urn:microsoft.com/office/officeart/2005/8/layout/vList4"/>
    <dgm:cxn modelId="{20B55FE4-60F6-45A8-BAF9-4AB13BC64F34}" type="presParOf" srcId="{6D0121AF-8C02-4DAA-8DE7-AB39A4CAE19C}" destId="{2359018E-EE59-426D-9714-0210D5D408F4}" srcOrd="0" destOrd="0" presId="urn:microsoft.com/office/officeart/2005/8/layout/vList4"/>
    <dgm:cxn modelId="{944E90B9-978D-48C0-8BF3-C7DE3C0AB810}" type="presParOf" srcId="{6D0121AF-8C02-4DAA-8DE7-AB39A4CAE19C}" destId="{A2568989-AC94-4B9B-9DB0-268188E63ABD}" srcOrd="1" destOrd="0" presId="urn:microsoft.com/office/officeart/2005/8/layout/vList4"/>
    <dgm:cxn modelId="{F703BAFC-A4F4-491D-AC84-1982D09297E0}" type="presParOf" srcId="{6D0121AF-8C02-4DAA-8DE7-AB39A4CAE19C}" destId="{7F0AC45E-99AF-418E-8843-4CF1D80CCE92}"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165861-449C-40E5-B8CE-5B7B29E7E207}" type="datetimeFigureOut">
              <a:rPr lang="en-US" smtClean="0"/>
              <a:pPr/>
              <a:t>9/8/2009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7E2DFD-81B2-4C3C-AAC5-2CDFB6301B0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FCD96-61F2-4167-B880-F684D6DE4C78}" type="datetimeFigureOut">
              <a:rPr lang="en-US" smtClean="0"/>
              <a:pPr/>
              <a:t>9/8/2009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217E7-B233-41F6-9784-F51CE1764E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7B5CA8-AE36-4D49-9C7D-5FA82CDEC35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7B5CA8-AE36-4D49-9C7D-5FA82CDEC35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826FAF9C-D585-4D40-A442-200D77EF257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7B5CA8-AE36-4D49-9C7D-5FA82CDEC35F}"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217E7-B233-41F6-9784-F51CE1764E2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217E7-B233-41F6-9784-F51CE1764E2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00DA19-DBA3-40E8-BB00-2984823AA42A}" type="slidenum">
              <a:rPr lang="zh-CN" altLang="en-US" smtClean="0"/>
              <a:pPr/>
              <a:t>12</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217E7-B233-41F6-9784-F51CE1764E2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00DA19-DBA3-40E8-BB00-2984823AA42A}" type="slidenum">
              <a:rPr lang="zh-CN" altLang="en-US" smtClean="0"/>
              <a:pPr/>
              <a:t>15</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217E7-B233-41F6-9784-F51CE1764E2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081"/>
          <p:cNvSpPr>
            <a:spLocks noGrp="1" noChangeArrowheads="1"/>
          </p:cNvSpPr>
          <p:nvPr>
            <p:ph type="dt" sz="half" idx="10"/>
          </p:nvPr>
        </p:nvSpPr>
        <p:spPr>
          <a:xfrm>
            <a:off x="0" y="6564313"/>
            <a:ext cx="1905000" cy="293687"/>
          </a:xfrm>
          <a:prstGeom prst="rect">
            <a:avLst/>
          </a:prstGeom>
          <a:ln/>
        </p:spPr>
        <p:txBody>
          <a:bodyPr/>
          <a:lstStyle>
            <a:lvl1pPr>
              <a:defRPr/>
            </a:lvl1pPr>
          </a:lstStyle>
          <a:p>
            <a:pPr>
              <a:defRPr/>
            </a:pPr>
            <a:endParaRPr lang="en-US"/>
          </a:p>
        </p:txBody>
      </p:sp>
      <p:sp>
        <p:nvSpPr>
          <p:cNvPr id="5" name="Footer Placeholder 3082"/>
          <p:cNvSpPr>
            <a:spLocks noGrp="1" noChangeArrowheads="1"/>
          </p:cNvSpPr>
          <p:nvPr>
            <p:ph type="ftr" sz="quarter" idx="11"/>
          </p:nvPr>
        </p:nvSpPr>
        <p:spPr>
          <a:xfrm>
            <a:off x="3352800" y="6553200"/>
            <a:ext cx="2895600" cy="304800"/>
          </a:xfrm>
          <a:prstGeom prst="rect">
            <a:avLst/>
          </a:prstGeom>
          <a:ln/>
        </p:spPr>
        <p:txBody>
          <a:bodyPr/>
          <a:lstStyle>
            <a:lvl1pPr>
              <a:defRPr/>
            </a:lvl1pPr>
          </a:lstStyle>
          <a:p>
            <a:pPr>
              <a:defRPr/>
            </a:pPr>
            <a:endParaRPr lang="en-US"/>
          </a:p>
        </p:txBody>
      </p:sp>
      <p:sp>
        <p:nvSpPr>
          <p:cNvPr id="6" name="Slide Number Placeholder 12300"/>
          <p:cNvSpPr>
            <a:spLocks noGrp="1" noChangeArrowheads="1"/>
          </p:cNvSpPr>
          <p:nvPr>
            <p:ph type="sldNum" sz="quarter" idx="12"/>
          </p:nvPr>
        </p:nvSpPr>
        <p:spPr>
          <a:xfrm>
            <a:off x="8478838" y="6562725"/>
            <a:ext cx="665162" cy="295275"/>
          </a:xfrm>
          <a:prstGeom prst="rect">
            <a:avLst/>
          </a:prstGeom>
        </p:spPr>
        <p:txBody>
          <a:bodyPr/>
          <a:lstStyle>
            <a:lvl1pPr>
              <a:defRPr/>
            </a:lvl1pPr>
          </a:lstStyle>
          <a:p>
            <a:pPr>
              <a:defRPr/>
            </a:pPr>
            <a:fld id="{2CEE928E-4D8E-4CFE-AAF8-811B23F8E39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7B729-CB42-4C83-A35B-35706B659091}" type="datetimeFigureOut">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B729-CB42-4C83-A35B-35706B659091}" type="datetimeFigureOut">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7B729-CB42-4C83-A35B-35706B659091}" type="datetimeFigureOut">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7B729-CB42-4C83-A35B-35706B659091}" type="datetimeFigureOut">
              <a:rPr lang="en-US" smtClean="0"/>
              <a:pPr/>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200" b="1" i="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7B729-CB42-4C83-A35B-35706B659091}" type="datetimeFigureOut">
              <a:rPr lang="en-US" smtClean="0"/>
              <a:pPr/>
              <a:t>9/8/2009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7B729-CB42-4C83-A35B-35706B659091}" type="datetimeFigureOut">
              <a:rPr lang="en-US" smtClean="0"/>
              <a:pPr/>
              <a:t>9/8/2009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7B729-CB42-4C83-A35B-35706B659091}" type="datetimeFigureOut">
              <a:rPr lang="en-US" smtClean="0"/>
              <a:pPr/>
              <a:t>9/8/2009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7B729-CB42-4C83-A35B-35706B659091}" type="datetimeFigureOut">
              <a:rPr lang="en-US" smtClean="0"/>
              <a:pPr/>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7B729-CB42-4C83-A35B-35706B659091}" type="datetimeFigureOut">
              <a:rPr lang="en-US" smtClean="0"/>
              <a:pPr/>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B729-CB42-4C83-A35B-35706B659091}" type="datetimeFigureOut">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B729-CB42-4C83-A35B-35706B659091}" type="datetimeFigureOut">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018E2-A4E4-4EF5-9D12-03459269C7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99" r:id="rId15"/>
  </p:sldLayoutIdLst>
  <p:txStyles>
    <p:titleStyle>
      <a:lvl1pPr algn="l" rtl="0" eaLnBrk="1" fontAlgn="base" hangingPunct="1">
        <a:spcBef>
          <a:spcPct val="0"/>
        </a:spcBef>
        <a:spcAft>
          <a:spcPct val="0"/>
        </a:spcAft>
        <a:defRPr sz="3200" b="1">
          <a:solidFill>
            <a:srgbClr val="FF0000"/>
          </a:solidFill>
          <a:latin typeface="+mj-lt"/>
          <a:ea typeface="+mj-ea"/>
          <a:cs typeface="+mj-cs"/>
        </a:defRPr>
      </a:lvl1pPr>
      <a:lvl2pPr algn="l" rtl="0" eaLnBrk="1" fontAlgn="base" hangingPunct="1">
        <a:spcBef>
          <a:spcPct val="0"/>
        </a:spcBef>
        <a:spcAft>
          <a:spcPct val="0"/>
        </a:spcAft>
        <a:defRPr sz="3200" b="1">
          <a:solidFill>
            <a:srgbClr val="FF0000"/>
          </a:solidFill>
          <a:latin typeface="Verdana" pitchFamily="34" charset="0"/>
          <a:cs typeface="Arial" charset="0"/>
        </a:defRPr>
      </a:lvl2pPr>
      <a:lvl3pPr algn="l" rtl="0" eaLnBrk="1" fontAlgn="base" hangingPunct="1">
        <a:spcBef>
          <a:spcPct val="0"/>
        </a:spcBef>
        <a:spcAft>
          <a:spcPct val="0"/>
        </a:spcAft>
        <a:defRPr sz="3200" b="1">
          <a:solidFill>
            <a:srgbClr val="FF0000"/>
          </a:solidFill>
          <a:latin typeface="Verdana" pitchFamily="34" charset="0"/>
          <a:cs typeface="Arial" charset="0"/>
        </a:defRPr>
      </a:lvl3pPr>
      <a:lvl4pPr algn="l" rtl="0" eaLnBrk="1" fontAlgn="base" hangingPunct="1">
        <a:spcBef>
          <a:spcPct val="0"/>
        </a:spcBef>
        <a:spcAft>
          <a:spcPct val="0"/>
        </a:spcAft>
        <a:defRPr sz="3200" b="1">
          <a:solidFill>
            <a:srgbClr val="FF0000"/>
          </a:solidFill>
          <a:latin typeface="Verdana" pitchFamily="34" charset="0"/>
          <a:cs typeface="Arial" charset="0"/>
        </a:defRPr>
      </a:lvl4pPr>
      <a:lvl5pPr algn="l" rtl="0" eaLnBrk="1" fontAlgn="base" hangingPunct="1">
        <a:spcBef>
          <a:spcPct val="0"/>
        </a:spcBef>
        <a:spcAft>
          <a:spcPct val="0"/>
        </a:spcAft>
        <a:defRPr sz="3200" b="1">
          <a:solidFill>
            <a:srgbClr val="FF0000"/>
          </a:solidFill>
          <a:latin typeface="Verdana" pitchFamily="34" charset="0"/>
          <a:cs typeface="Arial" charset="0"/>
        </a:defRPr>
      </a:lvl5pPr>
      <a:lvl6pPr marL="457200" algn="l" rtl="0" eaLnBrk="1" fontAlgn="base" hangingPunct="1">
        <a:spcBef>
          <a:spcPct val="0"/>
        </a:spcBef>
        <a:spcAft>
          <a:spcPct val="0"/>
        </a:spcAft>
        <a:defRPr sz="3200" b="1">
          <a:solidFill>
            <a:srgbClr val="FF0000"/>
          </a:solidFill>
          <a:latin typeface="Verdana" pitchFamily="34" charset="0"/>
          <a:cs typeface="Arial" charset="0"/>
        </a:defRPr>
      </a:lvl6pPr>
      <a:lvl7pPr marL="914400" algn="l" rtl="0" eaLnBrk="1" fontAlgn="base" hangingPunct="1">
        <a:spcBef>
          <a:spcPct val="0"/>
        </a:spcBef>
        <a:spcAft>
          <a:spcPct val="0"/>
        </a:spcAft>
        <a:defRPr sz="3200" b="1">
          <a:solidFill>
            <a:srgbClr val="FF0000"/>
          </a:solidFill>
          <a:latin typeface="Verdana" pitchFamily="34" charset="0"/>
          <a:cs typeface="Arial" charset="0"/>
        </a:defRPr>
      </a:lvl7pPr>
      <a:lvl8pPr marL="1371600" algn="l" rtl="0" eaLnBrk="1" fontAlgn="base" hangingPunct="1">
        <a:spcBef>
          <a:spcPct val="0"/>
        </a:spcBef>
        <a:spcAft>
          <a:spcPct val="0"/>
        </a:spcAft>
        <a:defRPr sz="3200" b="1">
          <a:solidFill>
            <a:srgbClr val="FF0000"/>
          </a:solidFill>
          <a:latin typeface="Verdana" pitchFamily="34" charset="0"/>
          <a:cs typeface="Arial" charset="0"/>
        </a:defRPr>
      </a:lvl8pPr>
      <a:lvl9pPr marL="1828800" algn="l" rtl="0" eaLnBrk="1" fontAlgn="base" hangingPunct="1">
        <a:spcBef>
          <a:spcPct val="0"/>
        </a:spcBef>
        <a:spcAft>
          <a:spcPct val="0"/>
        </a:spcAft>
        <a:defRPr sz="3200" b="1">
          <a:solidFill>
            <a:srgbClr val="FF0000"/>
          </a:solidFill>
          <a:latin typeface="Verdana" pitchFamily="34" charset="0"/>
          <a:cs typeface="Arial" charset="0"/>
        </a:defRPr>
      </a:lvl9pPr>
    </p:titleStyle>
    <p:bodyStyle>
      <a:lvl1pPr marL="342900" indent="-342900" algn="l" rtl="0" eaLnBrk="1" fontAlgn="base" hangingPunct="1">
        <a:spcBef>
          <a:spcPct val="20000"/>
        </a:spcBef>
        <a:spcAft>
          <a:spcPct val="0"/>
        </a:spcAft>
        <a:buChar char="•"/>
        <a:defRPr sz="20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7B729-CB42-4C83-A35B-35706B659091}" type="datetimeFigureOut">
              <a:rPr lang="en-US" smtClean="0"/>
              <a:pPr/>
              <a:t>9/8/2009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018E2-A4E4-4EF5-9D12-03459269C7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chart" Target="../charts/chart4.xml"/><Relationship Id="rId21" Type="http://schemas.openxmlformats.org/officeDocument/2006/relationships/image" Target="../media/image43.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chart" Target="../charts/chart6.xml"/><Relationship Id="rId2" Type="http://schemas.openxmlformats.org/officeDocument/2006/relationships/notesSlide" Target="../notesSlides/notesSlide9.xml"/><Relationship Id="rId16" Type="http://schemas.openxmlformats.org/officeDocument/2006/relationships/image" Target="../media/image39.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8.png"/><Relationship Id="rId23" Type="http://schemas.openxmlformats.org/officeDocument/2006/relationships/image" Target="../media/image45.png"/><Relationship Id="rId10" Type="http://schemas.openxmlformats.org/officeDocument/2006/relationships/chart" Target="../charts/chart5.xml"/><Relationship Id="rId19"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chart" Target="../charts/chart9.xml"/><Relationship Id="rId3" Type="http://schemas.openxmlformats.org/officeDocument/2006/relationships/image" Target="../media/image46.png"/><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chart" Target="../charts/chart8.xml"/><Relationship Id="rId24" Type="http://schemas.openxmlformats.org/officeDocument/2006/relationships/image" Target="../media/image64.png"/><Relationship Id="rId5"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63.png"/><Relationship Id="rId10" Type="http://schemas.openxmlformats.org/officeDocument/2006/relationships/image" Target="../media/image52.png"/><Relationship Id="rId19" Type="http://schemas.openxmlformats.org/officeDocument/2006/relationships/image" Target="../media/image59.png"/><Relationship Id="rId4" Type="http://schemas.openxmlformats.org/officeDocument/2006/relationships/chart" Target="../charts/chart7.xml"/><Relationship Id="rId9" Type="http://schemas.openxmlformats.org/officeDocument/2006/relationships/image" Target="../media/image51.png"/><Relationship Id="rId14" Type="http://schemas.openxmlformats.org/officeDocument/2006/relationships/image" Target="../media/image55.png"/><Relationship Id="rId22"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image" Target="../media/image68.tiff"/><Relationship Id="rId1" Type="http://schemas.openxmlformats.org/officeDocument/2006/relationships/slideLayout" Target="../slideLayouts/slideLayout2.xml"/><Relationship Id="rId4" Type="http://schemas.openxmlformats.org/officeDocument/2006/relationships/image" Target="../media/image7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pPr algn="ctr"/>
            <a:r>
              <a:rPr lang="en-US" dirty="0" smtClean="0"/>
              <a:t>Sub-population Analysis Based on Temporal Features </a:t>
            </a:r>
            <a:r>
              <a:rPr lang="en-US" dirty="0" smtClean="0"/>
              <a:t>of</a:t>
            </a:r>
            <a:r>
              <a:rPr lang="en-US" dirty="0" smtClean="0"/>
              <a:t> </a:t>
            </a:r>
            <a:r>
              <a:rPr lang="en-US" dirty="0" smtClean="0"/>
              <a:t>High Content Images</a:t>
            </a:r>
            <a:endParaRPr lang="en-US" dirty="0"/>
          </a:p>
        </p:txBody>
      </p:sp>
      <p:sp>
        <p:nvSpPr>
          <p:cNvPr id="3" name="Subtitle 2"/>
          <p:cNvSpPr>
            <a:spLocks noGrp="1"/>
          </p:cNvSpPr>
          <p:nvPr>
            <p:ph type="subTitle" idx="1"/>
          </p:nvPr>
        </p:nvSpPr>
        <p:spPr>
          <a:xfrm>
            <a:off x="685800" y="3810000"/>
            <a:ext cx="7391400" cy="838200"/>
          </a:xfrm>
        </p:spPr>
        <p:txBody>
          <a:bodyPr/>
          <a:lstStyle/>
          <a:p>
            <a:r>
              <a:rPr lang="en-US" dirty="0" smtClean="0"/>
              <a:t>Merlin Veronika, James Evans, Paul Matsudaira,</a:t>
            </a:r>
          </a:p>
          <a:p>
            <a:r>
              <a:rPr lang="en-US" dirty="0" smtClean="0"/>
              <a:t> Roy Welsch and Jagath Rajapakse</a:t>
            </a:r>
            <a:endParaRPr lang="en-US" dirty="0"/>
          </a:p>
        </p:txBody>
      </p:sp>
      <p:pic>
        <p:nvPicPr>
          <p:cNvPr id="5" name="Content Placeholder 3" descr="SMA logo.bmp"/>
          <p:cNvPicPr>
            <a:picLocks noChangeAspect="1"/>
          </p:cNvPicPr>
          <p:nvPr/>
        </p:nvPicPr>
        <p:blipFill>
          <a:blip r:embed="rId2"/>
          <a:srcRect/>
          <a:stretch>
            <a:fillRect/>
          </a:stretch>
        </p:blipFill>
        <p:spPr bwMode="auto">
          <a:xfrm>
            <a:off x="2743200" y="0"/>
            <a:ext cx="3660775" cy="1371600"/>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6461125" y="0"/>
            <a:ext cx="2682875" cy="1143000"/>
          </a:xfrm>
          <a:prstGeom prst="rect">
            <a:avLst/>
          </a:prstGeom>
          <a:noFill/>
          <a:ln w="9525">
            <a:noFill/>
            <a:miter lim="800000"/>
            <a:headEnd/>
            <a:tailEnd/>
          </a:ln>
          <a:effectLst/>
        </p:spPr>
      </p:pic>
      <p:sp>
        <p:nvSpPr>
          <p:cNvPr id="7" name="TextBox 6"/>
          <p:cNvSpPr txBox="1"/>
          <p:nvPr/>
        </p:nvSpPr>
        <p:spPr>
          <a:xfrm>
            <a:off x="228600" y="6096000"/>
            <a:ext cx="8915400" cy="461665"/>
          </a:xfrm>
          <a:prstGeom prst="rect">
            <a:avLst/>
          </a:prstGeom>
          <a:noFill/>
        </p:spPr>
        <p:txBody>
          <a:bodyPr wrap="square" rtlCol="0">
            <a:spAutoFit/>
          </a:bodyPr>
          <a:lstStyle/>
          <a:p>
            <a:r>
              <a:rPr lang="en-US" sz="2400" dirty="0" err="1" smtClean="0"/>
              <a:t>InCoB</a:t>
            </a:r>
            <a:r>
              <a:rPr lang="en-US" sz="2400" dirty="0" smtClean="0"/>
              <a:t> 2009                         	Singapore                  10</a:t>
            </a:r>
            <a:r>
              <a:rPr lang="en-US" sz="2400" baseline="30000" dirty="0" smtClean="0"/>
              <a:t>th</a:t>
            </a:r>
            <a:r>
              <a:rPr lang="en-US" sz="2400" dirty="0" smtClean="0"/>
              <a:t> September 2009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extracted from Images</a:t>
            </a:r>
            <a:endParaRPr lang="en-US" dirty="0"/>
          </a:p>
        </p:txBody>
      </p:sp>
      <p:graphicFrame>
        <p:nvGraphicFramePr>
          <p:cNvPr id="4" name="Content Placeholder 3"/>
          <p:cNvGraphicFramePr>
            <a:graphicFrameLocks noGrp="1"/>
          </p:cNvGraphicFramePr>
          <p:nvPr>
            <p:ph idx="1"/>
          </p:nvPr>
        </p:nvGraphicFramePr>
        <p:xfrm>
          <a:off x="762000" y="1447800"/>
          <a:ext cx="7639052" cy="5064760"/>
        </p:xfrm>
        <a:graphic>
          <a:graphicData uri="http://schemas.openxmlformats.org/drawingml/2006/table">
            <a:tbl>
              <a:tblPr firstRow="1" bandRow="1">
                <a:tableStyleId>{5C22544A-7EE6-4342-B048-85BDC9FD1C3A}</a:tableStyleId>
              </a:tblPr>
              <a:tblGrid>
                <a:gridCol w="2014538"/>
                <a:gridCol w="1874838"/>
                <a:gridCol w="1874838"/>
                <a:gridCol w="1874838"/>
              </a:tblGrid>
              <a:tr h="370840">
                <a:tc>
                  <a:txBody>
                    <a:bodyPr/>
                    <a:lstStyle/>
                    <a:p>
                      <a:r>
                        <a:rPr lang="en-US" dirty="0" smtClean="0"/>
                        <a:t>Shape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Area</a:t>
                      </a:r>
                      <a:endParaRPr lang="en-US" dirty="0"/>
                    </a:p>
                  </a:txBody>
                  <a:tcPr/>
                </a:tc>
                <a:tc>
                  <a:txBody>
                    <a:bodyPr/>
                    <a:lstStyle/>
                    <a:p>
                      <a:r>
                        <a:rPr lang="en-US" dirty="0" smtClean="0"/>
                        <a:t>Eccentricity</a:t>
                      </a:r>
                      <a:endParaRPr lang="en-US" dirty="0"/>
                    </a:p>
                  </a:txBody>
                  <a:tcPr/>
                </a:tc>
                <a:tc>
                  <a:txBody>
                    <a:bodyPr/>
                    <a:lstStyle/>
                    <a:p>
                      <a:r>
                        <a:rPr lang="en-US" dirty="0" smtClean="0"/>
                        <a:t>Orientation </a:t>
                      </a:r>
                      <a:endParaRPr lang="en-US" dirty="0"/>
                    </a:p>
                  </a:txBody>
                  <a:tcPr/>
                </a:tc>
                <a:tc>
                  <a:txBody>
                    <a:bodyPr/>
                    <a:lstStyle/>
                    <a:p>
                      <a:r>
                        <a:rPr lang="en-US" dirty="0" smtClean="0"/>
                        <a:t>Solidity</a:t>
                      </a:r>
                      <a:endParaRPr lang="en-US" dirty="0"/>
                    </a:p>
                  </a:txBody>
                  <a:tcPr/>
                </a:tc>
              </a:tr>
              <a:tr h="370840">
                <a:tc>
                  <a:txBody>
                    <a:bodyPr/>
                    <a:lstStyle/>
                    <a:p>
                      <a:r>
                        <a:rPr lang="en-US" dirty="0" smtClean="0"/>
                        <a:t>Extent</a:t>
                      </a:r>
                      <a:endParaRPr lang="en-US" dirty="0"/>
                    </a:p>
                  </a:txBody>
                  <a:tcPr/>
                </a:tc>
                <a:tc>
                  <a:txBody>
                    <a:bodyPr/>
                    <a:lstStyle/>
                    <a:p>
                      <a:r>
                        <a:rPr lang="en-US" dirty="0" smtClean="0"/>
                        <a:t>Perimeter</a:t>
                      </a:r>
                      <a:endParaRPr lang="en-US" dirty="0"/>
                    </a:p>
                  </a:txBody>
                  <a:tcPr/>
                </a:tc>
                <a:tc>
                  <a:txBody>
                    <a:bodyPr/>
                    <a:lstStyle/>
                    <a:p>
                      <a:r>
                        <a:rPr lang="en-US" dirty="0" smtClean="0"/>
                        <a:t>Form Factor</a:t>
                      </a:r>
                      <a:endParaRPr lang="en-US" dirty="0"/>
                    </a:p>
                  </a:txBody>
                  <a:tcPr/>
                </a:tc>
                <a:tc>
                  <a:txBody>
                    <a:bodyPr/>
                    <a:lstStyle/>
                    <a:p>
                      <a:endParaRPr lang="en-US" dirty="0"/>
                    </a:p>
                  </a:txBody>
                  <a:tcPr/>
                </a:tc>
              </a:tr>
              <a:tr h="370840">
                <a:tc>
                  <a:txBody>
                    <a:bodyPr/>
                    <a:lstStyle/>
                    <a:p>
                      <a:r>
                        <a:rPr lang="en-US" b="1" dirty="0" smtClean="0">
                          <a:solidFill>
                            <a:schemeClr val="bg1"/>
                          </a:solidFill>
                        </a:rPr>
                        <a:t>Zernike</a:t>
                      </a:r>
                      <a:endParaRPr lang="en-US" b="1" dirty="0">
                        <a:solidFill>
                          <a:schemeClr val="bg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r>
              <a:tr h="370840">
                <a:tc>
                  <a:txBody>
                    <a:bodyPr/>
                    <a:lstStyle/>
                    <a:p>
                      <a:r>
                        <a:rPr lang="en-US" dirty="0" smtClean="0">
                          <a:solidFill>
                            <a:schemeClr val="tx1"/>
                          </a:solidFill>
                        </a:rPr>
                        <a:t>Zernike_0_0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Zernike_1_1</a:t>
                      </a:r>
                      <a:endParaRPr 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Zernike_2_0</a:t>
                      </a:r>
                      <a:endParaRPr 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Zernike_2_2</a:t>
                      </a:r>
                      <a:endParaRPr lang="en-US" dirty="0">
                        <a:solidFill>
                          <a:schemeClr val="accent1"/>
                        </a:solidFill>
                      </a:endParaRPr>
                    </a:p>
                  </a:txBody>
                  <a:tcPr/>
                </a:tc>
              </a:tr>
              <a:tr h="370840">
                <a:tc>
                  <a:txBody>
                    <a:bodyPr/>
                    <a:lstStyle/>
                    <a:p>
                      <a:pPr algn="ctr"/>
                      <a:r>
                        <a:rPr lang="en-US" dirty="0" smtClean="0">
                          <a:solidFill>
                            <a:schemeClr val="tx1"/>
                          </a:solidFill>
                        </a:rPr>
                        <a:t>.</a:t>
                      </a:r>
                    </a:p>
                    <a:p>
                      <a:pPr algn="ctr"/>
                      <a:r>
                        <a:rPr lang="en-US" dirty="0" smtClean="0">
                          <a:solidFill>
                            <a:schemeClr val="tx1"/>
                          </a:solidFill>
                        </a:rPr>
                        <a:t>.</a:t>
                      </a:r>
                    </a:p>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p>
                    <a:p>
                      <a:pPr algn="ctr"/>
                      <a:r>
                        <a:rPr lang="en-US" dirty="0" smtClean="0">
                          <a:solidFill>
                            <a:schemeClr val="tx1"/>
                          </a:solidFill>
                        </a:rPr>
                        <a:t>.</a:t>
                      </a:r>
                    </a:p>
                    <a:p>
                      <a:pPr algn="ctr"/>
                      <a:r>
                        <a:rPr lang="en-US" dirty="0" smtClean="0">
                          <a:solidFill>
                            <a:schemeClr val="tx1"/>
                          </a:solidFill>
                        </a:rPr>
                        <a:t>.</a:t>
                      </a:r>
                    </a:p>
                    <a:p>
                      <a:endParaRPr lang="en-US" dirty="0">
                        <a:solidFill>
                          <a:schemeClr val="accent1"/>
                        </a:solidFill>
                      </a:endParaRPr>
                    </a:p>
                  </a:txBody>
                  <a:tcPr/>
                </a:tc>
                <a:tc>
                  <a:txBody>
                    <a:bodyPr/>
                    <a:lstStyle/>
                    <a:p>
                      <a:pPr algn="ctr"/>
                      <a:r>
                        <a:rPr lang="en-US" dirty="0" smtClean="0">
                          <a:solidFill>
                            <a:schemeClr val="tx1"/>
                          </a:solidFill>
                        </a:rPr>
                        <a:t>.</a:t>
                      </a:r>
                    </a:p>
                    <a:p>
                      <a:pPr algn="ctr"/>
                      <a:r>
                        <a:rPr lang="en-US" dirty="0" smtClean="0">
                          <a:solidFill>
                            <a:schemeClr val="tx1"/>
                          </a:solidFill>
                        </a:rPr>
                        <a:t>.</a:t>
                      </a:r>
                    </a:p>
                    <a:p>
                      <a:pPr algn="ctr"/>
                      <a:r>
                        <a:rPr lang="en-US" dirty="0" smtClean="0">
                          <a:solidFill>
                            <a:schemeClr val="tx1"/>
                          </a:solidFill>
                        </a:rPr>
                        <a:t>.</a:t>
                      </a:r>
                    </a:p>
                    <a:p>
                      <a:endParaRPr lang="en-US" dirty="0">
                        <a:solidFill>
                          <a:schemeClr val="accent1"/>
                        </a:solidFill>
                      </a:endParaRPr>
                    </a:p>
                  </a:txBody>
                  <a:tcPr/>
                </a:tc>
                <a:tc>
                  <a:txBody>
                    <a:bodyPr/>
                    <a:lstStyle/>
                    <a:p>
                      <a:pPr algn="ctr"/>
                      <a:r>
                        <a:rPr lang="en-US" dirty="0" smtClean="0">
                          <a:solidFill>
                            <a:schemeClr val="tx1"/>
                          </a:solidFill>
                        </a:rPr>
                        <a:t>.</a:t>
                      </a:r>
                    </a:p>
                    <a:p>
                      <a:pPr algn="ctr"/>
                      <a:r>
                        <a:rPr lang="en-US" dirty="0" smtClean="0">
                          <a:solidFill>
                            <a:schemeClr val="tx1"/>
                          </a:solidFill>
                        </a:rPr>
                        <a:t>.</a:t>
                      </a:r>
                    </a:p>
                    <a:p>
                      <a:pPr algn="ctr"/>
                      <a:r>
                        <a:rPr lang="en-US" dirty="0" smtClean="0">
                          <a:solidFill>
                            <a:schemeClr val="tx1"/>
                          </a:solidFill>
                        </a:rPr>
                        <a:t>.</a:t>
                      </a:r>
                    </a:p>
                    <a:p>
                      <a:endParaRPr lang="en-US" dirty="0">
                        <a:solidFill>
                          <a:schemeClr val="accent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Zernike_9_3</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Zernike_9_5</a:t>
                      </a:r>
                      <a:endParaRPr 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Zernike_9_7</a:t>
                      </a:r>
                      <a:endParaRPr 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Zernike_9_9</a:t>
                      </a:r>
                      <a:endParaRPr lang="en-US" dirty="0">
                        <a:solidFill>
                          <a:schemeClr val="accent1"/>
                        </a:solidFill>
                      </a:endParaRPr>
                    </a:p>
                  </a:txBody>
                  <a:tcPr/>
                </a:tc>
              </a:tr>
              <a:tr h="370840">
                <a:tc>
                  <a:txBody>
                    <a:bodyPr/>
                    <a:lstStyle/>
                    <a:p>
                      <a:r>
                        <a:rPr lang="en-US" b="1" dirty="0" smtClean="0">
                          <a:solidFill>
                            <a:schemeClr val="bg1"/>
                          </a:solidFill>
                        </a:rPr>
                        <a:t>Kinetic</a:t>
                      </a:r>
                      <a:endParaRPr lang="en-US" b="1" dirty="0">
                        <a:solidFill>
                          <a:schemeClr val="bg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c>
                  <a:txBody>
                    <a:bodyPr/>
                    <a:lstStyle/>
                    <a:p>
                      <a:endParaRPr lang="en-US" dirty="0">
                        <a:solidFill>
                          <a:schemeClr val="accent1"/>
                        </a:solidFill>
                      </a:endParaRPr>
                    </a:p>
                  </a:txBody>
                  <a:tcPr>
                    <a:solidFill>
                      <a:schemeClr val="accent1"/>
                    </a:solidFill>
                  </a:tcPr>
                </a:tc>
              </a:tr>
              <a:tr h="370840">
                <a:tc>
                  <a:txBody>
                    <a:bodyPr/>
                    <a:lstStyle/>
                    <a:p>
                      <a:r>
                        <a:rPr lang="en-US" dirty="0" smtClean="0">
                          <a:solidFill>
                            <a:schemeClr val="tx1"/>
                          </a:solidFill>
                        </a:rPr>
                        <a:t>Mean Cell Speed</a:t>
                      </a:r>
                      <a:endParaRPr lang="en-US" dirty="0">
                        <a:solidFill>
                          <a:schemeClr val="tx1"/>
                        </a:solidFill>
                      </a:endParaRPr>
                    </a:p>
                  </a:txBody>
                  <a:tcPr/>
                </a:tc>
                <a:tc>
                  <a:txBody>
                    <a:bodyPr/>
                    <a:lstStyle/>
                    <a:p>
                      <a:r>
                        <a:rPr lang="en-US" dirty="0" smtClean="0">
                          <a:solidFill>
                            <a:schemeClr val="tx1"/>
                          </a:solidFill>
                        </a:rPr>
                        <a:t>Chemotactic</a:t>
                      </a:r>
                      <a:r>
                        <a:rPr lang="en-US" baseline="0" dirty="0" smtClean="0">
                          <a:solidFill>
                            <a:schemeClr val="tx1"/>
                          </a:solidFill>
                        </a:rPr>
                        <a:t> Index</a:t>
                      </a:r>
                      <a:endParaRPr lang="en-US" dirty="0">
                        <a:solidFill>
                          <a:schemeClr val="tx1"/>
                        </a:solidFill>
                      </a:endParaRPr>
                    </a:p>
                  </a:txBody>
                  <a:tcPr/>
                </a:tc>
                <a:tc>
                  <a:txBody>
                    <a:bodyPr/>
                    <a:lstStyle/>
                    <a:p>
                      <a:r>
                        <a:rPr lang="en-US" dirty="0" smtClean="0">
                          <a:solidFill>
                            <a:schemeClr val="tx1"/>
                          </a:solidFill>
                        </a:rPr>
                        <a:t>Path length</a:t>
                      </a:r>
                      <a:endParaRPr lang="en-US" dirty="0">
                        <a:solidFill>
                          <a:schemeClr val="tx1"/>
                        </a:solidFill>
                      </a:endParaRPr>
                    </a:p>
                  </a:txBody>
                  <a:tcPr/>
                </a:tc>
                <a:tc>
                  <a:txBody>
                    <a:bodyPr/>
                    <a:lstStyle/>
                    <a:p>
                      <a:r>
                        <a:rPr lang="en-US" dirty="0" smtClean="0">
                          <a:solidFill>
                            <a:schemeClr val="tx1"/>
                          </a:solidFill>
                        </a:rPr>
                        <a:t>Path displacement</a:t>
                      </a:r>
                      <a:endParaRPr lang="en-US" dirty="0">
                        <a:solidFill>
                          <a:schemeClr val="tx1"/>
                        </a:solidFill>
                      </a:endParaRPr>
                    </a:p>
                  </a:txBody>
                  <a:tcPr/>
                </a:tc>
              </a:tr>
              <a:tr h="370840">
                <a:tc>
                  <a:txBody>
                    <a:bodyPr/>
                    <a:lstStyle/>
                    <a:p>
                      <a:r>
                        <a:rPr lang="en-US" dirty="0" smtClean="0">
                          <a:solidFill>
                            <a:schemeClr val="tx1"/>
                          </a:solidFill>
                        </a:rPr>
                        <a:t>Persistence</a:t>
                      </a:r>
                      <a:endParaRPr lang="en-US" dirty="0">
                        <a:solidFill>
                          <a:schemeClr val="tx1"/>
                        </a:solidFill>
                      </a:endParaRPr>
                    </a:p>
                  </a:txBody>
                  <a:tcPr/>
                </a:tc>
                <a:tc>
                  <a:txBody>
                    <a:bodyPr/>
                    <a:lstStyle/>
                    <a:p>
                      <a:r>
                        <a:rPr lang="en-US" dirty="0" smtClean="0">
                          <a:solidFill>
                            <a:schemeClr val="tx1"/>
                          </a:solidFill>
                        </a:rPr>
                        <a:t>Random motility coefficient</a:t>
                      </a:r>
                      <a:endParaRPr lang="en-US" dirty="0">
                        <a:solidFill>
                          <a:schemeClr val="tx1"/>
                        </a:solidFill>
                      </a:endParaRPr>
                    </a:p>
                  </a:txBody>
                  <a:tcPr/>
                </a:tc>
                <a:tc>
                  <a:txBody>
                    <a:bodyPr/>
                    <a:lstStyle/>
                    <a:p>
                      <a:r>
                        <a:rPr lang="en-US" dirty="0" smtClean="0">
                          <a:solidFill>
                            <a:schemeClr val="tx1"/>
                          </a:solidFill>
                        </a:rPr>
                        <a:t>Persistence</a:t>
                      </a:r>
                      <a:r>
                        <a:rPr lang="en-US" baseline="0" dirty="0" smtClean="0">
                          <a:solidFill>
                            <a:schemeClr val="tx1"/>
                          </a:solidFill>
                        </a:rPr>
                        <a:t> length</a:t>
                      </a:r>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a:t>
            </a:r>
            <a:r>
              <a:rPr lang="en-US" dirty="0" smtClean="0"/>
              <a:t> in feature sets </a:t>
            </a:r>
            <a:endParaRPr lang="en-US" dirty="0"/>
          </a:p>
        </p:txBody>
      </p:sp>
      <p:pic>
        <p:nvPicPr>
          <p:cNvPr id="3076" name="Picture 4" descr="E:\NTU\TrackingImages\KSR\KSR_Statistics\bpkinetic.tif"/>
          <p:cNvPicPr>
            <a:picLocks noGrp="1" noChangeAspect="1" noChangeArrowheads="1"/>
          </p:cNvPicPr>
          <p:nvPr>
            <p:ph idx="1"/>
          </p:nvPr>
        </p:nvPicPr>
        <p:blipFill>
          <a:blip r:embed="rId2"/>
          <a:srcRect/>
          <a:stretch>
            <a:fillRect/>
          </a:stretch>
        </p:blipFill>
        <p:spPr bwMode="auto">
          <a:xfrm>
            <a:off x="2286000" y="1866900"/>
            <a:ext cx="5334000" cy="4000500"/>
          </a:xfrm>
          <a:prstGeom prst="rect">
            <a:avLst/>
          </a:prstGeom>
          <a:noFill/>
        </p:spPr>
      </p:pic>
      <p:pic>
        <p:nvPicPr>
          <p:cNvPr id="3077" name="Picture 5" descr="E:\NTU\TrackingImages\KSR\KSR_Statistics\bpstatic.tif"/>
          <p:cNvPicPr>
            <a:picLocks noChangeAspect="1" noChangeArrowheads="1"/>
          </p:cNvPicPr>
          <p:nvPr/>
        </p:nvPicPr>
        <p:blipFill>
          <a:blip r:embed="rId3"/>
          <a:srcRect/>
          <a:stretch>
            <a:fillRect/>
          </a:stretch>
        </p:blipFill>
        <p:spPr bwMode="auto">
          <a:xfrm>
            <a:off x="457200" y="1143000"/>
            <a:ext cx="5334000" cy="4000500"/>
          </a:xfrm>
          <a:prstGeom prst="rect">
            <a:avLst/>
          </a:prstGeom>
          <a:noFill/>
        </p:spPr>
      </p:pic>
      <p:pic>
        <p:nvPicPr>
          <p:cNvPr id="3078" name="Picture 6" descr="E:\NTU\TrackingImages\KSR\KSR_Statistics\bpzer.tif"/>
          <p:cNvPicPr>
            <a:picLocks noChangeAspect="1" noChangeArrowheads="1"/>
          </p:cNvPicPr>
          <p:nvPr/>
        </p:nvPicPr>
        <p:blipFill>
          <a:blip r:embed="rId4"/>
          <a:srcRect/>
          <a:stretch>
            <a:fillRect/>
          </a:stretch>
        </p:blipFill>
        <p:spPr bwMode="auto">
          <a:xfrm>
            <a:off x="3581400" y="2514600"/>
            <a:ext cx="5334000" cy="400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7"/>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 calcmode="lin" valueType="num">
                                      <p:cBhvr additive="base">
                                        <p:cTn id="9" dur="500" fill="hold"/>
                                        <p:tgtEl>
                                          <p:spTgt spid="3076"/>
                                        </p:tgtEl>
                                        <p:attrNameLst>
                                          <p:attrName>ppt_x</p:attrName>
                                        </p:attrNameLst>
                                      </p:cBhvr>
                                      <p:tavLst>
                                        <p:tav tm="0">
                                          <p:val>
                                            <p:strVal val="#ppt_x"/>
                                          </p:val>
                                        </p:tav>
                                        <p:tav tm="100000">
                                          <p:val>
                                            <p:strVal val="#ppt_x"/>
                                          </p:val>
                                        </p:tav>
                                      </p:tavLst>
                                    </p:anim>
                                    <p:anim calcmode="lin" valueType="num">
                                      <p:cBhvr additive="base">
                                        <p:cTn id="1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ppt_x"/>
                                          </p:val>
                                        </p:tav>
                                        <p:tav tm="100000">
                                          <p:val>
                                            <p:strVal val="#ppt_x"/>
                                          </p:val>
                                        </p:tav>
                                      </p:tavLst>
                                    </p:anim>
                                    <p:anim calcmode="lin" valueType="num">
                                      <p:cBhvr additive="base">
                                        <p:cTn id="1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Entropy-based Feature selection</a:t>
            </a:r>
            <a:endParaRPr lang="en-US" dirty="0"/>
          </a:p>
        </p:txBody>
      </p:sp>
      <p:sp>
        <p:nvSpPr>
          <p:cNvPr id="3" name="Content Placeholder 2"/>
          <p:cNvSpPr>
            <a:spLocks noGrp="1"/>
          </p:cNvSpPr>
          <p:nvPr>
            <p:ph idx="1"/>
          </p:nvPr>
        </p:nvSpPr>
        <p:spPr/>
        <p:txBody>
          <a:bodyPr/>
          <a:lstStyle/>
          <a:p>
            <a:r>
              <a:rPr lang="en-US" i="1" dirty="0" smtClean="0"/>
              <a:t>Differential entropy was used to rank features</a:t>
            </a:r>
            <a:endParaRPr lang="en-US" i="1" dirty="0"/>
          </a:p>
        </p:txBody>
      </p:sp>
      <p:graphicFrame>
        <p:nvGraphicFramePr>
          <p:cNvPr id="5" name="Object 4"/>
          <p:cNvGraphicFramePr>
            <a:graphicFrameLocks noChangeAspect="1"/>
          </p:cNvGraphicFramePr>
          <p:nvPr/>
        </p:nvGraphicFramePr>
        <p:xfrm>
          <a:off x="2717800" y="2057400"/>
          <a:ext cx="3324225" cy="925513"/>
        </p:xfrm>
        <a:graphic>
          <a:graphicData uri="http://schemas.openxmlformats.org/presentationml/2006/ole">
            <p:oleObj spid="_x0000_s2050" name="Equation" r:id="rId4" imgW="1688760" imgH="469800" progId="Equation.DSMT4">
              <p:embed/>
            </p:oleObj>
          </a:graphicData>
        </a:graphic>
      </p:graphicFrame>
      <p:graphicFrame>
        <p:nvGraphicFramePr>
          <p:cNvPr id="6" name="Table 5"/>
          <p:cNvGraphicFramePr>
            <a:graphicFrameLocks noGrp="1"/>
          </p:cNvGraphicFramePr>
          <p:nvPr/>
        </p:nvGraphicFramePr>
        <p:xfrm>
          <a:off x="1295400" y="2971800"/>
          <a:ext cx="6096000" cy="2966720"/>
        </p:xfrm>
        <a:graphic>
          <a:graphicData uri="http://schemas.openxmlformats.org/drawingml/2006/table">
            <a:tbl>
              <a:tblPr firstRow="1" bandRow="1">
                <a:tableStyleId>{073A0DAA-6AF3-43AB-8588-CEC1D06C72B9}</a:tableStyleId>
              </a:tblPr>
              <a:tblGrid>
                <a:gridCol w="928694"/>
                <a:gridCol w="2119306"/>
                <a:gridCol w="1023966"/>
                <a:gridCol w="2024034"/>
              </a:tblGrid>
              <a:tr h="370840">
                <a:tc>
                  <a:txBody>
                    <a:bodyPr/>
                    <a:lstStyle/>
                    <a:p>
                      <a:r>
                        <a:rPr lang="en-US" dirty="0" smtClean="0"/>
                        <a:t>Ranks</a:t>
                      </a:r>
                      <a:endParaRPr lang="en-US" dirty="0"/>
                    </a:p>
                  </a:txBody>
                  <a:tcPr/>
                </a:tc>
                <a:tc>
                  <a:txBody>
                    <a:bodyPr/>
                    <a:lstStyle/>
                    <a:p>
                      <a:r>
                        <a:rPr lang="en-US" dirty="0" smtClean="0"/>
                        <a:t>Features</a:t>
                      </a:r>
                      <a:endParaRPr lang="en-US" dirty="0"/>
                    </a:p>
                  </a:txBody>
                  <a:tcPr/>
                </a:tc>
                <a:tc>
                  <a:txBody>
                    <a:bodyPr/>
                    <a:lstStyle/>
                    <a:p>
                      <a:r>
                        <a:rPr lang="en-US" dirty="0" smtClean="0"/>
                        <a:t>Ranks</a:t>
                      </a:r>
                      <a:endParaRPr lang="en-US" dirty="0"/>
                    </a:p>
                  </a:txBody>
                  <a:tcPr/>
                </a:tc>
                <a:tc>
                  <a:txBody>
                    <a:bodyPr/>
                    <a:lstStyle/>
                    <a:p>
                      <a:r>
                        <a:rPr lang="en-US" dirty="0" smtClean="0"/>
                        <a:t>features</a:t>
                      </a:r>
                      <a:endParaRPr lang="en-US" dirty="0"/>
                    </a:p>
                  </a:txBody>
                  <a:tcPr/>
                </a:tc>
              </a:tr>
              <a:tr h="370840">
                <a:tc>
                  <a:txBody>
                    <a:bodyPr/>
                    <a:lstStyle/>
                    <a:p>
                      <a:r>
                        <a:rPr lang="en-US" dirty="0" smtClean="0"/>
                        <a:t>1</a:t>
                      </a:r>
                      <a:endParaRPr lang="en-US" dirty="0"/>
                    </a:p>
                  </a:txBody>
                  <a:tcPr>
                    <a:solidFill>
                      <a:schemeClr val="bg2"/>
                    </a:solidFill>
                  </a:tcPr>
                </a:tc>
                <a:tc>
                  <a:txBody>
                    <a:bodyPr/>
                    <a:lstStyle/>
                    <a:p>
                      <a:r>
                        <a:rPr lang="en-US" dirty="0" smtClean="0"/>
                        <a:t>Orientation</a:t>
                      </a:r>
                      <a:endParaRPr lang="en-US" dirty="0"/>
                    </a:p>
                  </a:txBody>
                  <a:tcPr>
                    <a:solidFill>
                      <a:schemeClr val="bg2"/>
                    </a:solidFill>
                  </a:tcPr>
                </a:tc>
                <a:tc>
                  <a:txBody>
                    <a:bodyPr/>
                    <a:lstStyle/>
                    <a:p>
                      <a:r>
                        <a:rPr lang="en-US" dirty="0" smtClean="0"/>
                        <a:t>8</a:t>
                      </a:r>
                      <a:endParaRPr lang="en-US" dirty="0"/>
                    </a:p>
                  </a:txBody>
                  <a:tcPr>
                    <a:solidFill>
                      <a:schemeClr val="bg2"/>
                    </a:solidFill>
                  </a:tcPr>
                </a:tc>
                <a:tc>
                  <a:txBody>
                    <a:bodyPr/>
                    <a:lstStyle/>
                    <a:p>
                      <a:r>
                        <a:rPr lang="en-US" dirty="0" smtClean="0"/>
                        <a:t>Cell Speed</a:t>
                      </a:r>
                      <a:endParaRPr lang="en-US" dirty="0"/>
                    </a:p>
                  </a:txBody>
                  <a:tcPr>
                    <a:solidFill>
                      <a:schemeClr val="bg2"/>
                    </a:solidFill>
                  </a:tcPr>
                </a:tc>
              </a:tr>
              <a:tr h="370840">
                <a:tc>
                  <a:txBody>
                    <a:bodyPr/>
                    <a:lstStyle/>
                    <a:p>
                      <a:r>
                        <a:rPr lang="en-US" dirty="0" smtClean="0"/>
                        <a:t>2</a:t>
                      </a:r>
                      <a:endParaRPr lang="en-US" dirty="0"/>
                    </a:p>
                  </a:txBody>
                  <a:tcPr>
                    <a:solidFill>
                      <a:schemeClr val="bg2"/>
                    </a:solidFill>
                  </a:tcPr>
                </a:tc>
                <a:tc>
                  <a:txBody>
                    <a:bodyPr/>
                    <a:lstStyle/>
                    <a:p>
                      <a:r>
                        <a:rPr lang="en-US" dirty="0" smtClean="0"/>
                        <a:t>RM Coefficient</a:t>
                      </a:r>
                      <a:endParaRPr lang="en-US" dirty="0"/>
                    </a:p>
                  </a:txBody>
                  <a:tcPr>
                    <a:solidFill>
                      <a:schemeClr val="bg2"/>
                    </a:solidFill>
                  </a:tcPr>
                </a:tc>
                <a:tc>
                  <a:txBody>
                    <a:bodyPr/>
                    <a:lstStyle/>
                    <a:p>
                      <a:r>
                        <a:rPr lang="en-US" dirty="0" smtClean="0"/>
                        <a:t>9</a:t>
                      </a:r>
                      <a:endParaRPr lang="en-US" dirty="0"/>
                    </a:p>
                  </a:txBody>
                  <a:tcPr>
                    <a:solidFill>
                      <a:schemeClr val="bg2"/>
                    </a:solidFill>
                  </a:tcPr>
                </a:tc>
                <a:tc>
                  <a:txBody>
                    <a:bodyPr/>
                    <a:lstStyle/>
                    <a:p>
                      <a:r>
                        <a:rPr lang="en-US" dirty="0" smtClean="0"/>
                        <a:t>Perimeter</a:t>
                      </a:r>
                      <a:endParaRPr lang="en-US" dirty="0"/>
                    </a:p>
                  </a:txBody>
                  <a:tcPr>
                    <a:solidFill>
                      <a:schemeClr val="bg2"/>
                    </a:solidFill>
                  </a:tcPr>
                </a:tc>
              </a:tr>
              <a:tr h="370840">
                <a:tc>
                  <a:txBody>
                    <a:bodyPr/>
                    <a:lstStyle/>
                    <a:p>
                      <a:r>
                        <a:rPr lang="en-US" dirty="0" smtClean="0"/>
                        <a:t>3</a:t>
                      </a:r>
                      <a:endParaRPr lang="en-US" dirty="0"/>
                    </a:p>
                  </a:txBody>
                  <a:tcPr>
                    <a:solidFill>
                      <a:schemeClr val="bg2"/>
                    </a:solidFill>
                  </a:tcPr>
                </a:tc>
                <a:tc>
                  <a:txBody>
                    <a:bodyPr/>
                    <a:lstStyle/>
                    <a:p>
                      <a:r>
                        <a:rPr lang="en-US" dirty="0" smtClean="0"/>
                        <a:t>Persistence Length</a:t>
                      </a:r>
                      <a:endParaRPr lang="en-US" dirty="0"/>
                    </a:p>
                  </a:txBody>
                  <a:tcPr>
                    <a:solidFill>
                      <a:schemeClr val="bg2"/>
                    </a:solidFill>
                  </a:tcPr>
                </a:tc>
                <a:tc>
                  <a:txBody>
                    <a:bodyPr/>
                    <a:lstStyle/>
                    <a:p>
                      <a:r>
                        <a:rPr lang="en-US" dirty="0" smtClean="0"/>
                        <a:t>10</a:t>
                      </a:r>
                      <a:endParaRPr lang="en-US" dirty="0"/>
                    </a:p>
                  </a:txBody>
                  <a:tcPr>
                    <a:solidFill>
                      <a:schemeClr val="bg2"/>
                    </a:solidFill>
                  </a:tcPr>
                </a:tc>
                <a:tc>
                  <a:txBody>
                    <a:bodyPr/>
                    <a:lstStyle/>
                    <a:p>
                      <a:r>
                        <a:rPr lang="en-US" dirty="0" smtClean="0"/>
                        <a:t>Chemotactic Index</a:t>
                      </a:r>
                      <a:endParaRPr lang="en-US" dirty="0"/>
                    </a:p>
                  </a:txBody>
                  <a:tcPr>
                    <a:solidFill>
                      <a:schemeClr val="bg2"/>
                    </a:solidFill>
                  </a:tcPr>
                </a:tc>
              </a:tr>
              <a:tr h="370840">
                <a:tc>
                  <a:txBody>
                    <a:bodyPr/>
                    <a:lstStyle/>
                    <a:p>
                      <a:r>
                        <a:rPr lang="en-US" dirty="0" smtClean="0"/>
                        <a:t>4</a:t>
                      </a:r>
                      <a:endParaRPr lang="en-US" dirty="0"/>
                    </a:p>
                  </a:txBody>
                  <a:tcPr>
                    <a:solidFill>
                      <a:schemeClr val="bg2"/>
                    </a:solidFill>
                  </a:tcPr>
                </a:tc>
                <a:tc>
                  <a:txBody>
                    <a:bodyPr/>
                    <a:lstStyle/>
                    <a:p>
                      <a:r>
                        <a:rPr lang="en-US" dirty="0" smtClean="0"/>
                        <a:t>Persistence</a:t>
                      </a:r>
                      <a:endParaRPr lang="en-US" dirty="0"/>
                    </a:p>
                  </a:txBody>
                  <a:tcPr>
                    <a:solidFill>
                      <a:schemeClr val="bg2"/>
                    </a:solidFill>
                  </a:tcPr>
                </a:tc>
                <a:tc>
                  <a:txBody>
                    <a:bodyPr/>
                    <a:lstStyle/>
                    <a:p>
                      <a:r>
                        <a:rPr lang="en-US" dirty="0" smtClean="0"/>
                        <a:t>11</a:t>
                      </a:r>
                      <a:endParaRPr lang="en-US" dirty="0"/>
                    </a:p>
                  </a:txBody>
                  <a:tcPr>
                    <a:solidFill>
                      <a:schemeClr val="bg2"/>
                    </a:solidFill>
                  </a:tcPr>
                </a:tc>
                <a:tc>
                  <a:txBody>
                    <a:bodyPr/>
                    <a:lstStyle/>
                    <a:p>
                      <a:r>
                        <a:rPr lang="en-US" dirty="0" smtClean="0"/>
                        <a:t>Eccentricity</a:t>
                      </a:r>
                      <a:endParaRPr lang="en-US" dirty="0"/>
                    </a:p>
                  </a:txBody>
                  <a:tcPr>
                    <a:solidFill>
                      <a:schemeClr val="bg2"/>
                    </a:solidFill>
                  </a:tcPr>
                </a:tc>
              </a:tr>
              <a:tr h="370840">
                <a:tc>
                  <a:txBody>
                    <a:bodyPr/>
                    <a:lstStyle/>
                    <a:p>
                      <a:r>
                        <a:rPr lang="en-US" dirty="0" smtClean="0"/>
                        <a:t>5</a:t>
                      </a:r>
                      <a:endParaRPr lang="en-US" dirty="0"/>
                    </a:p>
                  </a:txBody>
                  <a:tcPr>
                    <a:solidFill>
                      <a:schemeClr val="bg2"/>
                    </a:solidFill>
                  </a:tcPr>
                </a:tc>
                <a:tc>
                  <a:txBody>
                    <a:bodyPr/>
                    <a:lstStyle/>
                    <a:p>
                      <a:r>
                        <a:rPr lang="en-US" dirty="0" smtClean="0"/>
                        <a:t>Path Displacement</a:t>
                      </a:r>
                      <a:endParaRPr lang="en-US" dirty="0"/>
                    </a:p>
                  </a:txBody>
                  <a:tcPr>
                    <a:solidFill>
                      <a:schemeClr val="bg2"/>
                    </a:solidFill>
                  </a:tcPr>
                </a:tc>
                <a:tc>
                  <a:txBody>
                    <a:bodyPr/>
                    <a:lstStyle/>
                    <a:p>
                      <a:r>
                        <a:rPr lang="en-US" dirty="0" smtClean="0"/>
                        <a:t>12</a:t>
                      </a:r>
                      <a:endParaRPr lang="en-US" dirty="0"/>
                    </a:p>
                  </a:txBody>
                  <a:tcPr>
                    <a:solidFill>
                      <a:schemeClr val="bg2"/>
                    </a:solidFill>
                  </a:tcPr>
                </a:tc>
                <a:tc>
                  <a:txBody>
                    <a:bodyPr/>
                    <a:lstStyle/>
                    <a:p>
                      <a:r>
                        <a:rPr lang="en-US" dirty="0" smtClean="0"/>
                        <a:t>Form Factor</a:t>
                      </a:r>
                      <a:endParaRPr lang="en-US" dirty="0"/>
                    </a:p>
                  </a:txBody>
                  <a:tcPr>
                    <a:solidFill>
                      <a:schemeClr val="bg2"/>
                    </a:solidFill>
                  </a:tcPr>
                </a:tc>
              </a:tr>
              <a:tr h="370840">
                <a:tc>
                  <a:txBody>
                    <a:bodyPr/>
                    <a:lstStyle/>
                    <a:p>
                      <a:r>
                        <a:rPr lang="en-US" dirty="0" smtClean="0"/>
                        <a:t>6</a:t>
                      </a:r>
                      <a:endParaRPr lang="en-US" dirty="0"/>
                    </a:p>
                  </a:txBody>
                  <a:tcPr>
                    <a:solidFill>
                      <a:schemeClr val="bg2"/>
                    </a:solidFill>
                  </a:tcPr>
                </a:tc>
                <a:tc>
                  <a:txBody>
                    <a:bodyPr/>
                    <a:lstStyle/>
                    <a:p>
                      <a:r>
                        <a:rPr lang="en-US" dirty="0" smtClean="0"/>
                        <a:t>Path Length</a:t>
                      </a:r>
                      <a:endParaRPr lang="en-US" dirty="0"/>
                    </a:p>
                  </a:txBody>
                  <a:tcPr>
                    <a:solidFill>
                      <a:schemeClr val="bg2"/>
                    </a:solidFill>
                  </a:tcPr>
                </a:tc>
                <a:tc>
                  <a:txBody>
                    <a:bodyPr/>
                    <a:lstStyle/>
                    <a:p>
                      <a:r>
                        <a:rPr lang="en-US" dirty="0" smtClean="0"/>
                        <a:t>13</a:t>
                      </a:r>
                      <a:endParaRPr lang="en-US" dirty="0"/>
                    </a:p>
                  </a:txBody>
                  <a:tcPr>
                    <a:solidFill>
                      <a:schemeClr val="bg2"/>
                    </a:solidFill>
                  </a:tcPr>
                </a:tc>
                <a:tc>
                  <a:txBody>
                    <a:bodyPr/>
                    <a:lstStyle/>
                    <a:p>
                      <a:r>
                        <a:rPr lang="en-US" dirty="0" smtClean="0"/>
                        <a:t>Extent</a:t>
                      </a:r>
                      <a:endParaRPr lang="en-US" dirty="0"/>
                    </a:p>
                  </a:txBody>
                  <a:tcPr>
                    <a:solidFill>
                      <a:schemeClr val="bg2"/>
                    </a:solidFill>
                  </a:tcPr>
                </a:tc>
              </a:tr>
              <a:tr h="370840">
                <a:tc>
                  <a:txBody>
                    <a:bodyPr/>
                    <a:lstStyle/>
                    <a:p>
                      <a:r>
                        <a:rPr lang="en-US" dirty="0" smtClean="0"/>
                        <a:t>7</a:t>
                      </a:r>
                      <a:endParaRPr lang="en-US" dirty="0"/>
                    </a:p>
                  </a:txBody>
                  <a:tcPr>
                    <a:solidFill>
                      <a:schemeClr val="bg2"/>
                    </a:solidFill>
                  </a:tcPr>
                </a:tc>
                <a:tc>
                  <a:txBody>
                    <a:bodyPr/>
                    <a:lstStyle/>
                    <a:p>
                      <a:r>
                        <a:rPr lang="en-US" dirty="0" smtClean="0"/>
                        <a:t>Area</a:t>
                      </a:r>
                      <a:endParaRPr lang="en-US" dirty="0"/>
                    </a:p>
                  </a:txBody>
                  <a:tcPr>
                    <a:solidFill>
                      <a:schemeClr val="bg2"/>
                    </a:solidFill>
                  </a:tcPr>
                </a:tc>
                <a:tc>
                  <a:txBody>
                    <a:bodyPr/>
                    <a:lstStyle/>
                    <a:p>
                      <a:r>
                        <a:rPr lang="en-US" dirty="0" smtClean="0"/>
                        <a:t>14</a:t>
                      </a:r>
                      <a:endParaRPr lang="en-US" dirty="0"/>
                    </a:p>
                  </a:txBody>
                  <a:tcPr>
                    <a:solidFill>
                      <a:schemeClr val="bg2"/>
                    </a:solidFill>
                  </a:tcPr>
                </a:tc>
                <a:tc>
                  <a:txBody>
                    <a:bodyPr/>
                    <a:lstStyle/>
                    <a:p>
                      <a:r>
                        <a:rPr lang="en-US" dirty="0" smtClean="0"/>
                        <a:t>Solidity</a:t>
                      </a:r>
                      <a:endParaRPr lang="en-US" dirty="0"/>
                    </a:p>
                  </a:txBody>
                  <a:tcPr>
                    <a:solidFill>
                      <a:schemeClr val="bg2"/>
                    </a:solidFill>
                  </a:tcPr>
                </a:tc>
              </a:tr>
            </a:tbl>
          </a:graphicData>
        </a:graphic>
      </p:graphicFrame>
      <p:sp>
        <p:nvSpPr>
          <p:cNvPr id="8" name="椭圆 18"/>
          <p:cNvSpPr/>
          <p:nvPr/>
        </p:nvSpPr>
        <p:spPr>
          <a:xfrm>
            <a:off x="1905000" y="3657600"/>
            <a:ext cx="2286000" cy="1905000"/>
          </a:xfrm>
          <a:prstGeom prst="ellipse">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zh-CN" altLang="en-US" dirty="0">
              <a:solidFill>
                <a:schemeClr val="accent2"/>
              </a:solidFill>
            </a:endParaRPr>
          </a:p>
        </p:txBody>
      </p:sp>
      <p:sp>
        <p:nvSpPr>
          <p:cNvPr id="10" name="椭圆 18"/>
          <p:cNvSpPr/>
          <p:nvPr/>
        </p:nvSpPr>
        <p:spPr>
          <a:xfrm>
            <a:off x="5257800" y="3733800"/>
            <a:ext cx="1447800" cy="457200"/>
          </a:xfrm>
          <a:prstGeom prst="ellipse">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zh-CN" altLang="en-US" dirty="0">
              <a:solidFill>
                <a:schemeClr val="accent2"/>
              </a:solidFill>
            </a:endParaRPr>
          </a:p>
        </p:txBody>
      </p:sp>
      <p:sp>
        <p:nvSpPr>
          <p:cNvPr id="11" name="椭圆 18"/>
          <p:cNvSpPr/>
          <p:nvPr/>
        </p:nvSpPr>
        <p:spPr>
          <a:xfrm>
            <a:off x="5181600" y="4419600"/>
            <a:ext cx="1905000" cy="457200"/>
          </a:xfrm>
          <a:prstGeom prst="ellipse">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zh-CN"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2252749" y="29510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214282" y="321468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357686" y="328612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Oval Callout 11"/>
          <p:cNvSpPr/>
          <p:nvPr/>
        </p:nvSpPr>
        <p:spPr bwMode="auto">
          <a:xfrm>
            <a:off x="500034" y="214290"/>
            <a:ext cx="1643074" cy="928694"/>
          </a:xfrm>
          <a:prstGeom prst="wedgeEllipseCallout">
            <a:avLst>
              <a:gd name="adj1" fmla="val 57199"/>
              <a:gd name="adj2" fmla="val 11835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smtClean="0"/>
              <a:t>N</a:t>
            </a:r>
            <a:r>
              <a:rPr lang="en-US" baseline="-25000" dirty="0" err="1" smtClean="0"/>
              <a:t>feat</a:t>
            </a:r>
            <a:r>
              <a:rPr lang="en-US" dirty="0" smtClean="0"/>
              <a:t>=</a:t>
            </a:r>
            <a:r>
              <a:rPr lang="en-US" sz="2000" dirty="0" smtClean="0">
                <a:solidFill>
                  <a:srgbClr val="000099"/>
                </a:solidFill>
                <a:latin typeface="Arial" charset="0"/>
                <a:ea typeface="Arial Unicode MS" pitchFamily="34" charset="-128"/>
                <a:cs typeface="Arial Unicode MS" pitchFamily="34" charset="-128"/>
              </a:rPr>
              <a:t>14</a:t>
            </a:r>
            <a:endPar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endParaRPr>
          </a:p>
        </p:txBody>
      </p:sp>
      <p:sp>
        <p:nvSpPr>
          <p:cNvPr id="13" name="Oval Callout 12"/>
          <p:cNvSpPr/>
          <p:nvPr/>
        </p:nvSpPr>
        <p:spPr bwMode="auto">
          <a:xfrm>
            <a:off x="428596" y="2000240"/>
            <a:ext cx="1714512" cy="714380"/>
          </a:xfrm>
          <a:prstGeom prst="wedgeEllipseCallout">
            <a:avLst>
              <a:gd name="adj1" fmla="val 63588"/>
              <a:gd name="adj2" fmla="val 125336"/>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dirty="0" err="1" smtClean="0"/>
              <a:t>N</a:t>
            </a:r>
            <a:r>
              <a:rPr lang="en-US" baseline="-25000" dirty="0" err="1" smtClean="0"/>
              <a:t>feat</a:t>
            </a:r>
            <a:r>
              <a:rPr lang="en-US" dirty="0" smtClean="0"/>
              <a:t>=</a:t>
            </a:r>
            <a:r>
              <a:rPr lang="en-US" sz="2000" dirty="0">
                <a:solidFill>
                  <a:srgbClr val="000099"/>
                </a:solidFill>
                <a:latin typeface="Arial" charset="0"/>
                <a:ea typeface="Arial Unicode MS" pitchFamily="34" charset="-128"/>
                <a:cs typeface="Arial Unicode MS" pitchFamily="34" charset="-128"/>
              </a:rPr>
              <a:t>7</a:t>
            </a:r>
            <a:endPar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endParaRPr>
          </a:p>
        </p:txBody>
      </p:sp>
      <p:sp>
        <p:nvSpPr>
          <p:cNvPr id="14" name="Oval Callout 13"/>
          <p:cNvSpPr/>
          <p:nvPr/>
        </p:nvSpPr>
        <p:spPr bwMode="auto">
          <a:xfrm>
            <a:off x="7143768" y="2500306"/>
            <a:ext cx="1571636" cy="714380"/>
          </a:xfrm>
          <a:prstGeom prst="wedgeEllipseCallout">
            <a:avLst>
              <a:gd name="adj1" fmla="val -60657"/>
              <a:gd name="adj2" fmla="val 7646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dirty="0" err="1" smtClean="0"/>
              <a:t>N</a:t>
            </a:r>
            <a:r>
              <a:rPr lang="en-US" baseline="-25000" dirty="0" err="1" smtClean="0"/>
              <a:t>feat</a:t>
            </a:r>
            <a:r>
              <a:rPr lang="en-US" dirty="0" smtClean="0"/>
              <a:t>=7</a:t>
            </a:r>
            <a:endPar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Cluster </a:t>
            </a:r>
            <a:r>
              <a:rPr lang="en-US" dirty="0" smtClean="0"/>
              <a:t>Validation</a:t>
            </a:r>
            <a:endParaRPr lang="en-US" dirty="0"/>
          </a:p>
        </p:txBody>
      </p:sp>
      <p:sp>
        <p:nvSpPr>
          <p:cNvPr id="3" name="Content Placeholder 2"/>
          <p:cNvSpPr>
            <a:spLocks noGrp="1"/>
          </p:cNvSpPr>
          <p:nvPr>
            <p:ph idx="1"/>
          </p:nvPr>
        </p:nvSpPr>
        <p:spPr>
          <a:xfrm>
            <a:off x="533400" y="1295400"/>
            <a:ext cx="7543800" cy="5334000"/>
          </a:xfrm>
        </p:spPr>
        <p:txBody>
          <a:bodyPr>
            <a:normAutofit/>
          </a:bodyPr>
          <a:lstStyle/>
          <a:p>
            <a:r>
              <a:rPr lang="en-US" sz="2000" dirty="0" smtClean="0"/>
              <a:t>Homogeneity Index:</a:t>
            </a:r>
          </a:p>
          <a:p>
            <a:pPr marL="349250" lvl="1" indent="0" algn="just">
              <a:buNone/>
            </a:pPr>
            <a:r>
              <a:rPr lang="en-US" sz="2000" i="1" dirty="0" err="1" smtClean="0"/>
              <a:t>H</a:t>
            </a:r>
            <a:r>
              <a:rPr lang="en-US" sz="2000" i="1" baseline="-25000" dirty="0" err="1" smtClean="0"/>
              <a:t>avg</a:t>
            </a:r>
            <a:r>
              <a:rPr lang="en-US" sz="2000" i="1" dirty="0" smtClean="0"/>
              <a:t> </a:t>
            </a:r>
            <a:r>
              <a:rPr lang="en-US" sz="2000" dirty="0" smtClean="0"/>
              <a:t>is the average distance between each point in the cluster (</a:t>
            </a:r>
            <a:r>
              <a:rPr lang="en-US" sz="2000" dirty="0" err="1" smtClean="0"/>
              <a:t>ie</a:t>
            </a:r>
            <a:r>
              <a:rPr lang="en-US" sz="2000" dirty="0" smtClean="0"/>
              <a:t> cell) and the respective cluster centroid. It reflects the compactness of the cluster.</a:t>
            </a:r>
          </a:p>
          <a:p>
            <a:endParaRPr lang="en-US" sz="2000" dirty="0" smtClean="0"/>
          </a:p>
          <a:p>
            <a:endParaRPr lang="en-US" sz="2000" dirty="0" smtClean="0"/>
          </a:p>
          <a:p>
            <a:endParaRPr lang="en-US" sz="2000" dirty="0" smtClean="0"/>
          </a:p>
          <a:p>
            <a:r>
              <a:rPr lang="en-US" sz="2000" dirty="0" smtClean="0"/>
              <a:t>Separation Index</a:t>
            </a:r>
          </a:p>
          <a:p>
            <a:pPr marL="349250" lvl="1" indent="0">
              <a:buNone/>
            </a:pPr>
            <a:r>
              <a:rPr lang="en-US" sz="1800" i="1" dirty="0" err="1" smtClean="0"/>
              <a:t>S</a:t>
            </a:r>
            <a:r>
              <a:rPr lang="en-US" sz="1800" i="1" baseline="-25000" dirty="0" err="1" smtClean="0"/>
              <a:t>avg</a:t>
            </a:r>
            <a:r>
              <a:rPr lang="en-US" sz="1800" dirty="0" smtClean="0"/>
              <a:t> is the  average distance between clusters. It reflects the overall distance between clusters</a:t>
            </a:r>
          </a:p>
          <a:p>
            <a:pPr lvl="1" indent="-393700">
              <a:buNone/>
            </a:pPr>
            <a:endParaRPr lang="en-US" sz="1800" dirty="0" smtClean="0"/>
          </a:p>
          <a:p>
            <a:pPr lvl="1" indent="-393700">
              <a:buNone/>
            </a:pPr>
            <a:endParaRPr lang="en-US" sz="1800" dirty="0" smtClean="0"/>
          </a:p>
          <a:p>
            <a:pPr lvl="1" indent="-393700">
              <a:buNone/>
            </a:pPr>
            <a:endParaRPr lang="en-US" sz="1800" dirty="0" smtClean="0"/>
          </a:p>
          <a:p>
            <a:pPr indent="-393700"/>
            <a:endParaRPr lang="en-US" sz="2000" dirty="0" smtClean="0"/>
          </a:p>
          <a:p>
            <a:pPr indent="-393700"/>
            <a:r>
              <a:rPr lang="en-US" sz="2000" dirty="0" smtClean="0"/>
              <a:t>Decreasing </a:t>
            </a:r>
            <a:r>
              <a:rPr lang="en-US" sz="2000" dirty="0" err="1" smtClean="0"/>
              <a:t>H</a:t>
            </a:r>
            <a:r>
              <a:rPr lang="en-US" sz="2000" baseline="-25000" dirty="0" err="1" smtClean="0"/>
              <a:t>avg</a:t>
            </a:r>
            <a:r>
              <a:rPr lang="en-US" sz="2000" baseline="-25000" dirty="0" smtClean="0"/>
              <a:t> </a:t>
            </a:r>
            <a:r>
              <a:rPr lang="en-US" sz="2000" dirty="0" smtClean="0"/>
              <a:t>or increasing </a:t>
            </a:r>
            <a:r>
              <a:rPr lang="en-US" sz="2000" dirty="0" err="1" smtClean="0"/>
              <a:t>S</a:t>
            </a:r>
            <a:r>
              <a:rPr lang="en-US" sz="2000" baseline="-25000" dirty="0" err="1" smtClean="0"/>
              <a:t>avg</a:t>
            </a:r>
            <a:r>
              <a:rPr lang="en-US" sz="2000" dirty="0" smtClean="0"/>
              <a:t> suggests better clusters</a:t>
            </a:r>
            <a:endParaRPr lang="en-US" sz="2000" dirty="0"/>
          </a:p>
        </p:txBody>
      </p:sp>
      <p:graphicFrame>
        <p:nvGraphicFramePr>
          <p:cNvPr id="4" name="Object 3"/>
          <p:cNvGraphicFramePr>
            <a:graphicFrameLocks noChangeAspect="1"/>
          </p:cNvGraphicFramePr>
          <p:nvPr/>
        </p:nvGraphicFramePr>
        <p:xfrm>
          <a:off x="3124200" y="2803065"/>
          <a:ext cx="3382962" cy="1000125"/>
        </p:xfrm>
        <a:graphic>
          <a:graphicData uri="http://schemas.openxmlformats.org/presentationml/2006/ole">
            <p:oleObj spid="_x0000_s3074" name="Equation" r:id="rId4" imgW="1460160" imgH="431640" progId="Equation.DSMT4">
              <p:embed/>
            </p:oleObj>
          </a:graphicData>
        </a:graphic>
      </p:graphicFrame>
      <p:graphicFrame>
        <p:nvGraphicFramePr>
          <p:cNvPr id="5" name="Object 4"/>
          <p:cNvGraphicFramePr>
            <a:graphicFrameLocks noChangeAspect="1"/>
          </p:cNvGraphicFramePr>
          <p:nvPr/>
        </p:nvGraphicFramePr>
        <p:xfrm>
          <a:off x="2743200" y="4789710"/>
          <a:ext cx="4360863" cy="1214437"/>
        </p:xfrm>
        <a:graphic>
          <a:graphicData uri="http://schemas.openxmlformats.org/presentationml/2006/ole">
            <p:oleObj spid="_x0000_s3075" name="Equation" r:id="rId5" imgW="2006280" imgH="5587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Validation results</a:t>
            </a:r>
            <a:endParaRPr lang="en-US" sz="2800" dirty="0"/>
          </a:p>
        </p:txBody>
      </p:sp>
      <p:sp>
        <p:nvSpPr>
          <p:cNvPr id="6" name="Content Placeholder 5"/>
          <p:cNvSpPr>
            <a:spLocks noGrp="1"/>
          </p:cNvSpPr>
          <p:nvPr>
            <p:ph idx="1"/>
          </p:nvPr>
        </p:nvSpPr>
        <p:spPr>
          <a:xfrm>
            <a:off x="843633" y="3643314"/>
            <a:ext cx="7467600" cy="2482849"/>
          </a:xfrm>
        </p:spPr>
        <p:txBody>
          <a:bodyPr>
            <a:normAutofit/>
          </a:bodyPr>
          <a:lstStyle/>
          <a:p>
            <a:pPr>
              <a:buNone/>
            </a:pPr>
            <a:r>
              <a:rPr lang="en-US" dirty="0" smtClean="0">
                <a:solidFill>
                  <a:schemeClr val="tx2"/>
                </a:solidFill>
              </a:rPr>
              <a:t>Conclusion:</a:t>
            </a:r>
          </a:p>
          <a:p>
            <a:r>
              <a:rPr lang="en-US" dirty="0" smtClean="0">
                <a:solidFill>
                  <a:schemeClr val="tx2"/>
                </a:solidFill>
              </a:rPr>
              <a:t>In terms of compactness, dynamic features in </a:t>
            </a:r>
            <a:r>
              <a:rPr lang="en-US" dirty="0" smtClean="0">
                <a:solidFill>
                  <a:srgbClr val="FF0000"/>
                </a:solidFill>
              </a:rPr>
              <a:t>four</a:t>
            </a:r>
            <a:r>
              <a:rPr lang="en-US" dirty="0" smtClean="0">
                <a:solidFill>
                  <a:schemeClr val="tx2"/>
                </a:solidFill>
              </a:rPr>
              <a:t> clusters gives better resolution</a:t>
            </a:r>
          </a:p>
          <a:p>
            <a:r>
              <a:rPr lang="en-US" dirty="0" smtClean="0">
                <a:solidFill>
                  <a:schemeClr val="tx2"/>
                </a:solidFill>
              </a:rPr>
              <a:t>In terms of separation, static features in </a:t>
            </a:r>
            <a:r>
              <a:rPr lang="en-US" dirty="0" smtClean="0">
                <a:solidFill>
                  <a:srgbClr val="FF0000"/>
                </a:solidFill>
              </a:rPr>
              <a:t>three </a:t>
            </a:r>
            <a:r>
              <a:rPr lang="en-US" dirty="0" smtClean="0">
                <a:solidFill>
                  <a:schemeClr val="tx2"/>
                </a:solidFill>
              </a:rPr>
              <a:t>clusters gives better resolution</a:t>
            </a:r>
          </a:p>
          <a:p>
            <a:r>
              <a:rPr lang="en-US" dirty="0" smtClean="0">
                <a:solidFill>
                  <a:schemeClr val="tx2"/>
                </a:solidFill>
              </a:rPr>
              <a:t>Dynamic features combined with static gives best of both.</a:t>
            </a:r>
          </a:p>
          <a:p>
            <a:endParaRPr lang="en-US" dirty="0" smtClean="0">
              <a:solidFill>
                <a:schemeClr val="accent2"/>
              </a:solidFill>
            </a:endParaRPr>
          </a:p>
          <a:p>
            <a:endParaRPr lang="en-US" dirty="0" smtClean="0">
              <a:solidFill>
                <a:schemeClr val="accent2"/>
              </a:solidFill>
            </a:endParaRPr>
          </a:p>
          <a:p>
            <a:pPr lvl="1"/>
            <a:endParaRPr lang="en-US" dirty="0"/>
          </a:p>
        </p:txBody>
      </p:sp>
      <p:graphicFrame>
        <p:nvGraphicFramePr>
          <p:cNvPr id="7" name="Content Placeholder 3"/>
          <p:cNvGraphicFramePr>
            <a:graphicFrameLocks/>
          </p:cNvGraphicFramePr>
          <p:nvPr/>
        </p:nvGraphicFramePr>
        <p:xfrm>
          <a:off x="1224633" y="1981200"/>
          <a:ext cx="6967568" cy="1381760"/>
        </p:xfrm>
        <a:graphic>
          <a:graphicData uri="http://schemas.openxmlformats.org/drawingml/2006/table">
            <a:tbl>
              <a:tblPr firstRow="1" bandRow="1">
                <a:tableStyleId>{7E9639D4-E3E2-4D34-9284-5A2195B3D0D7}</a:tableStyleId>
              </a:tblPr>
              <a:tblGrid>
                <a:gridCol w="1741892"/>
                <a:gridCol w="1741892"/>
                <a:gridCol w="1741892"/>
                <a:gridCol w="1741892"/>
              </a:tblGrid>
              <a:tr h="370840">
                <a:tc>
                  <a:txBody>
                    <a:bodyPr/>
                    <a:lstStyle/>
                    <a:p>
                      <a:endParaRPr lang="en-US" dirty="0"/>
                    </a:p>
                  </a:txBody>
                  <a:tcPr/>
                </a:tc>
                <a:tc>
                  <a:txBody>
                    <a:bodyPr/>
                    <a:lstStyle/>
                    <a:p>
                      <a:r>
                        <a:rPr lang="en-US" dirty="0" smtClean="0"/>
                        <a:t>Static</a:t>
                      </a:r>
                      <a:r>
                        <a:rPr lang="en-US" baseline="0" dirty="0" smtClean="0"/>
                        <a:t> only</a:t>
                      </a:r>
                      <a:endParaRPr lang="en-US" dirty="0"/>
                    </a:p>
                  </a:txBody>
                  <a:tcPr/>
                </a:tc>
                <a:tc>
                  <a:txBody>
                    <a:bodyPr/>
                    <a:lstStyle/>
                    <a:p>
                      <a:r>
                        <a:rPr lang="en-US" dirty="0" smtClean="0"/>
                        <a:t>Dynamic only</a:t>
                      </a:r>
                      <a:endParaRPr lang="en-US" dirty="0"/>
                    </a:p>
                  </a:txBody>
                  <a:tcPr/>
                </a:tc>
                <a:tc>
                  <a:txBody>
                    <a:bodyPr/>
                    <a:lstStyle/>
                    <a:p>
                      <a:r>
                        <a:rPr lang="en-US" dirty="0" smtClean="0"/>
                        <a:t>Static</a:t>
                      </a:r>
                      <a:r>
                        <a:rPr lang="en-US" baseline="0" dirty="0" smtClean="0"/>
                        <a:t> and Dynamic</a:t>
                      </a:r>
                      <a:endParaRPr lang="en-US" dirty="0"/>
                    </a:p>
                  </a:txBody>
                  <a:tcPr/>
                </a:tc>
              </a:tr>
              <a:tr h="370840">
                <a:tc>
                  <a:txBody>
                    <a:bodyPr/>
                    <a:lstStyle/>
                    <a:p>
                      <a:r>
                        <a:rPr lang="en-US" dirty="0" smtClean="0"/>
                        <a:t>HI</a:t>
                      </a:r>
                      <a:endParaRPr lang="en-US" dirty="0"/>
                    </a:p>
                  </a:txBody>
                  <a:tcPr/>
                </a:tc>
                <a:tc>
                  <a:txBody>
                    <a:bodyPr/>
                    <a:lstStyle/>
                    <a:p>
                      <a:r>
                        <a:rPr lang="en-US" dirty="0" smtClean="0"/>
                        <a:t>1.5825</a:t>
                      </a:r>
                      <a:endParaRPr lang="en-US" dirty="0"/>
                    </a:p>
                  </a:txBody>
                  <a:tcPr/>
                </a:tc>
                <a:tc>
                  <a:txBody>
                    <a:bodyPr/>
                    <a:lstStyle/>
                    <a:p>
                      <a:r>
                        <a:rPr lang="en-US" dirty="0" smtClean="0"/>
                        <a:t>0.3377</a:t>
                      </a:r>
                      <a:endParaRPr lang="en-US" dirty="0"/>
                    </a:p>
                  </a:txBody>
                  <a:tcPr/>
                </a:tc>
                <a:tc>
                  <a:txBody>
                    <a:bodyPr/>
                    <a:lstStyle/>
                    <a:p>
                      <a:r>
                        <a:rPr lang="en-US" dirty="0" smtClean="0"/>
                        <a:t>1.4810</a:t>
                      </a:r>
                      <a:endParaRPr lang="en-US" dirty="0"/>
                    </a:p>
                  </a:txBody>
                  <a:tcPr/>
                </a:tc>
              </a:tr>
              <a:tr h="370840">
                <a:tc>
                  <a:txBody>
                    <a:bodyPr/>
                    <a:lstStyle/>
                    <a:p>
                      <a:r>
                        <a:rPr lang="en-US" dirty="0" smtClean="0"/>
                        <a:t>SI</a:t>
                      </a:r>
                      <a:endParaRPr lang="en-US" dirty="0"/>
                    </a:p>
                  </a:txBody>
                  <a:tcPr/>
                </a:tc>
                <a:tc>
                  <a:txBody>
                    <a:bodyPr/>
                    <a:lstStyle/>
                    <a:p>
                      <a:r>
                        <a:rPr lang="en-US" dirty="0" smtClean="0"/>
                        <a:t>1.1988</a:t>
                      </a:r>
                      <a:endParaRPr lang="en-US" dirty="0"/>
                    </a:p>
                  </a:txBody>
                  <a:tcPr/>
                </a:tc>
                <a:tc>
                  <a:txBody>
                    <a:bodyPr/>
                    <a:lstStyle/>
                    <a:p>
                      <a:r>
                        <a:rPr lang="en-US" dirty="0" smtClean="0"/>
                        <a:t>0.2924</a:t>
                      </a:r>
                      <a:endParaRPr lang="en-US" dirty="0"/>
                    </a:p>
                  </a:txBody>
                  <a:tcPr/>
                </a:tc>
                <a:tc>
                  <a:txBody>
                    <a:bodyPr/>
                    <a:lstStyle/>
                    <a:p>
                      <a:r>
                        <a:rPr lang="en-US" dirty="0" smtClean="0"/>
                        <a:t>0.9646</a:t>
                      </a:r>
                      <a:endParaRPr lang="en-US" dirty="0"/>
                    </a:p>
                  </a:txBody>
                  <a:tcPr/>
                </a:tc>
              </a:tr>
            </a:tbl>
          </a:graphicData>
        </a:graphic>
      </p:graphicFrame>
      <p:sp>
        <p:nvSpPr>
          <p:cNvPr id="9" name="Down Arrow Callout 8"/>
          <p:cNvSpPr/>
          <p:nvPr/>
        </p:nvSpPr>
        <p:spPr bwMode="auto">
          <a:xfrm>
            <a:off x="2977233" y="1143000"/>
            <a:ext cx="1071570" cy="785818"/>
          </a:xfrm>
          <a:prstGeom prst="downArrowCallou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N</a:t>
            </a:r>
            <a:r>
              <a:rPr kumimoji="0" lang="en-US" sz="2000" b="0" i="0" u="none" strike="noStrike" cap="none" normalizeH="0" baseline="-25000" dirty="0" smtClean="0">
                <a:ln>
                  <a:noFill/>
                </a:ln>
                <a:solidFill>
                  <a:srgbClr val="000099"/>
                </a:solidFill>
                <a:effectLst/>
                <a:latin typeface="Arial" charset="0"/>
                <a:ea typeface="Arial Unicode MS" pitchFamily="34" charset="-128"/>
                <a:cs typeface="Arial Unicode MS" pitchFamily="34" charset="-128"/>
              </a:rPr>
              <a:t>C</a:t>
            </a: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=3</a:t>
            </a:r>
          </a:p>
        </p:txBody>
      </p:sp>
      <p:sp>
        <p:nvSpPr>
          <p:cNvPr id="10" name="Down Arrow Callout 9"/>
          <p:cNvSpPr/>
          <p:nvPr/>
        </p:nvSpPr>
        <p:spPr bwMode="auto">
          <a:xfrm>
            <a:off x="4882233" y="1143000"/>
            <a:ext cx="1071570" cy="785818"/>
          </a:xfrm>
          <a:prstGeom prst="downArrowCallou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N</a:t>
            </a:r>
            <a:r>
              <a:rPr kumimoji="0" lang="en-US" sz="2000" b="0" i="0" u="none" strike="noStrike" cap="none" normalizeH="0" baseline="-25000" dirty="0" smtClean="0">
                <a:ln>
                  <a:noFill/>
                </a:ln>
                <a:solidFill>
                  <a:srgbClr val="000099"/>
                </a:solidFill>
                <a:effectLst/>
                <a:latin typeface="Arial" charset="0"/>
                <a:ea typeface="Arial Unicode MS" pitchFamily="34" charset="-128"/>
                <a:cs typeface="Arial Unicode MS" pitchFamily="34" charset="-128"/>
              </a:rPr>
              <a:t>C</a:t>
            </a: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=4</a:t>
            </a:r>
          </a:p>
        </p:txBody>
      </p:sp>
      <p:sp>
        <p:nvSpPr>
          <p:cNvPr id="11" name="Down Arrow Callout 10"/>
          <p:cNvSpPr/>
          <p:nvPr/>
        </p:nvSpPr>
        <p:spPr bwMode="auto">
          <a:xfrm>
            <a:off x="6711033" y="1143000"/>
            <a:ext cx="1071570" cy="785818"/>
          </a:xfrm>
          <a:prstGeom prst="downArrowCallou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N</a:t>
            </a:r>
            <a:r>
              <a:rPr kumimoji="0" lang="en-US" sz="2000" b="0" i="0" u="none" strike="noStrike" cap="none" normalizeH="0" baseline="-25000" dirty="0" smtClean="0">
                <a:ln>
                  <a:noFill/>
                </a:ln>
                <a:solidFill>
                  <a:srgbClr val="000099"/>
                </a:solidFill>
                <a:effectLst/>
                <a:latin typeface="Arial" charset="0"/>
                <a:ea typeface="Arial Unicode MS" pitchFamily="34" charset="-128"/>
                <a:cs typeface="Arial Unicode MS" pitchFamily="34" charset="-128"/>
              </a:rPr>
              <a:t>C</a:t>
            </a:r>
            <a:r>
              <a:rPr kumimoji="0" lang="en-US" sz="2000" b="0" i="0" u="none" strike="noStrike" cap="none" normalizeH="0" baseline="0" dirty="0" smtClean="0">
                <a:ln>
                  <a:noFill/>
                </a:ln>
                <a:solidFill>
                  <a:srgbClr val="000099"/>
                </a:solidFill>
                <a:effectLst/>
                <a:latin typeface="Arial" charset="0"/>
                <a:ea typeface="Arial Unicode MS" pitchFamily="34" charset="-128"/>
                <a:cs typeface="Arial Unicode MS" pitchFamily="34" charset="-128"/>
              </a:rPr>
              <a:t>=3</a:t>
            </a:r>
          </a:p>
        </p:txBody>
      </p:sp>
      <p:sp>
        <p:nvSpPr>
          <p:cNvPr id="8" name="椭圆 18"/>
          <p:cNvSpPr/>
          <p:nvPr/>
        </p:nvSpPr>
        <p:spPr>
          <a:xfrm>
            <a:off x="4348833" y="2590800"/>
            <a:ext cx="1447800" cy="457200"/>
          </a:xfrm>
          <a:prstGeom prst="ellipse">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zh-CN" altLang="en-US" dirty="0">
              <a:solidFill>
                <a:schemeClr val="accent2"/>
              </a:solidFill>
            </a:endParaRPr>
          </a:p>
        </p:txBody>
      </p:sp>
      <p:sp>
        <p:nvSpPr>
          <p:cNvPr id="12" name="椭圆 18"/>
          <p:cNvSpPr/>
          <p:nvPr/>
        </p:nvSpPr>
        <p:spPr>
          <a:xfrm>
            <a:off x="2672433" y="2971800"/>
            <a:ext cx="1447800" cy="457200"/>
          </a:xfrm>
          <a:prstGeom prst="ellipse">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endParaRPr lang="zh-CN"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linds(horizontal)">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animBg="1"/>
      <p:bldP spid="12"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&amp; Speed Vs Time</a:t>
            </a:r>
            <a:endParaRPr lang="en-US" dirty="0"/>
          </a:p>
        </p:txBody>
      </p:sp>
      <p:grpSp>
        <p:nvGrpSpPr>
          <p:cNvPr id="3" name="Group 4"/>
          <p:cNvGrpSpPr/>
          <p:nvPr/>
        </p:nvGrpSpPr>
        <p:grpSpPr>
          <a:xfrm>
            <a:off x="1000100" y="1428736"/>
            <a:ext cx="7010428" cy="4867296"/>
            <a:chOff x="1000100" y="1428736"/>
            <a:chExt cx="7010428" cy="4867296"/>
          </a:xfrm>
        </p:grpSpPr>
        <p:graphicFrame>
          <p:nvGraphicFramePr>
            <p:cNvPr id="6" name="Chart 5"/>
            <p:cNvGraphicFramePr/>
            <p:nvPr/>
          </p:nvGraphicFramePr>
          <p:xfrm>
            <a:off x="1000100" y="1500174"/>
            <a:ext cx="7010428" cy="479585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7"/>
            <p:cNvPicPr>
              <a:picLocks noChangeAspect="1" noChangeArrowheads="1"/>
            </p:cNvPicPr>
            <p:nvPr/>
          </p:nvPicPr>
          <p:blipFill>
            <a:blip r:embed="rId4"/>
            <a:srcRect/>
            <a:stretch>
              <a:fillRect/>
            </a:stretch>
          </p:blipFill>
          <p:spPr bwMode="auto">
            <a:xfrm>
              <a:off x="1428728" y="5357826"/>
              <a:ext cx="333375" cy="400050"/>
            </a:xfrm>
            <a:prstGeom prst="rect">
              <a:avLst/>
            </a:prstGeom>
            <a:noFill/>
            <a:ln w="9525">
              <a:noFill/>
              <a:miter lim="800000"/>
              <a:headEnd/>
              <a:tailEnd/>
            </a:ln>
            <a:effectLst/>
          </p:spPr>
        </p:pic>
        <p:pic>
          <p:nvPicPr>
            <p:cNvPr id="8" name="Picture 8"/>
            <p:cNvPicPr>
              <a:picLocks noChangeAspect="1" noChangeArrowheads="1"/>
            </p:cNvPicPr>
            <p:nvPr/>
          </p:nvPicPr>
          <p:blipFill>
            <a:blip r:embed="rId5"/>
            <a:srcRect/>
            <a:stretch>
              <a:fillRect/>
            </a:stretch>
          </p:blipFill>
          <p:spPr bwMode="auto">
            <a:xfrm>
              <a:off x="2643174" y="1714488"/>
              <a:ext cx="304800" cy="361950"/>
            </a:xfrm>
            <a:prstGeom prst="rect">
              <a:avLst/>
            </a:prstGeom>
            <a:noFill/>
            <a:ln w="9525">
              <a:noFill/>
              <a:miter lim="800000"/>
              <a:headEnd/>
              <a:tailEnd/>
            </a:ln>
            <a:effectLst/>
          </p:spPr>
        </p:pic>
        <p:pic>
          <p:nvPicPr>
            <p:cNvPr id="9" name="Picture 9"/>
            <p:cNvPicPr>
              <a:picLocks noChangeAspect="1" noChangeArrowheads="1"/>
            </p:cNvPicPr>
            <p:nvPr/>
          </p:nvPicPr>
          <p:blipFill>
            <a:blip r:embed="rId6"/>
            <a:srcRect/>
            <a:stretch>
              <a:fillRect/>
            </a:stretch>
          </p:blipFill>
          <p:spPr bwMode="auto">
            <a:xfrm>
              <a:off x="3643306" y="2071678"/>
              <a:ext cx="742950" cy="828675"/>
            </a:xfrm>
            <a:prstGeom prst="rect">
              <a:avLst/>
            </a:prstGeom>
            <a:noFill/>
            <a:ln w="9525">
              <a:noFill/>
              <a:miter lim="800000"/>
              <a:headEnd/>
              <a:tailEnd/>
            </a:ln>
            <a:effectLst/>
          </p:spPr>
        </p:pic>
        <p:pic>
          <p:nvPicPr>
            <p:cNvPr id="10" name="Picture 10"/>
            <p:cNvPicPr>
              <a:picLocks noChangeAspect="1" noChangeArrowheads="1"/>
            </p:cNvPicPr>
            <p:nvPr/>
          </p:nvPicPr>
          <p:blipFill>
            <a:blip r:embed="rId7"/>
            <a:srcRect/>
            <a:stretch>
              <a:fillRect/>
            </a:stretch>
          </p:blipFill>
          <p:spPr bwMode="auto">
            <a:xfrm>
              <a:off x="4572000" y="2285992"/>
              <a:ext cx="895350" cy="1057275"/>
            </a:xfrm>
            <a:prstGeom prst="rect">
              <a:avLst/>
            </a:prstGeom>
            <a:noFill/>
            <a:ln w="9525">
              <a:noFill/>
              <a:miter lim="800000"/>
              <a:headEnd/>
              <a:tailEnd/>
            </a:ln>
            <a:effectLst/>
          </p:spPr>
        </p:pic>
        <p:pic>
          <p:nvPicPr>
            <p:cNvPr id="11" name="Picture 11"/>
            <p:cNvPicPr>
              <a:picLocks noChangeAspect="1" noChangeArrowheads="1"/>
            </p:cNvPicPr>
            <p:nvPr/>
          </p:nvPicPr>
          <p:blipFill>
            <a:blip r:embed="rId8"/>
            <a:srcRect/>
            <a:stretch>
              <a:fillRect/>
            </a:stretch>
          </p:blipFill>
          <p:spPr bwMode="auto">
            <a:xfrm>
              <a:off x="5857884" y="1428736"/>
              <a:ext cx="857250" cy="990600"/>
            </a:xfrm>
            <a:prstGeom prst="rect">
              <a:avLst/>
            </a:prstGeom>
            <a:noFill/>
            <a:ln w="9525">
              <a:noFill/>
              <a:miter lim="800000"/>
              <a:headEnd/>
              <a:tailEnd/>
            </a:ln>
            <a:effectLst/>
          </p:spPr>
        </p:pic>
        <p:pic>
          <p:nvPicPr>
            <p:cNvPr id="12" name="Picture 12"/>
            <p:cNvPicPr>
              <a:picLocks noChangeAspect="1" noChangeArrowheads="1"/>
            </p:cNvPicPr>
            <p:nvPr/>
          </p:nvPicPr>
          <p:blipFill>
            <a:blip r:embed="rId9"/>
            <a:srcRect/>
            <a:stretch>
              <a:fillRect/>
            </a:stretch>
          </p:blipFill>
          <p:spPr bwMode="auto">
            <a:xfrm>
              <a:off x="7000892" y="3643314"/>
              <a:ext cx="790575" cy="904875"/>
            </a:xfrm>
            <a:prstGeom prst="rect">
              <a:avLst/>
            </a:prstGeom>
            <a:noFill/>
            <a:ln w="9525">
              <a:noFill/>
              <a:miter lim="800000"/>
              <a:headEnd/>
              <a:tailEnd/>
            </a:ln>
            <a:effectLst/>
          </p:spPr>
        </p:pic>
      </p:grpSp>
      <p:grpSp>
        <p:nvGrpSpPr>
          <p:cNvPr id="4" name="Group 12"/>
          <p:cNvGrpSpPr/>
          <p:nvPr/>
        </p:nvGrpSpPr>
        <p:grpSpPr>
          <a:xfrm>
            <a:off x="1371600" y="1676400"/>
            <a:ext cx="7143800" cy="4714908"/>
            <a:chOff x="1038287" y="1274170"/>
            <a:chExt cx="7143800" cy="4714908"/>
          </a:xfrm>
        </p:grpSpPr>
        <p:graphicFrame>
          <p:nvGraphicFramePr>
            <p:cNvPr id="14" name="Chart 13"/>
            <p:cNvGraphicFramePr/>
            <p:nvPr/>
          </p:nvGraphicFramePr>
          <p:xfrm>
            <a:off x="1038287" y="1274170"/>
            <a:ext cx="7143800" cy="4714908"/>
          </p:xfrm>
          <a:graphic>
            <a:graphicData uri="http://schemas.openxmlformats.org/drawingml/2006/chart">
              <c:chart xmlns:c="http://schemas.openxmlformats.org/drawingml/2006/chart" xmlns:r="http://schemas.openxmlformats.org/officeDocument/2006/relationships" r:id="rId10"/>
            </a:graphicData>
          </a:graphic>
        </p:graphicFrame>
        <p:pic>
          <p:nvPicPr>
            <p:cNvPr id="15" name="Picture 2"/>
            <p:cNvPicPr>
              <a:picLocks noChangeAspect="1" noChangeArrowheads="1"/>
            </p:cNvPicPr>
            <p:nvPr/>
          </p:nvPicPr>
          <p:blipFill>
            <a:blip r:embed="rId11"/>
            <a:srcRect/>
            <a:stretch>
              <a:fillRect/>
            </a:stretch>
          </p:blipFill>
          <p:spPr bwMode="auto">
            <a:xfrm>
              <a:off x="1142976" y="4643446"/>
              <a:ext cx="952500" cy="1114425"/>
            </a:xfrm>
            <a:prstGeom prst="rect">
              <a:avLst/>
            </a:prstGeom>
            <a:noFill/>
            <a:ln w="9525">
              <a:noFill/>
              <a:miter lim="800000"/>
              <a:headEnd/>
              <a:tailEnd/>
            </a:ln>
            <a:effectLst/>
          </p:spPr>
        </p:pic>
        <p:pic>
          <p:nvPicPr>
            <p:cNvPr id="16" name="Picture 3"/>
            <p:cNvPicPr>
              <a:picLocks noChangeAspect="1" noChangeArrowheads="1"/>
            </p:cNvPicPr>
            <p:nvPr/>
          </p:nvPicPr>
          <p:blipFill>
            <a:blip r:embed="rId12"/>
            <a:srcRect/>
            <a:stretch>
              <a:fillRect/>
            </a:stretch>
          </p:blipFill>
          <p:spPr bwMode="auto">
            <a:xfrm>
              <a:off x="2571736" y="1500174"/>
              <a:ext cx="466725" cy="600075"/>
            </a:xfrm>
            <a:prstGeom prst="rect">
              <a:avLst/>
            </a:prstGeom>
            <a:noFill/>
            <a:ln w="9525">
              <a:noFill/>
              <a:miter lim="800000"/>
              <a:headEnd/>
              <a:tailEnd/>
            </a:ln>
            <a:effectLst/>
          </p:spPr>
        </p:pic>
        <p:pic>
          <p:nvPicPr>
            <p:cNvPr id="17" name="Picture 4"/>
            <p:cNvPicPr>
              <a:picLocks noChangeAspect="1" noChangeArrowheads="1"/>
            </p:cNvPicPr>
            <p:nvPr/>
          </p:nvPicPr>
          <p:blipFill>
            <a:blip r:embed="rId13"/>
            <a:srcRect/>
            <a:stretch>
              <a:fillRect/>
            </a:stretch>
          </p:blipFill>
          <p:spPr bwMode="auto">
            <a:xfrm>
              <a:off x="3714744" y="1571612"/>
              <a:ext cx="619125" cy="809625"/>
            </a:xfrm>
            <a:prstGeom prst="rect">
              <a:avLst/>
            </a:prstGeom>
            <a:noFill/>
            <a:ln w="9525">
              <a:noFill/>
              <a:miter lim="800000"/>
              <a:headEnd/>
              <a:tailEnd/>
            </a:ln>
            <a:effectLst/>
          </p:spPr>
        </p:pic>
        <p:pic>
          <p:nvPicPr>
            <p:cNvPr id="18" name="Picture 5"/>
            <p:cNvPicPr>
              <a:picLocks noChangeAspect="1" noChangeArrowheads="1"/>
            </p:cNvPicPr>
            <p:nvPr/>
          </p:nvPicPr>
          <p:blipFill>
            <a:blip r:embed="rId14"/>
            <a:srcRect/>
            <a:stretch>
              <a:fillRect/>
            </a:stretch>
          </p:blipFill>
          <p:spPr bwMode="auto">
            <a:xfrm>
              <a:off x="4929190" y="1928802"/>
              <a:ext cx="647700" cy="742950"/>
            </a:xfrm>
            <a:prstGeom prst="rect">
              <a:avLst/>
            </a:prstGeom>
            <a:noFill/>
            <a:ln w="9525">
              <a:noFill/>
              <a:miter lim="800000"/>
              <a:headEnd/>
              <a:tailEnd/>
            </a:ln>
            <a:effectLst/>
          </p:spPr>
        </p:pic>
        <p:pic>
          <p:nvPicPr>
            <p:cNvPr id="19" name="Picture 6"/>
            <p:cNvPicPr>
              <a:picLocks noChangeAspect="1" noChangeArrowheads="1"/>
            </p:cNvPicPr>
            <p:nvPr/>
          </p:nvPicPr>
          <p:blipFill>
            <a:blip r:embed="rId15"/>
            <a:srcRect/>
            <a:stretch>
              <a:fillRect/>
            </a:stretch>
          </p:blipFill>
          <p:spPr bwMode="auto">
            <a:xfrm>
              <a:off x="6215074" y="3714752"/>
              <a:ext cx="361950" cy="495300"/>
            </a:xfrm>
            <a:prstGeom prst="rect">
              <a:avLst/>
            </a:prstGeom>
            <a:noFill/>
            <a:ln w="9525">
              <a:noFill/>
              <a:miter lim="800000"/>
              <a:headEnd/>
              <a:tailEnd/>
            </a:ln>
            <a:effectLst/>
          </p:spPr>
        </p:pic>
        <p:pic>
          <p:nvPicPr>
            <p:cNvPr id="20" name="Picture 7"/>
            <p:cNvPicPr>
              <a:picLocks noChangeAspect="1" noChangeArrowheads="1"/>
            </p:cNvPicPr>
            <p:nvPr/>
          </p:nvPicPr>
          <p:blipFill>
            <a:blip r:embed="rId16"/>
            <a:srcRect/>
            <a:stretch>
              <a:fillRect/>
            </a:stretch>
          </p:blipFill>
          <p:spPr bwMode="auto">
            <a:xfrm>
              <a:off x="7286644" y="3071810"/>
              <a:ext cx="495300" cy="733425"/>
            </a:xfrm>
            <a:prstGeom prst="rect">
              <a:avLst/>
            </a:prstGeom>
            <a:noFill/>
            <a:ln w="9525">
              <a:noFill/>
              <a:miter lim="800000"/>
              <a:headEnd/>
              <a:tailEnd/>
            </a:ln>
            <a:effectLst/>
          </p:spPr>
        </p:pic>
      </p:grpSp>
      <p:grpSp>
        <p:nvGrpSpPr>
          <p:cNvPr id="5" name="Group 20"/>
          <p:cNvGrpSpPr/>
          <p:nvPr/>
        </p:nvGrpSpPr>
        <p:grpSpPr>
          <a:xfrm>
            <a:off x="876264" y="1385854"/>
            <a:ext cx="7429536" cy="4786346"/>
            <a:chOff x="714348" y="1214422"/>
            <a:chExt cx="7429536" cy="4786346"/>
          </a:xfrm>
        </p:grpSpPr>
        <p:graphicFrame>
          <p:nvGraphicFramePr>
            <p:cNvPr id="22" name="Chart 21"/>
            <p:cNvGraphicFramePr/>
            <p:nvPr/>
          </p:nvGraphicFramePr>
          <p:xfrm>
            <a:off x="714348" y="1214422"/>
            <a:ext cx="7429536" cy="4786346"/>
          </p:xfrm>
          <a:graphic>
            <a:graphicData uri="http://schemas.openxmlformats.org/drawingml/2006/chart">
              <c:chart xmlns:c="http://schemas.openxmlformats.org/drawingml/2006/chart" xmlns:r="http://schemas.openxmlformats.org/officeDocument/2006/relationships" r:id="rId17"/>
            </a:graphicData>
          </a:graphic>
        </p:graphicFrame>
        <p:pic>
          <p:nvPicPr>
            <p:cNvPr id="23" name="Picture 2"/>
            <p:cNvPicPr>
              <a:picLocks noChangeAspect="1" noChangeArrowheads="1"/>
            </p:cNvPicPr>
            <p:nvPr/>
          </p:nvPicPr>
          <p:blipFill>
            <a:blip r:embed="rId18"/>
            <a:srcRect/>
            <a:stretch>
              <a:fillRect/>
            </a:stretch>
          </p:blipFill>
          <p:spPr bwMode="auto">
            <a:xfrm>
              <a:off x="1214414" y="5072074"/>
              <a:ext cx="295275" cy="390525"/>
            </a:xfrm>
            <a:prstGeom prst="rect">
              <a:avLst/>
            </a:prstGeom>
            <a:noFill/>
            <a:ln w="9525">
              <a:noFill/>
              <a:miter lim="800000"/>
              <a:headEnd/>
              <a:tailEnd/>
            </a:ln>
            <a:effectLst/>
          </p:spPr>
        </p:pic>
        <p:pic>
          <p:nvPicPr>
            <p:cNvPr id="24" name="Picture 3"/>
            <p:cNvPicPr>
              <a:picLocks noChangeAspect="1" noChangeArrowheads="1"/>
            </p:cNvPicPr>
            <p:nvPr/>
          </p:nvPicPr>
          <p:blipFill>
            <a:blip r:embed="rId19"/>
            <a:srcRect/>
            <a:stretch>
              <a:fillRect/>
            </a:stretch>
          </p:blipFill>
          <p:spPr bwMode="auto">
            <a:xfrm>
              <a:off x="2357422" y="1428736"/>
              <a:ext cx="485775" cy="619125"/>
            </a:xfrm>
            <a:prstGeom prst="rect">
              <a:avLst/>
            </a:prstGeom>
            <a:noFill/>
            <a:ln w="9525">
              <a:noFill/>
              <a:miter lim="800000"/>
              <a:headEnd/>
              <a:tailEnd/>
            </a:ln>
            <a:effectLst/>
          </p:spPr>
        </p:pic>
        <p:pic>
          <p:nvPicPr>
            <p:cNvPr id="25" name="Picture 4"/>
            <p:cNvPicPr>
              <a:picLocks noChangeAspect="1" noChangeArrowheads="1"/>
            </p:cNvPicPr>
            <p:nvPr/>
          </p:nvPicPr>
          <p:blipFill>
            <a:blip r:embed="rId20"/>
            <a:srcRect/>
            <a:stretch>
              <a:fillRect/>
            </a:stretch>
          </p:blipFill>
          <p:spPr bwMode="auto">
            <a:xfrm>
              <a:off x="3571868" y="2285992"/>
              <a:ext cx="504825" cy="495300"/>
            </a:xfrm>
            <a:prstGeom prst="rect">
              <a:avLst/>
            </a:prstGeom>
            <a:noFill/>
            <a:ln w="9525">
              <a:noFill/>
              <a:miter lim="800000"/>
              <a:headEnd/>
              <a:tailEnd/>
            </a:ln>
            <a:effectLst/>
          </p:spPr>
        </p:pic>
        <p:pic>
          <p:nvPicPr>
            <p:cNvPr id="26" name="Picture 5"/>
            <p:cNvPicPr>
              <a:picLocks noChangeAspect="1" noChangeArrowheads="1"/>
            </p:cNvPicPr>
            <p:nvPr/>
          </p:nvPicPr>
          <p:blipFill>
            <a:blip r:embed="rId21"/>
            <a:srcRect/>
            <a:stretch>
              <a:fillRect/>
            </a:stretch>
          </p:blipFill>
          <p:spPr bwMode="auto">
            <a:xfrm>
              <a:off x="4714876" y="3929066"/>
              <a:ext cx="657225" cy="800100"/>
            </a:xfrm>
            <a:prstGeom prst="rect">
              <a:avLst/>
            </a:prstGeom>
            <a:noFill/>
            <a:ln w="9525">
              <a:noFill/>
              <a:miter lim="800000"/>
              <a:headEnd/>
              <a:tailEnd/>
            </a:ln>
            <a:effectLst/>
          </p:spPr>
        </p:pic>
        <p:pic>
          <p:nvPicPr>
            <p:cNvPr id="27" name="Picture 6"/>
            <p:cNvPicPr>
              <a:picLocks noChangeAspect="1" noChangeArrowheads="1"/>
            </p:cNvPicPr>
            <p:nvPr/>
          </p:nvPicPr>
          <p:blipFill>
            <a:blip r:embed="rId22"/>
            <a:srcRect/>
            <a:stretch>
              <a:fillRect/>
            </a:stretch>
          </p:blipFill>
          <p:spPr bwMode="auto">
            <a:xfrm>
              <a:off x="5929322" y="4357694"/>
              <a:ext cx="800100" cy="1038225"/>
            </a:xfrm>
            <a:prstGeom prst="rect">
              <a:avLst/>
            </a:prstGeom>
            <a:noFill/>
            <a:ln w="9525">
              <a:noFill/>
              <a:miter lim="800000"/>
              <a:headEnd/>
              <a:tailEnd/>
            </a:ln>
            <a:effectLst/>
          </p:spPr>
        </p:pic>
        <p:pic>
          <p:nvPicPr>
            <p:cNvPr id="28" name="Picture 7"/>
            <p:cNvPicPr>
              <a:picLocks noChangeAspect="1" noChangeArrowheads="1"/>
            </p:cNvPicPr>
            <p:nvPr/>
          </p:nvPicPr>
          <p:blipFill>
            <a:blip r:embed="rId23"/>
            <a:srcRect/>
            <a:stretch>
              <a:fillRect/>
            </a:stretch>
          </p:blipFill>
          <p:spPr bwMode="auto">
            <a:xfrm>
              <a:off x="7000892" y="4357694"/>
              <a:ext cx="866775" cy="100965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features Vs Speed</a:t>
            </a:r>
            <a:endParaRPr lang="en-US" dirty="0"/>
          </a:p>
        </p:txBody>
      </p:sp>
      <p:pic>
        <p:nvPicPr>
          <p:cNvPr id="20" name="Picture 8"/>
          <p:cNvPicPr>
            <a:picLocks noGrp="1" noChangeAspect="1" noChangeArrowheads="1"/>
          </p:cNvPicPr>
          <p:nvPr>
            <p:ph idx="1"/>
          </p:nvPr>
        </p:nvPicPr>
        <p:blipFill>
          <a:blip r:embed="rId3"/>
          <a:srcRect/>
          <a:stretch>
            <a:fillRect/>
          </a:stretch>
        </p:blipFill>
        <p:spPr bwMode="auto">
          <a:xfrm>
            <a:off x="3714744" y="2786058"/>
            <a:ext cx="1419048" cy="1323810"/>
          </a:xfrm>
          <a:prstGeom prst="rect">
            <a:avLst/>
          </a:prstGeom>
          <a:noFill/>
          <a:ln w="9525">
            <a:noFill/>
            <a:miter lim="800000"/>
            <a:headEnd/>
            <a:tailEnd/>
          </a:ln>
          <a:effectLst/>
        </p:spPr>
      </p:pic>
      <p:sp>
        <p:nvSpPr>
          <p:cNvPr id="21" name="TextBox 20"/>
          <p:cNvSpPr txBox="1"/>
          <p:nvPr/>
        </p:nvSpPr>
        <p:spPr>
          <a:xfrm>
            <a:off x="5000628" y="3214686"/>
            <a:ext cx="1500198" cy="400110"/>
          </a:xfrm>
          <a:prstGeom prst="rect">
            <a:avLst/>
          </a:prstGeom>
          <a:noFill/>
        </p:spPr>
        <p:txBody>
          <a:bodyPr wrap="square" rtlCol="0">
            <a:spAutoFit/>
          </a:bodyPr>
          <a:lstStyle/>
          <a:p>
            <a:r>
              <a:rPr lang="en-US" dirty="0" smtClean="0"/>
              <a:t>Eccentricity</a:t>
            </a:r>
            <a:endParaRPr lang="en-US" dirty="0"/>
          </a:p>
        </p:txBody>
      </p:sp>
      <p:sp>
        <p:nvSpPr>
          <p:cNvPr id="22" name="TextBox 21"/>
          <p:cNvSpPr txBox="1"/>
          <p:nvPr/>
        </p:nvSpPr>
        <p:spPr>
          <a:xfrm rot="19876082">
            <a:off x="2965764" y="3884703"/>
            <a:ext cx="1000132" cy="400110"/>
          </a:xfrm>
          <a:prstGeom prst="rect">
            <a:avLst/>
          </a:prstGeom>
          <a:noFill/>
        </p:spPr>
        <p:txBody>
          <a:bodyPr wrap="square" rtlCol="0">
            <a:spAutoFit/>
          </a:bodyPr>
          <a:lstStyle/>
          <a:p>
            <a:r>
              <a:rPr lang="en-US" dirty="0" smtClean="0"/>
              <a:t>Extent</a:t>
            </a:r>
            <a:endParaRPr lang="en-US" dirty="0"/>
          </a:p>
        </p:txBody>
      </p:sp>
      <p:sp>
        <p:nvSpPr>
          <p:cNvPr id="23" name="TextBox 22"/>
          <p:cNvSpPr txBox="1"/>
          <p:nvPr/>
        </p:nvSpPr>
        <p:spPr>
          <a:xfrm rot="19144398">
            <a:off x="4448254" y="2086343"/>
            <a:ext cx="1500198" cy="400110"/>
          </a:xfrm>
          <a:prstGeom prst="rect">
            <a:avLst/>
          </a:prstGeom>
          <a:noFill/>
        </p:spPr>
        <p:txBody>
          <a:bodyPr wrap="square" rtlCol="0">
            <a:spAutoFit/>
          </a:bodyPr>
          <a:lstStyle/>
          <a:p>
            <a:r>
              <a:rPr lang="en-US" dirty="0" smtClean="0"/>
              <a:t>Orientation</a:t>
            </a:r>
            <a:endParaRPr lang="en-US" dirty="0"/>
          </a:p>
        </p:txBody>
      </p:sp>
      <p:sp>
        <p:nvSpPr>
          <p:cNvPr id="24" name="TextBox 23"/>
          <p:cNvSpPr txBox="1"/>
          <p:nvPr/>
        </p:nvSpPr>
        <p:spPr>
          <a:xfrm rot="2479219">
            <a:off x="3073106" y="2653497"/>
            <a:ext cx="1071570" cy="400110"/>
          </a:xfrm>
          <a:prstGeom prst="rect">
            <a:avLst/>
          </a:prstGeom>
          <a:noFill/>
        </p:spPr>
        <p:txBody>
          <a:bodyPr wrap="square" rtlCol="0">
            <a:spAutoFit/>
          </a:bodyPr>
          <a:lstStyle/>
          <a:p>
            <a:r>
              <a:rPr lang="en-US" dirty="0" smtClean="0"/>
              <a:t>solidity</a:t>
            </a:r>
            <a:endParaRPr lang="en-US" dirty="0"/>
          </a:p>
        </p:txBody>
      </p:sp>
      <p:sp>
        <p:nvSpPr>
          <p:cNvPr id="25" name="TextBox 24"/>
          <p:cNvSpPr txBox="1"/>
          <p:nvPr/>
        </p:nvSpPr>
        <p:spPr>
          <a:xfrm rot="14772672">
            <a:off x="4150911" y="4527512"/>
            <a:ext cx="1357322" cy="400110"/>
          </a:xfrm>
          <a:prstGeom prst="rect">
            <a:avLst/>
          </a:prstGeom>
          <a:noFill/>
        </p:spPr>
        <p:txBody>
          <a:bodyPr wrap="square" rtlCol="0">
            <a:spAutoFit/>
          </a:bodyPr>
          <a:lstStyle/>
          <a:p>
            <a:r>
              <a:rPr lang="en-US" dirty="0" smtClean="0"/>
              <a:t>Perimeter</a:t>
            </a:r>
            <a:endParaRPr lang="en-US" dirty="0"/>
          </a:p>
        </p:txBody>
      </p:sp>
      <p:grpSp>
        <p:nvGrpSpPr>
          <p:cNvPr id="3" name="Group 25"/>
          <p:cNvGrpSpPr/>
          <p:nvPr/>
        </p:nvGrpSpPr>
        <p:grpSpPr>
          <a:xfrm>
            <a:off x="1319221" y="1643050"/>
            <a:ext cx="7253307" cy="4786346"/>
            <a:chOff x="1000100" y="1285860"/>
            <a:chExt cx="7253307" cy="4786346"/>
          </a:xfrm>
        </p:grpSpPr>
        <p:graphicFrame>
          <p:nvGraphicFramePr>
            <p:cNvPr id="27" name="Chart 26"/>
            <p:cNvGraphicFramePr/>
            <p:nvPr/>
          </p:nvGraphicFramePr>
          <p:xfrm>
            <a:off x="1000100" y="1285860"/>
            <a:ext cx="7253307" cy="4786346"/>
          </p:xfrm>
          <a:graphic>
            <a:graphicData uri="http://schemas.openxmlformats.org/drawingml/2006/chart">
              <c:chart xmlns:c="http://schemas.openxmlformats.org/drawingml/2006/chart" xmlns:r="http://schemas.openxmlformats.org/officeDocument/2006/relationships" r:id="rId4"/>
            </a:graphicData>
          </a:graphic>
        </p:graphicFrame>
        <p:pic>
          <p:nvPicPr>
            <p:cNvPr id="28" name="Picture 2"/>
            <p:cNvPicPr>
              <a:picLocks noChangeAspect="1" noChangeArrowheads="1"/>
            </p:cNvPicPr>
            <p:nvPr/>
          </p:nvPicPr>
          <p:blipFill>
            <a:blip r:embed="rId5"/>
            <a:srcRect/>
            <a:stretch>
              <a:fillRect/>
            </a:stretch>
          </p:blipFill>
          <p:spPr bwMode="auto">
            <a:xfrm>
              <a:off x="1450291" y="4841135"/>
              <a:ext cx="628650" cy="771525"/>
            </a:xfrm>
            <a:prstGeom prst="rect">
              <a:avLst/>
            </a:prstGeom>
            <a:noFill/>
            <a:ln w="9525">
              <a:noFill/>
              <a:miter lim="800000"/>
              <a:headEnd/>
              <a:tailEnd/>
            </a:ln>
            <a:effectLst/>
          </p:spPr>
        </p:pic>
        <p:pic>
          <p:nvPicPr>
            <p:cNvPr id="29" name="Picture 3"/>
            <p:cNvPicPr>
              <a:picLocks noChangeAspect="1" noChangeArrowheads="1"/>
            </p:cNvPicPr>
            <p:nvPr/>
          </p:nvPicPr>
          <p:blipFill>
            <a:blip r:embed="rId6"/>
            <a:srcRect/>
            <a:stretch>
              <a:fillRect/>
            </a:stretch>
          </p:blipFill>
          <p:spPr bwMode="auto">
            <a:xfrm>
              <a:off x="2571736" y="1357298"/>
              <a:ext cx="704850" cy="838200"/>
            </a:xfrm>
            <a:prstGeom prst="rect">
              <a:avLst/>
            </a:prstGeom>
            <a:noFill/>
            <a:ln w="9525">
              <a:noFill/>
              <a:miter lim="800000"/>
              <a:headEnd/>
              <a:tailEnd/>
            </a:ln>
            <a:effectLst/>
          </p:spPr>
        </p:pic>
        <p:pic>
          <p:nvPicPr>
            <p:cNvPr id="30" name="Picture 4"/>
            <p:cNvPicPr>
              <a:picLocks noChangeAspect="1" noChangeArrowheads="1"/>
            </p:cNvPicPr>
            <p:nvPr/>
          </p:nvPicPr>
          <p:blipFill>
            <a:blip r:embed="rId7"/>
            <a:srcRect/>
            <a:stretch>
              <a:fillRect/>
            </a:stretch>
          </p:blipFill>
          <p:spPr bwMode="auto">
            <a:xfrm>
              <a:off x="3571868" y="1857364"/>
              <a:ext cx="866775" cy="771525"/>
            </a:xfrm>
            <a:prstGeom prst="rect">
              <a:avLst/>
            </a:prstGeom>
            <a:noFill/>
            <a:ln w="9525">
              <a:noFill/>
              <a:miter lim="800000"/>
              <a:headEnd/>
              <a:tailEnd/>
            </a:ln>
            <a:effectLst/>
          </p:spPr>
        </p:pic>
        <p:pic>
          <p:nvPicPr>
            <p:cNvPr id="31" name="Picture 5"/>
            <p:cNvPicPr>
              <a:picLocks noChangeAspect="1" noChangeArrowheads="1"/>
            </p:cNvPicPr>
            <p:nvPr/>
          </p:nvPicPr>
          <p:blipFill>
            <a:blip r:embed="rId8"/>
            <a:srcRect/>
            <a:stretch>
              <a:fillRect/>
            </a:stretch>
          </p:blipFill>
          <p:spPr bwMode="auto">
            <a:xfrm>
              <a:off x="4786314" y="2285992"/>
              <a:ext cx="962025" cy="876300"/>
            </a:xfrm>
            <a:prstGeom prst="rect">
              <a:avLst/>
            </a:prstGeom>
            <a:noFill/>
            <a:ln w="9525">
              <a:noFill/>
              <a:miter lim="800000"/>
              <a:headEnd/>
              <a:tailEnd/>
            </a:ln>
            <a:effectLst/>
          </p:spPr>
        </p:pic>
        <p:pic>
          <p:nvPicPr>
            <p:cNvPr id="32" name="Picture 6"/>
            <p:cNvPicPr>
              <a:picLocks noChangeAspect="1" noChangeArrowheads="1"/>
            </p:cNvPicPr>
            <p:nvPr/>
          </p:nvPicPr>
          <p:blipFill>
            <a:blip r:embed="rId9"/>
            <a:srcRect/>
            <a:stretch>
              <a:fillRect/>
            </a:stretch>
          </p:blipFill>
          <p:spPr bwMode="auto">
            <a:xfrm>
              <a:off x="6072198" y="1357298"/>
              <a:ext cx="809625" cy="885825"/>
            </a:xfrm>
            <a:prstGeom prst="rect">
              <a:avLst/>
            </a:prstGeom>
            <a:noFill/>
            <a:ln w="9525">
              <a:noFill/>
              <a:miter lim="800000"/>
              <a:headEnd/>
              <a:tailEnd/>
            </a:ln>
            <a:effectLst/>
          </p:spPr>
        </p:pic>
        <p:pic>
          <p:nvPicPr>
            <p:cNvPr id="33" name="Picture 7"/>
            <p:cNvPicPr>
              <a:picLocks noChangeAspect="1" noChangeArrowheads="1"/>
            </p:cNvPicPr>
            <p:nvPr/>
          </p:nvPicPr>
          <p:blipFill>
            <a:blip r:embed="rId10"/>
            <a:srcRect/>
            <a:stretch>
              <a:fillRect/>
            </a:stretch>
          </p:blipFill>
          <p:spPr bwMode="auto">
            <a:xfrm>
              <a:off x="7358082" y="3429000"/>
              <a:ext cx="647700" cy="1009650"/>
            </a:xfrm>
            <a:prstGeom prst="rect">
              <a:avLst/>
            </a:prstGeom>
            <a:noFill/>
            <a:ln w="9525">
              <a:noFill/>
              <a:miter lim="800000"/>
              <a:headEnd/>
              <a:tailEnd/>
            </a:ln>
            <a:effectLst/>
          </p:spPr>
        </p:pic>
      </p:grpSp>
      <p:grpSp>
        <p:nvGrpSpPr>
          <p:cNvPr id="4" name="Group 33"/>
          <p:cNvGrpSpPr/>
          <p:nvPr/>
        </p:nvGrpSpPr>
        <p:grpSpPr>
          <a:xfrm>
            <a:off x="928662" y="1214422"/>
            <a:ext cx="7500974" cy="4857784"/>
            <a:chOff x="928662" y="1214422"/>
            <a:chExt cx="7500974" cy="4857784"/>
          </a:xfrm>
        </p:grpSpPr>
        <p:graphicFrame>
          <p:nvGraphicFramePr>
            <p:cNvPr id="35" name="Chart 34"/>
            <p:cNvGraphicFramePr/>
            <p:nvPr/>
          </p:nvGraphicFramePr>
          <p:xfrm>
            <a:off x="928662" y="1214422"/>
            <a:ext cx="7500974" cy="4857784"/>
          </p:xfrm>
          <a:graphic>
            <a:graphicData uri="http://schemas.openxmlformats.org/drawingml/2006/chart">
              <c:chart xmlns:c="http://schemas.openxmlformats.org/drawingml/2006/chart" xmlns:r="http://schemas.openxmlformats.org/officeDocument/2006/relationships" r:id="rId11"/>
            </a:graphicData>
          </a:graphic>
        </p:graphicFrame>
        <p:pic>
          <p:nvPicPr>
            <p:cNvPr id="36" name="Picture 2"/>
            <p:cNvPicPr>
              <a:picLocks noChangeAspect="1" noChangeArrowheads="1"/>
            </p:cNvPicPr>
            <p:nvPr/>
          </p:nvPicPr>
          <p:blipFill>
            <a:blip r:embed="rId12"/>
            <a:srcRect/>
            <a:stretch>
              <a:fillRect/>
            </a:stretch>
          </p:blipFill>
          <p:spPr bwMode="auto">
            <a:xfrm>
              <a:off x="1285852" y="4929198"/>
              <a:ext cx="533400" cy="866775"/>
            </a:xfrm>
            <a:prstGeom prst="rect">
              <a:avLst/>
            </a:prstGeom>
            <a:noFill/>
            <a:ln w="9525">
              <a:noFill/>
              <a:miter lim="800000"/>
              <a:headEnd/>
              <a:tailEnd/>
            </a:ln>
            <a:effectLst/>
          </p:spPr>
        </p:pic>
        <p:pic>
          <p:nvPicPr>
            <p:cNvPr id="37" name="Picture 3"/>
            <p:cNvPicPr>
              <a:picLocks noChangeAspect="1" noChangeArrowheads="1"/>
            </p:cNvPicPr>
            <p:nvPr/>
          </p:nvPicPr>
          <p:blipFill>
            <a:blip r:embed="rId13"/>
            <a:srcRect/>
            <a:stretch>
              <a:fillRect/>
            </a:stretch>
          </p:blipFill>
          <p:spPr bwMode="auto">
            <a:xfrm>
              <a:off x="2428860" y="1428736"/>
              <a:ext cx="781050" cy="771525"/>
            </a:xfrm>
            <a:prstGeom prst="rect">
              <a:avLst/>
            </a:prstGeom>
            <a:noFill/>
            <a:ln w="9525">
              <a:noFill/>
              <a:miter lim="800000"/>
              <a:headEnd/>
              <a:tailEnd/>
            </a:ln>
            <a:effectLst/>
          </p:spPr>
        </p:pic>
        <p:pic>
          <p:nvPicPr>
            <p:cNvPr id="38" name="Picture 4"/>
            <p:cNvPicPr>
              <a:picLocks noChangeAspect="1" noChangeArrowheads="1"/>
            </p:cNvPicPr>
            <p:nvPr/>
          </p:nvPicPr>
          <p:blipFill>
            <a:blip r:embed="rId14"/>
            <a:srcRect/>
            <a:stretch>
              <a:fillRect/>
            </a:stretch>
          </p:blipFill>
          <p:spPr bwMode="auto">
            <a:xfrm>
              <a:off x="3571868" y="1714488"/>
              <a:ext cx="942975" cy="752475"/>
            </a:xfrm>
            <a:prstGeom prst="rect">
              <a:avLst/>
            </a:prstGeom>
            <a:noFill/>
            <a:ln w="9525">
              <a:noFill/>
              <a:miter lim="800000"/>
              <a:headEnd/>
              <a:tailEnd/>
            </a:ln>
            <a:effectLst/>
          </p:spPr>
        </p:pic>
        <p:pic>
          <p:nvPicPr>
            <p:cNvPr id="39" name="Picture 5"/>
            <p:cNvPicPr>
              <a:picLocks noChangeAspect="1" noChangeArrowheads="1"/>
            </p:cNvPicPr>
            <p:nvPr/>
          </p:nvPicPr>
          <p:blipFill>
            <a:blip r:embed="rId15"/>
            <a:srcRect/>
            <a:stretch>
              <a:fillRect/>
            </a:stretch>
          </p:blipFill>
          <p:spPr bwMode="auto">
            <a:xfrm>
              <a:off x="4857752" y="1928802"/>
              <a:ext cx="904875" cy="942975"/>
            </a:xfrm>
            <a:prstGeom prst="rect">
              <a:avLst/>
            </a:prstGeom>
            <a:noFill/>
            <a:ln w="9525">
              <a:noFill/>
              <a:miter lim="800000"/>
              <a:headEnd/>
              <a:tailEnd/>
            </a:ln>
            <a:effectLst/>
          </p:spPr>
        </p:pic>
        <p:pic>
          <p:nvPicPr>
            <p:cNvPr id="40" name="Picture 6"/>
            <p:cNvPicPr>
              <a:picLocks noChangeAspect="1" noChangeArrowheads="1"/>
            </p:cNvPicPr>
            <p:nvPr/>
          </p:nvPicPr>
          <p:blipFill>
            <a:blip r:embed="rId16"/>
            <a:srcRect/>
            <a:stretch>
              <a:fillRect/>
            </a:stretch>
          </p:blipFill>
          <p:spPr bwMode="auto">
            <a:xfrm>
              <a:off x="6215074" y="3714752"/>
              <a:ext cx="723900" cy="723900"/>
            </a:xfrm>
            <a:prstGeom prst="rect">
              <a:avLst/>
            </a:prstGeom>
            <a:noFill/>
            <a:ln w="9525">
              <a:noFill/>
              <a:miter lim="800000"/>
              <a:headEnd/>
              <a:tailEnd/>
            </a:ln>
            <a:effectLst/>
          </p:spPr>
        </p:pic>
        <p:pic>
          <p:nvPicPr>
            <p:cNvPr id="41" name="Picture 7"/>
            <p:cNvPicPr>
              <a:picLocks noChangeAspect="1" noChangeArrowheads="1"/>
            </p:cNvPicPr>
            <p:nvPr/>
          </p:nvPicPr>
          <p:blipFill>
            <a:blip r:embed="rId17"/>
            <a:srcRect/>
            <a:stretch>
              <a:fillRect/>
            </a:stretch>
          </p:blipFill>
          <p:spPr bwMode="auto">
            <a:xfrm>
              <a:off x="7500958" y="3071810"/>
              <a:ext cx="714375" cy="790575"/>
            </a:xfrm>
            <a:prstGeom prst="rect">
              <a:avLst/>
            </a:prstGeom>
            <a:noFill/>
            <a:ln w="9525">
              <a:noFill/>
              <a:miter lim="800000"/>
              <a:headEnd/>
              <a:tailEnd/>
            </a:ln>
            <a:effectLst/>
          </p:spPr>
        </p:pic>
      </p:grpSp>
      <p:grpSp>
        <p:nvGrpSpPr>
          <p:cNvPr id="5" name="Group 41"/>
          <p:cNvGrpSpPr/>
          <p:nvPr/>
        </p:nvGrpSpPr>
        <p:grpSpPr>
          <a:xfrm>
            <a:off x="1071538" y="1357298"/>
            <a:ext cx="7286644" cy="4786346"/>
            <a:chOff x="1071538" y="1357298"/>
            <a:chExt cx="7286644" cy="4786346"/>
          </a:xfrm>
        </p:grpSpPr>
        <p:graphicFrame>
          <p:nvGraphicFramePr>
            <p:cNvPr id="43" name="Chart 42"/>
            <p:cNvGraphicFramePr/>
            <p:nvPr/>
          </p:nvGraphicFramePr>
          <p:xfrm>
            <a:off x="1071538" y="1357298"/>
            <a:ext cx="7286644" cy="4786346"/>
          </p:xfrm>
          <a:graphic>
            <a:graphicData uri="http://schemas.openxmlformats.org/drawingml/2006/chart">
              <c:chart xmlns:c="http://schemas.openxmlformats.org/drawingml/2006/chart" xmlns:r="http://schemas.openxmlformats.org/officeDocument/2006/relationships" r:id="rId18"/>
            </a:graphicData>
          </a:graphic>
        </p:graphicFrame>
        <p:pic>
          <p:nvPicPr>
            <p:cNvPr id="44" name="Picture 2"/>
            <p:cNvPicPr>
              <a:picLocks noChangeAspect="1" noChangeArrowheads="1"/>
            </p:cNvPicPr>
            <p:nvPr/>
          </p:nvPicPr>
          <p:blipFill>
            <a:blip r:embed="rId19"/>
            <a:srcRect/>
            <a:stretch>
              <a:fillRect/>
            </a:stretch>
          </p:blipFill>
          <p:spPr bwMode="auto">
            <a:xfrm>
              <a:off x="1357290" y="5324491"/>
              <a:ext cx="657225" cy="390525"/>
            </a:xfrm>
            <a:prstGeom prst="rect">
              <a:avLst/>
            </a:prstGeom>
            <a:noFill/>
            <a:ln w="9525">
              <a:noFill/>
              <a:miter lim="800000"/>
              <a:headEnd/>
              <a:tailEnd/>
            </a:ln>
            <a:effectLst/>
          </p:spPr>
        </p:pic>
        <p:pic>
          <p:nvPicPr>
            <p:cNvPr id="45" name="Picture 3"/>
            <p:cNvPicPr>
              <a:picLocks noChangeAspect="1" noChangeArrowheads="1"/>
            </p:cNvPicPr>
            <p:nvPr/>
          </p:nvPicPr>
          <p:blipFill>
            <a:blip r:embed="rId20"/>
            <a:srcRect/>
            <a:stretch>
              <a:fillRect/>
            </a:stretch>
          </p:blipFill>
          <p:spPr bwMode="auto">
            <a:xfrm>
              <a:off x="2571736" y="1500174"/>
              <a:ext cx="752475" cy="838200"/>
            </a:xfrm>
            <a:prstGeom prst="rect">
              <a:avLst/>
            </a:prstGeom>
            <a:noFill/>
            <a:ln w="9525">
              <a:noFill/>
              <a:miter lim="800000"/>
              <a:headEnd/>
              <a:tailEnd/>
            </a:ln>
            <a:effectLst/>
          </p:spPr>
        </p:pic>
        <p:pic>
          <p:nvPicPr>
            <p:cNvPr id="46" name="Picture 4"/>
            <p:cNvPicPr>
              <a:picLocks noChangeAspect="1" noChangeArrowheads="1"/>
            </p:cNvPicPr>
            <p:nvPr/>
          </p:nvPicPr>
          <p:blipFill>
            <a:blip r:embed="rId21"/>
            <a:srcRect/>
            <a:stretch>
              <a:fillRect/>
            </a:stretch>
          </p:blipFill>
          <p:spPr bwMode="auto">
            <a:xfrm>
              <a:off x="3786182" y="2214554"/>
              <a:ext cx="781050" cy="971550"/>
            </a:xfrm>
            <a:prstGeom prst="rect">
              <a:avLst/>
            </a:prstGeom>
            <a:noFill/>
            <a:ln w="9525">
              <a:noFill/>
              <a:miter lim="800000"/>
              <a:headEnd/>
              <a:tailEnd/>
            </a:ln>
            <a:effectLst/>
          </p:spPr>
        </p:pic>
        <p:pic>
          <p:nvPicPr>
            <p:cNvPr id="47" name="Picture 5"/>
            <p:cNvPicPr>
              <a:picLocks noChangeAspect="1" noChangeArrowheads="1"/>
            </p:cNvPicPr>
            <p:nvPr/>
          </p:nvPicPr>
          <p:blipFill>
            <a:blip r:embed="rId22"/>
            <a:srcRect/>
            <a:stretch>
              <a:fillRect/>
            </a:stretch>
          </p:blipFill>
          <p:spPr bwMode="auto">
            <a:xfrm>
              <a:off x="4929190" y="3929066"/>
              <a:ext cx="828675" cy="1028700"/>
            </a:xfrm>
            <a:prstGeom prst="rect">
              <a:avLst/>
            </a:prstGeom>
            <a:noFill/>
            <a:ln w="9525">
              <a:noFill/>
              <a:miter lim="800000"/>
              <a:headEnd/>
              <a:tailEnd/>
            </a:ln>
            <a:effectLst/>
          </p:spPr>
        </p:pic>
        <p:pic>
          <p:nvPicPr>
            <p:cNvPr id="48" name="Picture 6"/>
            <p:cNvPicPr>
              <a:picLocks noChangeAspect="1" noChangeArrowheads="1"/>
            </p:cNvPicPr>
            <p:nvPr/>
          </p:nvPicPr>
          <p:blipFill>
            <a:blip r:embed="rId23"/>
            <a:srcRect/>
            <a:stretch>
              <a:fillRect/>
            </a:stretch>
          </p:blipFill>
          <p:spPr bwMode="auto">
            <a:xfrm>
              <a:off x="6000760" y="4286256"/>
              <a:ext cx="952500" cy="1085850"/>
            </a:xfrm>
            <a:prstGeom prst="rect">
              <a:avLst/>
            </a:prstGeom>
            <a:noFill/>
            <a:ln w="9525">
              <a:noFill/>
              <a:miter lim="800000"/>
              <a:headEnd/>
              <a:tailEnd/>
            </a:ln>
            <a:effectLst/>
          </p:spPr>
        </p:pic>
        <p:pic>
          <p:nvPicPr>
            <p:cNvPr id="49" name="Picture 7"/>
            <p:cNvPicPr>
              <a:picLocks noChangeAspect="1" noChangeArrowheads="1"/>
            </p:cNvPicPr>
            <p:nvPr/>
          </p:nvPicPr>
          <p:blipFill>
            <a:blip r:embed="rId24"/>
            <a:srcRect/>
            <a:stretch>
              <a:fillRect/>
            </a:stretch>
          </p:blipFill>
          <p:spPr bwMode="auto">
            <a:xfrm>
              <a:off x="7286644" y="4500570"/>
              <a:ext cx="914400" cy="90487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2000"/>
                                        <p:tgtEl>
                                          <p:spTgt spid="2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amond(in)">
                                      <p:cBhvr>
                                        <p:cTn id="13" dur="2000"/>
                                        <p:tgtEl>
                                          <p:spTgt spid="2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2000"/>
                                        <p:tgtEl>
                                          <p:spTgt spid="2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amond(in)">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E:\NTU\InCoB 2009\images\cluster1_WR.JPG"/>
          <p:cNvPicPr>
            <a:picLocks noGrp="1" noChangeAspect="1" noChangeArrowheads="1"/>
          </p:cNvPicPr>
          <p:nvPr>
            <p:ph idx="1"/>
          </p:nvPr>
        </p:nvPicPr>
        <p:blipFill>
          <a:blip r:embed="rId2"/>
          <a:srcRect/>
          <a:stretch>
            <a:fillRect/>
          </a:stretch>
        </p:blipFill>
        <p:spPr bwMode="auto">
          <a:xfrm>
            <a:off x="152400" y="228600"/>
            <a:ext cx="6036917" cy="4525963"/>
          </a:xfrm>
          <a:prstGeom prst="rect">
            <a:avLst/>
          </a:prstGeom>
          <a:noFill/>
        </p:spPr>
      </p:pic>
      <p:pic>
        <p:nvPicPr>
          <p:cNvPr id="67588" name="Picture 4" descr="E:\NTU\InCoB 2009\images\cluster2_WR.jpg"/>
          <p:cNvPicPr>
            <a:picLocks noChangeAspect="1" noChangeArrowheads="1"/>
          </p:cNvPicPr>
          <p:nvPr/>
        </p:nvPicPr>
        <p:blipFill>
          <a:blip r:embed="rId3"/>
          <a:srcRect/>
          <a:stretch>
            <a:fillRect/>
          </a:stretch>
        </p:blipFill>
        <p:spPr bwMode="auto">
          <a:xfrm>
            <a:off x="1981200" y="1066800"/>
            <a:ext cx="6172200" cy="4627387"/>
          </a:xfrm>
          <a:prstGeom prst="rect">
            <a:avLst/>
          </a:prstGeom>
          <a:noFill/>
        </p:spPr>
      </p:pic>
      <p:pic>
        <p:nvPicPr>
          <p:cNvPr id="67589" name="Picture 5" descr="E:\NTU\InCoB 2009\images\cluster3_WR.JPG"/>
          <p:cNvPicPr>
            <a:picLocks noChangeAspect="1" noChangeArrowheads="1"/>
          </p:cNvPicPr>
          <p:nvPr/>
        </p:nvPicPr>
        <p:blipFill>
          <a:blip r:embed="rId4"/>
          <a:srcRect/>
          <a:stretch>
            <a:fillRect/>
          </a:stretch>
        </p:blipFill>
        <p:spPr bwMode="auto">
          <a:xfrm>
            <a:off x="3019425" y="2266319"/>
            <a:ext cx="6124575" cy="45916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7587"/>
                                        </p:tgtEl>
                                        <p:attrNameLst>
                                          <p:attrName>ppt_x</p:attrName>
                                        </p:attrNameLst>
                                      </p:cBhvr>
                                      <p:tavLst>
                                        <p:tav tm="0">
                                          <p:val>
                                            <p:strVal val="ppt_x"/>
                                          </p:val>
                                        </p:tav>
                                        <p:tav tm="100000">
                                          <p:val>
                                            <p:strVal val="ppt_x"/>
                                          </p:val>
                                        </p:tav>
                                      </p:tavLst>
                                    </p:anim>
                                    <p:anim calcmode="lin" valueType="num">
                                      <p:cBhvr additive="base">
                                        <p:cTn id="7" dur="500"/>
                                        <p:tgtEl>
                                          <p:spTgt spid="67587"/>
                                        </p:tgtEl>
                                        <p:attrNameLst>
                                          <p:attrName>ppt_y</p:attrName>
                                        </p:attrNameLst>
                                      </p:cBhvr>
                                      <p:tavLst>
                                        <p:tav tm="0">
                                          <p:val>
                                            <p:strVal val="ppt_y"/>
                                          </p:val>
                                        </p:tav>
                                        <p:tav tm="100000">
                                          <p:val>
                                            <p:strVal val="1+ppt_h/2"/>
                                          </p:val>
                                        </p:tav>
                                      </p:tavLst>
                                    </p:anim>
                                    <p:set>
                                      <p:cBhvr>
                                        <p:cTn id="8" dur="1" fill="hold">
                                          <p:stCondLst>
                                            <p:cond delay="499"/>
                                          </p:stCondLst>
                                        </p:cTn>
                                        <p:tgtEl>
                                          <p:spTgt spid="67587"/>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7588"/>
                                        </p:tgtEl>
                                        <p:attrNameLst>
                                          <p:attrName>style.visibility</p:attrName>
                                        </p:attrNameLst>
                                      </p:cBhvr>
                                      <p:to>
                                        <p:strVal val="visible"/>
                                      </p:to>
                                    </p:set>
                                    <p:anim calcmode="lin" valueType="num">
                                      <p:cBhvr additive="base">
                                        <p:cTn id="11" dur="500" fill="hold"/>
                                        <p:tgtEl>
                                          <p:spTgt spid="67588"/>
                                        </p:tgtEl>
                                        <p:attrNameLst>
                                          <p:attrName>ppt_x</p:attrName>
                                        </p:attrNameLst>
                                      </p:cBhvr>
                                      <p:tavLst>
                                        <p:tav tm="0">
                                          <p:val>
                                            <p:strVal val="#ppt_x"/>
                                          </p:val>
                                        </p:tav>
                                        <p:tav tm="100000">
                                          <p:val>
                                            <p:strVal val="#ppt_x"/>
                                          </p:val>
                                        </p:tav>
                                      </p:tavLst>
                                    </p:anim>
                                    <p:anim calcmode="lin" valueType="num">
                                      <p:cBhvr additive="base">
                                        <p:cTn id="12"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67588"/>
                                        </p:tgtEl>
                                        <p:attrNameLst>
                                          <p:attrName>ppt_x</p:attrName>
                                        </p:attrNameLst>
                                      </p:cBhvr>
                                      <p:tavLst>
                                        <p:tav tm="0">
                                          <p:val>
                                            <p:strVal val="ppt_x"/>
                                          </p:val>
                                        </p:tav>
                                        <p:tav tm="100000">
                                          <p:val>
                                            <p:strVal val="ppt_x"/>
                                          </p:val>
                                        </p:tav>
                                      </p:tavLst>
                                    </p:anim>
                                    <p:anim calcmode="lin" valueType="num">
                                      <p:cBhvr additive="base">
                                        <p:cTn id="17" dur="500"/>
                                        <p:tgtEl>
                                          <p:spTgt spid="67588"/>
                                        </p:tgtEl>
                                        <p:attrNameLst>
                                          <p:attrName>ppt_y</p:attrName>
                                        </p:attrNameLst>
                                      </p:cBhvr>
                                      <p:tavLst>
                                        <p:tav tm="0">
                                          <p:val>
                                            <p:strVal val="ppt_y"/>
                                          </p:val>
                                        </p:tav>
                                        <p:tav tm="100000">
                                          <p:val>
                                            <p:strVal val="1+ppt_h/2"/>
                                          </p:val>
                                        </p:tav>
                                      </p:tavLst>
                                    </p:anim>
                                    <p:set>
                                      <p:cBhvr>
                                        <p:cTn id="18" dur="1" fill="hold">
                                          <p:stCondLst>
                                            <p:cond delay="499"/>
                                          </p:stCondLst>
                                        </p:cTn>
                                        <p:tgtEl>
                                          <p:spTgt spid="67588"/>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67589"/>
                                        </p:tgtEl>
                                        <p:attrNameLst>
                                          <p:attrName>style.visibility</p:attrName>
                                        </p:attrNameLst>
                                      </p:cBhvr>
                                      <p:to>
                                        <p:strVal val="visible"/>
                                      </p:to>
                                    </p:set>
                                    <p:anim calcmode="lin" valueType="num">
                                      <p:cBhvr additive="base">
                                        <p:cTn id="21" dur="500" fill="hold"/>
                                        <p:tgtEl>
                                          <p:spTgt spid="67589"/>
                                        </p:tgtEl>
                                        <p:attrNameLst>
                                          <p:attrName>ppt_x</p:attrName>
                                        </p:attrNameLst>
                                      </p:cBhvr>
                                      <p:tavLst>
                                        <p:tav tm="0">
                                          <p:val>
                                            <p:strVal val="#ppt_x"/>
                                          </p:val>
                                        </p:tav>
                                        <p:tav tm="100000">
                                          <p:val>
                                            <p:strVal val="#ppt_x"/>
                                          </p:val>
                                        </p:tav>
                                      </p:tavLst>
                                    </p:anim>
                                    <p:anim calcmode="lin" valueType="num">
                                      <p:cBhvr additive="base">
                                        <p:cTn id="22"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E:\NTU\TrackingImages\KSR\KSR_Statistics\c1 correlation.tif"/>
          <p:cNvPicPr>
            <a:picLocks noGrp="1" noChangeAspect="1" noChangeArrowheads="1"/>
          </p:cNvPicPr>
          <p:nvPr>
            <p:ph idx="1"/>
          </p:nvPr>
        </p:nvPicPr>
        <p:blipFill>
          <a:blip r:embed="rId2" cstate="print"/>
          <a:srcRect/>
          <a:stretch>
            <a:fillRect/>
          </a:stretch>
        </p:blipFill>
        <p:spPr bwMode="auto">
          <a:xfrm>
            <a:off x="131600" y="579437"/>
            <a:ext cx="6345400" cy="4525963"/>
          </a:xfrm>
          <a:prstGeom prst="rect">
            <a:avLst/>
          </a:prstGeom>
          <a:noFill/>
        </p:spPr>
      </p:pic>
      <p:pic>
        <p:nvPicPr>
          <p:cNvPr id="68612" name="Picture 4" descr="E:\NTU\TrackingImages\KSR\KSR_Statistics\c2 correlation.tif"/>
          <p:cNvPicPr>
            <a:picLocks noChangeAspect="1" noChangeArrowheads="1"/>
          </p:cNvPicPr>
          <p:nvPr/>
        </p:nvPicPr>
        <p:blipFill>
          <a:blip r:embed="rId3" cstate="print"/>
          <a:srcRect/>
          <a:stretch>
            <a:fillRect/>
          </a:stretch>
        </p:blipFill>
        <p:spPr bwMode="auto">
          <a:xfrm>
            <a:off x="1828800" y="1143000"/>
            <a:ext cx="6410325" cy="4572000"/>
          </a:xfrm>
          <a:prstGeom prst="rect">
            <a:avLst/>
          </a:prstGeom>
          <a:noFill/>
        </p:spPr>
      </p:pic>
      <p:pic>
        <p:nvPicPr>
          <p:cNvPr id="68613" name="Picture 5" descr="E:\NTU\TrackingImages\KSR\KSR_Statistics\c3 correlation.tif"/>
          <p:cNvPicPr>
            <a:picLocks noChangeAspect="1" noChangeArrowheads="1"/>
          </p:cNvPicPr>
          <p:nvPr/>
        </p:nvPicPr>
        <p:blipFill>
          <a:blip r:embed="rId4" cstate="print"/>
          <a:srcRect/>
          <a:stretch>
            <a:fillRect/>
          </a:stretch>
        </p:blipFill>
        <p:spPr bwMode="auto">
          <a:xfrm>
            <a:off x="2962275" y="1752600"/>
            <a:ext cx="6410325" cy="4572000"/>
          </a:xfrm>
          <a:prstGeom prst="rect">
            <a:avLst/>
          </a:prstGeom>
          <a:noFill/>
        </p:spPr>
      </p:pic>
      <p:sp>
        <p:nvSpPr>
          <p:cNvPr id="11" name="Title 1"/>
          <p:cNvSpPr>
            <a:spLocks noGrp="1"/>
          </p:cNvSpPr>
          <p:nvPr>
            <p:ph type="title"/>
          </p:nvPr>
        </p:nvSpPr>
        <p:spPr>
          <a:xfrm>
            <a:off x="228600" y="-76200"/>
            <a:ext cx="8229600" cy="1143000"/>
          </a:xfrm>
        </p:spPr>
        <p:txBody>
          <a:bodyPr/>
          <a:lstStyle/>
          <a:p>
            <a:r>
              <a:rPr lang="en-US" dirty="0" smtClean="0"/>
              <a:t>Cluster </a:t>
            </a:r>
            <a:r>
              <a:rPr lang="en-US" dirty="0" smtClean="0"/>
              <a:t>Correlation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8611"/>
                                        </p:tgtEl>
                                        <p:attrNameLst>
                                          <p:attrName>ppt_x</p:attrName>
                                        </p:attrNameLst>
                                      </p:cBhvr>
                                      <p:tavLst>
                                        <p:tav tm="0">
                                          <p:val>
                                            <p:strVal val="ppt_x"/>
                                          </p:val>
                                        </p:tav>
                                        <p:tav tm="100000">
                                          <p:val>
                                            <p:strVal val="ppt_x"/>
                                          </p:val>
                                        </p:tav>
                                      </p:tavLst>
                                    </p:anim>
                                    <p:anim calcmode="lin" valueType="num">
                                      <p:cBhvr additive="base">
                                        <p:cTn id="7" dur="500"/>
                                        <p:tgtEl>
                                          <p:spTgt spid="68611"/>
                                        </p:tgtEl>
                                        <p:attrNameLst>
                                          <p:attrName>ppt_y</p:attrName>
                                        </p:attrNameLst>
                                      </p:cBhvr>
                                      <p:tavLst>
                                        <p:tav tm="0">
                                          <p:val>
                                            <p:strVal val="ppt_y"/>
                                          </p:val>
                                        </p:tav>
                                        <p:tav tm="100000">
                                          <p:val>
                                            <p:strVal val="1+ppt_h/2"/>
                                          </p:val>
                                        </p:tav>
                                      </p:tavLst>
                                    </p:anim>
                                    <p:set>
                                      <p:cBhvr>
                                        <p:cTn id="8" dur="1" fill="hold">
                                          <p:stCondLst>
                                            <p:cond delay="499"/>
                                          </p:stCondLst>
                                        </p:cTn>
                                        <p:tgtEl>
                                          <p:spTgt spid="68611"/>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8612"/>
                                        </p:tgtEl>
                                        <p:attrNameLst>
                                          <p:attrName>style.visibility</p:attrName>
                                        </p:attrNameLst>
                                      </p:cBhvr>
                                      <p:to>
                                        <p:strVal val="visible"/>
                                      </p:to>
                                    </p:set>
                                    <p:anim calcmode="lin" valueType="num">
                                      <p:cBhvr additive="base">
                                        <p:cTn id="11" dur="500" fill="hold"/>
                                        <p:tgtEl>
                                          <p:spTgt spid="68612"/>
                                        </p:tgtEl>
                                        <p:attrNameLst>
                                          <p:attrName>ppt_x</p:attrName>
                                        </p:attrNameLst>
                                      </p:cBhvr>
                                      <p:tavLst>
                                        <p:tav tm="0">
                                          <p:val>
                                            <p:strVal val="#ppt_x"/>
                                          </p:val>
                                        </p:tav>
                                        <p:tav tm="100000">
                                          <p:val>
                                            <p:strVal val="#ppt_x"/>
                                          </p:val>
                                        </p:tav>
                                      </p:tavLst>
                                    </p:anim>
                                    <p:anim calcmode="lin" valueType="num">
                                      <p:cBhvr additive="base">
                                        <p:cTn id="12"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68612"/>
                                        </p:tgtEl>
                                        <p:attrNameLst>
                                          <p:attrName>ppt_x</p:attrName>
                                        </p:attrNameLst>
                                      </p:cBhvr>
                                      <p:tavLst>
                                        <p:tav tm="0">
                                          <p:val>
                                            <p:strVal val="ppt_x"/>
                                          </p:val>
                                        </p:tav>
                                        <p:tav tm="100000">
                                          <p:val>
                                            <p:strVal val="ppt_x"/>
                                          </p:val>
                                        </p:tav>
                                      </p:tavLst>
                                    </p:anim>
                                    <p:anim calcmode="lin" valueType="num">
                                      <p:cBhvr additive="base">
                                        <p:cTn id="17" dur="500"/>
                                        <p:tgtEl>
                                          <p:spTgt spid="68612"/>
                                        </p:tgtEl>
                                        <p:attrNameLst>
                                          <p:attrName>ppt_y</p:attrName>
                                        </p:attrNameLst>
                                      </p:cBhvr>
                                      <p:tavLst>
                                        <p:tav tm="0">
                                          <p:val>
                                            <p:strVal val="ppt_y"/>
                                          </p:val>
                                        </p:tav>
                                        <p:tav tm="100000">
                                          <p:val>
                                            <p:strVal val="1+ppt_h/2"/>
                                          </p:val>
                                        </p:tav>
                                      </p:tavLst>
                                    </p:anim>
                                    <p:set>
                                      <p:cBhvr>
                                        <p:cTn id="18" dur="1" fill="hold">
                                          <p:stCondLst>
                                            <p:cond delay="499"/>
                                          </p:stCondLst>
                                        </p:cTn>
                                        <p:tgtEl>
                                          <p:spTgt spid="68612"/>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68613"/>
                                        </p:tgtEl>
                                        <p:attrNameLst>
                                          <p:attrName>style.visibility</p:attrName>
                                        </p:attrNameLst>
                                      </p:cBhvr>
                                      <p:to>
                                        <p:strVal val="visible"/>
                                      </p:to>
                                    </p:set>
                                    <p:anim calcmode="lin" valueType="num">
                                      <p:cBhvr additive="base">
                                        <p:cTn id="21" dur="500" fill="hold"/>
                                        <p:tgtEl>
                                          <p:spTgt spid="68613"/>
                                        </p:tgtEl>
                                        <p:attrNameLst>
                                          <p:attrName>ppt_x</p:attrName>
                                        </p:attrNameLst>
                                      </p:cBhvr>
                                      <p:tavLst>
                                        <p:tav tm="0">
                                          <p:val>
                                            <p:strVal val="#ppt_x"/>
                                          </p:val>
                                        </p:tav>
                                        <p:tav tm="100000">
                                          <p:val>
                                            <p:strVal val="#ppt_x"/>
                                          </p:val>
                                        </p:tav>
                                      </p:tavLst>
                                    </p:anim>
                                    <p:anim calcmode="lin" valueType="num">
                                      <p:cBhvr additive="base">
                                        <p:cTn id="22" dur="500" fill="hold"/>
                                        <p:tgtEl>
                                          <p:spTgt spid="68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81000" y="1143000"/>
            <a:ext cx="8229600" cy="4525963"/>
          </a:xfrm>
        </p:spPr>
        <p:txBody>
          <a:bodyPr/>
          <a:lstStyle/>
          <a:p>
            <a:r>
              <a:rPr lang="en-US" dirty="0" smtClean="0"/>
              <a:t>Motivation</a:t>
            </a:r>
          </a:p>
          <a:p>
            <a:pPr lvl="1"/>
            <a:r>
              <a:rPr lang="en-US" dirty="0" smtClean="0"/>
              <a:t>Sub-population classification to identify sub-cellular patterns, cell phases</a:t>
            </a:r>
          </a:p>
          <a:p>
            <a:pPr lvl="1"/>
            <a:r>
              <a:rPr lang="en-US" dirty="0" smtClean="0"/>
              <a:t>Cell migration pattern at sub-population level for studying  cancer therapeutics</a:t>
            </a:r>
          </a:p>
          <a:p>
            <a:pPr lvl="1"/>
            <a:r>
              <a:rPr lang="en-US" dirty="0" smtClean="0"/>
              <a:t>Dynamic features are not used by existing methods to profile cells</a:t>
            </a:r>
          </a:p>
          <a:p>
            <a:r>
              <a:rPr lang="en-US" dirty="0" smtClean="0"/>
              <a:t>Analysis pipeline and method</a:t>
            </a:r>
          </a:p>
          <a:p>
            <a:pPr lvl="1"/>
            <a:r>
              <a:rPr lang="en-US" dirty="0" smtClean="0"/>
              <a:t>Cell segmentation and extracting static features</a:t>
            </a:r>
          </a:p>
          <a:p>
            <a:pPr lvl="1"/>
            <a:r>
              <a:rPr lang="en-US" altLang="zh-CN" dirty="0" smtClean="0"/>
              <a:t>Modeling trajectories and quantifying motility features</a:t>
            </a:r>
          </a:p>
          <a:p>
            <a:pPr lvl="1"/>
            <a:r>
              <a:rPr lang="en-US" altLang="zh-CN" dirty="0" smtClean="0"/>
              <a:t>Cell profiling  and validation by computational indices</a:t>
            </a:r>
            <a:endParaRPr lang="en-US" dirty="0" smtClean="0"/>
          </a:p>
          <a:p>
            <a:r>
              <a:rPr lang="en-US" dirty="0" smtClean="0"/>
              <a:t>Experimental results</a:t>
            </a:r>
          </a:p>
          <a:p>
            <a:r>
              <a:rPr lang="en-US" dirty="0" smtClean="0"/>
              <a:t>Discussion and 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dirty="0" smtClean="0"/>
              <a:t>Cluster profile:</a:t>
            </a:r>
            <a:endParaRPr lang="en-US" dirty="0"/>
          </a:p>
        </p:txBody>
      </p:sp>
      <p:sp>
        <p:nvSpPr>
          <p:cNvPr id="3" name="Content Placeholder 2"/>
          <p:cNvSpPr>
            <a:spLocks noGrp="1"/>
          </p:cNvSpPr>
          <p:nvPr>
            <p:ph idx="1"/>
          </p:nvPr>
        </p:nvSpPr>
        <p:spPr>
          <a:xfrm>
            <a:off x="457200" y="1214422"/>
            <a:ext cx="8229600" cy="5214974"/>
          </a:xfrm>
        </p:spPr>
        <p:txBody>
          <a:bodyPr>
            <a:noAutofit/>
          </a:bodyPr>
          <a:lstStyle/>
          <a:p>
            <a:pPr algn="just"/>
            <a:r>
              <a:rPr lang="en-US" sz="2400" dirty="0" smtClean="0"/>
              <a:t>Cluster 1:  </a:t>
            </a:r>
          </a:p>
          <a:p>
            <a:pPr algn="just">
              <a:buNone/>
            </a:pPr>
            <a:r>
              <a:rPr lang="en-US" sz="2400" dirty="0" smtClean="0"/>
              <a:t>	Cells increase in area, retains similar shape as speed decreases. Maximum speed a cell can reach is 14 – 15 µ/h. </a:t>
            </a:r>
            <a:r>
              <a:rPr lang="en-US" sz="2400" dirty="0" smtClean="0">
                <a:solidFill>
                  <a:srgbClr val="FF0000"/>
                </a:solidFill>
              </a:rPr>
              <a:t>19%</a:t>
            </a:r>
          </a:p>
          <a:p>
            <a:pPr algn="just"/>
            <a:r>
              <a:rPr lang="en-US" sz="2400" dirty="0" smtClean="0"/>
              <a:t>Cluster 2:  </a:t>
            </a:r>
          </a:p>
          <a:p>
            <a:pPr algn="just">
              <a:buNone/>
            </a:pPr>
            <a:r>
              <a:rPr lang="en-US" sz="2400" dirty="0" smtClean="0"/>
              <a:t>	Sharp decrease in area as speed increases, gradual increase in size as speed decreases, minimum size of the cell is reached after one hour. Speed and area increased at the next time point. Speed can go up to 7.5 µ/h</a:t>
            </a:r>
            <a:r>
              <a:rPr lang="en-US" sz="2400" dirty="0" smtClean="0">
                <a:solidFill>
                  <a:srgbClr val="FF0000"/>
                </a:solidFill>
              </a:rPr>
              <a:t>. 38%</a:t>
            </a:r>
          </a:p>
          <a:p>
            <a:pPr algn="just"/>
            <a:r>
              <a:rPr lang="en-US" sz="2400" dirty="0" smtClean="0"/>
              <a:t>Cluster 3: </a:t>
            </a:r>
          </a:p>
          <a:p>
            <a:pPr algn="just">
              <a:buNone/>
            </a:pPr>
            <a:r>
              <a:rPr lang="en-US" sz="2400" dirty="0" smtClean="0"/>
              <a:t>	Cells tend to </a:t>
            </a:r>
            <a:r>
              <a:rPr lang="en-US" sz="2400" dirty="0" smtClean="0"/>
              <a:t>increase in </a:t>
            </a:r>
            <a:r>
              <a:rPr lang="en-US" sz="2400" dirty="0" smtClean="0"/>
              <a:t>volume </a:t>
            </a:r>
            <a:r>
              <a:rPr lang="en-US" sz="2400" dirty="0" smtClean="0"/>
              <a:t>but retain same shape from </a:t>
            </a:r>
            <a:r>
              <a:rPr lang="en-US" sz="2400" dirty="0" smtClean="0"/>
              <a:t>initial time point. Speed decreases sharply indicating nil motility. Maximum speed is 12-13 µ/h. </a:t>
            </a:r>
            <a:r>
              <a:rPr lang="en-US" sz="2400" dirty="0" smtClean="0">
                <a:solidFill>
                  <a:srgbClr val="FF0000"/>
                </a:solidFill>
              </a:rPr>
              <a:t>43%</a:t>
            </a:r>
            <a:endParaRPr lang="en-US" sz="2400" dirty="0">
              <a:solidFill>
                <a:srgbClr val="FF0000"/>
              </a:solidFill>
            </a:endParaRPr>
          </a:p>
        </p:txBody>
      </p:sp>
      <p:pic>
        <p:nvPicPr>
          <p:cNvPr id="15" name="Picture 2" descr="E:\NTU\QE-SMA\Presentation slides\cluster 1.png"/>
          <p:cNvPicPr>
            <a:picLocks noChangeAspect="1" noChangeArrowheads="1"/>
          </p:cNvPicPr>
          <p:nvPr/>
        </p:nvPicPr>
        <p:blipFill>
          <a:blip r:embed="rId2" cstate="print"/>
          <a:srcRect/>
          <a:stretch>
            <a:fillRect/>
          </a:stretch>
        </p:blipFill>
        <p:spPr bwMode="auto">
          <a:xfrm>
            <a:off x="2133600" y="1066800"/>
            <a:ext cx="2209800" cy="685800"/>
          </a:xfrm>
          <a:prstGeom prst="rect">
            <a:avLst/>
          </a:prstGeom>
          <a:noFill/>
          <a:ln w="9525">
            <a:noFill/>
            <a:miter lim="800000"/>
            <a:headEnd/>
            <a:tailEnd/>
          </a:ln>
          <a:effectLst/>
        </p:spPr>
      </p:pic>
      <p:pic>
        <p:nvPicPr>
          <p:cNvPr id="16" name="Picture 2" descr="E:\NTU\QE-SMA\Presentation slides\cluster 2.png"/>
          <p:cNvPicPr>
            <a:picLocks noChangeAspect="1" noChangeArrowheads="1"/>
          </p:cNvPicPr>
          <p:nvPr/>
        </p:nvPicPr>
        <p:blipFill>
          <a:blip r:embed="rId3" cstate="print"/>
          <a:srcRect/>
          <a:stretch>
            <a:fillRect/>
          </a:stretch>
        </p:blipFill>
        <p:spPr bwMode="auto">
          <a:xfrm>
            <a:off x="2209800" y="2590800"/>
            <a:ext cx="2145763" cy="685800"/>
          </a:xfrm>
          <a:prstGeom prst="rect">
            <a:avLst/>
          </a:prstGeom>
          <a:noFill/>
          <a:ln w="9525">
            <a:noFill/>
            <a:miter lim="800000"/>
            <a:headEnd/>
            <a:tailEnd/>
          </a:ln>
          <a:effectLst/>
        </p:spPr>
      </p:pic>
      <p:pic>
        <p:nvPicPr>
          <p:cNvPr id="17" name="Picture 2" descr="E:\NTU\QE-SMA\Presentation slides\cluster 3.png"/>
          <p:cNvPicPr>
            <a:picLocks noChangeAspect="1" noChangeArrowheads="1"/>
          </p:cNvPicPr>
          <p:nvPr/>
        </p:nvPicPr>
        <p:blipFill>
          <a:blip r:embed="rId4" cstate="print"/>
          <a:srcRect/>
          <a:stretch>
            <a:fillRect/>
          </a:stretch>
        </p:blipFill>
        <p:spPr bwMode="auto">
          <a:xfrm>
            <a:off x="2209800" y="4724400"/>
            <a:ext cx="2133600" cy="60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2000"/>
                                        <p:tgtEl>
                                          <p:spTgt spid="3">
                                            <p:txEl>
                                              <p:pRg st="3" end="3"/>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a:t>
            </a:r>
            <a:endParaRPr lang="en-US" dirty="0"/>
          </a:p>
        </p:txBody>
      </p:sp>
      <p:sp>
        <p:nvSpPr>
          <p:cNvPr id="3" name="Content Placeholder 2"/>
          <p:cNvSpPr>
            <a:spLocks noGrp="1"/>
          </p:cNvSpPr>
          <p:nvPr>
            <p:ph idx="1"/>
          </p:nvPr>
        </p:nvSpPr>
        <p:spPr>
          <a:xfrm>
            <a:off x="457200" y="1295400"/>
            <a:ext cx="8229600" cy="4830763"/>
          </a:xfrm>
        </p:spPr>
        <p:txBody>
          <a:bodyPr/>
          <a:lstStyle/>
          <a:p>
            <a:pPr algn="just"/>
            <a:r>
              <a:rPr lang="en-US" dirty="0" smtClean="0"/>
              <a:t>Demonstrated </a:t>
            </a:r>
            <a:r>
              <a:rPr lang="en-US" dirty="0" smtClean="0"/>
              <a:t>a novel exploratory method of identifying sub-populations combining dynamic with static features from image based high content data. </a:t>
            </a:r>
          </a:p>
          <a:p>
            <a:pPr algn="just"/>
            <a:r>
              <a:rPr lang="en-US" dirty="0" smtClean="0"/>
              <a:t>Combining both features gave optimally separated and compact clusters.</a:t>
            </a:r>
          </a:p>
          <a:p>
            <a:pPr algn="just"/>
            <a:r>
              <a:rPr lang="en-US" dirty="0" smtClean="0"/>
              <a:t>Dynamic features like </a:t>
            </a:r>
            <a:r>
              <a:rPr lang="en-US" dirty="0" smtClean="0">
                <a:solidFill>
                  <a:srgbClr val="C00000"/>
                </a:solidFill>
              </a:rPr>
              <a:t>RM coefficient, persistence length, path displacement </a:t>
            </a:r>
            <a:r>
              <a:rPr lang="en-US" dirty="0" smtClean="0"/>
              <a:t>coupled with static features like </a:t>
            </a:r>
            <a:r>
              <a:rPr lang="en-US" dirty="0" smtClean="0">
                <a:solidFill>
                  <a:srgbClr val="00B050"/>
                </a:solidFill>
              </a:rPr>
              <a:t>orientation and area</a:t>
            </a:r>
            <a:r>
              <a:rPr lang="en-US" dirty="0" smtClean="0"/>
              <a:t> are the </a:t>
            </a:r>
            <a:r>
              <a:rPr lang="en-US" dirty="0" smtClean="0"/>
              <a:t>major contributors in classification</a:t>
            </a:r>
            <a:r>
              <a:rPr lang="en-US" dirty="0" smtClean="0"/>
              <a:t>.</a:t>
            </a:r>
            <a:endParaRPr lang="en-US" dirty="0" smtClean="0"/>
          </a:p>
          <a:p>
            <a:pPr algn="just"/>
            <a:r>
              <a:rPr lang="en-US" dirty="0" smtClean="0"/>
              <a:t>Used common data mining techniques like k-means which can be easily reproduced to gain insight into morphology and motility features</a:t>
            </a:r>
            <a:r>
              <a:rPr lang="en-US" dirty="0" smtClean="0"/>
              <a:t>.</a:t>
            </a:r>
          </a:p>
          <a:p>
            <a:pPr algn="just"/>
            <a:r>
              <a:rPr lang="en-US" dirty="0" smtClean="0"/>
              <a:t>Future work will be to analyze cells perturbed with drugs targeting cytoskeleton (microtubule/actin).</a:t>
            </a:r>
            <a:endParaRPr lang="en-US" dirty="0" smtClean="0"/>
          </a:p>
          <a:p>
            <a:pPr algn="just"/>
            <a:endParaRPr lang="en-US" dirty="0" smtClean="0"/>
          </a:p>
          <a:p>
            <a:pPr algn="just"/>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Nanyang Technological University</a:t>
            </a:r>
          </a:p>
          <a:p>
            <a:pPr lvl="1"/>
            <a:r>
              <a:rPr lang="en-US" dirty="0" smtClean="0"/>
              <a:t>Prof Jagath Rajapakse</a:t>
            </a:r>
          </a:p>
          <a:p>
            <a:pPr lvl="1"/>
            <a:r>
              <a:rPr lang="en-US" dirty="0" smtClean="0"/>
              <a:t>Dr. Cheng Jierong</a:t>
            </a:r>
          </a:p>
          <a:p>
            <a:pPr lvl="1"/>
            <a:r>
              <a:rPr lang="en-US" dirty="0" smtClean="0"/>
              <a:t>BIRC staff and students</a:t>
            </a:r>
          </a:p>
          <a:p>
            <a:r>
              <a:rPr lang="en-US" dirty="0" smtClean="0"/>
              <a:t>Massachusetts Institute of Technology</a:t>
            </a:r>
          </a:p>
          <a:p>
            <a:pPr lvl="1"/>
            <a:r>
              <a:rPr lang="en-US" dirty="0" smtClean="0"/>
              <a:t>Prof Roy Welsch</a:t>
            </a:r>
          </a:p>
          <a:p>
            <a:pPr lvl="1"/>
            <a:r>
              <a:rPr lang="en-US" dirty="0" smtClean="0"/>
              <a:t>Dr. James Evans</a:t>
            </a:r>
          </a:p>
          <a:p>
            <a:r>
              <a:rPr lang="en-US" dirty="0" smtClean="0"/>
              <a:t>National University of Singapore</a:t>
            </a:r>
          </a:p>
          <a:p>
            <a:pPr lvl="1"/>
            <a:r>
              <a:rPr lang="en-US" dirty="0" smtClean="0"/>
              <a:t>Prof Paul Matsudaira</a:t>
            </a:r>
          </a:p>
          <a:p>
            <a:r>
              <a:rPr lang="en-US" dirty="0" smtClean="0"/>
              <a:t>Singapore MIT Alliance</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152400" y="1524000"/>
            <a:ext cx="685800" cy="8770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5316" y="4038600"/>
            <a:ext cx="720923" cy="8959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0" y="2971800"/>
            <a:ext cx="838200" cy="8395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5029200"/>
            <a:ext cx="781050" cy="581025"/>
          </a:xfrm>
          <a:prstGeom prst="rect">
            <a:avLst/>
          </a:prstGeom>
          <a:noFill/>
          <a:ln w="9525">
            <a:noFill/>
            <a:miter lim="800000"/>
            <a:headEnd/>
            <a:tailEnd/>
          </a:ln>
          <a:effectLst/>
        </p:spPr>
      </p:pic>
      <p:sp>
        <p:nvSpPr>
          <p:cNvPr id="19" name="TextBox 18"/>
          <p:cNvSpPr txBox="1"/>
          <p:nvPr/>
        </p:nvSpPr>
        <p:spPr>
          <a:xfrm>
            <a:off x="2209800" y="5486400"/>
            <a:ext cx="4419600" cy="954107"/>
          </a:xfrm>
          <a:prstGeom prst="rect">
            <a:avLst/>
          </a:prstGeom>
          <a:noFill/>
        </p:spPr>
        <p:txBody>
          <a:bodyPr wrap="square" rtlCol="0">
            <a:spAutoFit/>
          </a:bodyPr>
          <a:lstStyle/>
          <a:p>
            <a:pPr algn="ctr"/>
            <a:r>
              <a:rPr lang="en-US" sz="2800" b="1" dirty="0" smtClean="0">
                <a:solidFill>
                  <a:srgbClr val="FF0000"/>
                </a:solidFill>
              </a:rPr>
              <a:t>Thank you for your attention!</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9" name="TextBox 8"/>
          <p:cNvSpPr txBox="1"/>
          <p:nvPr/>
        </p:nvSpPr>
        <p:spPr>
          <a:xfrm>
            <a:off x="533400" y="1219200"/>
            <a:ext cx="8077200" cy="707886"/>
          </a:xfrm>
          <a:prstGeom prst="rect">
            <a:avLst/>
          </a:prstGeom>
          <a:noFill/>
        </p:spPr>
        <p:txBody>
          <a:bodyPr wrap="square" rtlCol="0">
            <a:spAutoFit/>
          </a:bodyPr>
          <a:lstStyle/>
          <a:p>
            <a:pPr algn="just"/>
            <a:r>
              <a:rPr lang="en-US" sz="2000" dirty="0" smtClean="0"/>
              <a:t>One of Cell Biology’s first mysteries comes under renewed scrutiny as new techniques allow researchers to follow cells’ steps.</a:t>
            </a:r>
            <a:endParaRPr lang="en-US" sz="2000" dirty="0"/>
          </a:p>
        </p:txBody>
      </p:sp>
      <p:graphicFrame>
        <p:nvGraphicFramePr>
          <p:cNvPr id="8" name="Table 7"/>
          <p:cNvGraphicFramePr>
            <a:graphicFrameLocks noGrp="1"/>
          </p:cNvGraphicFramePr>
          <p:nvPr/>
        </p:nvGraphicFramePr>
        <p:xfrm>
          <a:off x="1219200" y="2209800"/>
          <a:ext cx="6553200" cy="3262485"/>
        </p:xfrm>
        <a:graphic>
          <a:graphicData uri="http://schemas.openxmlformats.org/drawingml/2006/table">
            <a:tbl>
              <a:tblPr firstRow="1" bandRow="1">
                <a:tableStyleId>{5C22544A-7EE6-4342-B048-85BDC9FD1C3A}</a:tableStyleId>
              </a:tblPr>
              <a:tblGrid>
                <a:gridCol w="3276600"/>
                <a:gridCol w="3276600"/>
              </a:tblGrid>
              <a:tr h="401695">
                <a:tc>
                  <a:txBody>
                    <a:bodyPr/>
                    <a:lstStyle/>
                    <a:p>
                      <a:r>
                        <a:rPr lang="en-US" dirty="0" smtClean="0"/>
                        <a:t>Approaches</a:t>
                      </a:r>
                      <a:endParaRPr lang="en-US" dirty="0"/>
                    </a:p>
                  </a:txBody>
                  <a:tcPr/>
                </a:tc>
                <a:tc>
                  <a:txBody>
                    <a:bodyPr/>
                    <a:lstStyle/>
                    <a:p>
                      <a:r>
                        <a:rPr lang="en-US" dirty="0" smtClean="0"/>
                        <a:t>Authors, year</a:t>
                      </a:r>
                      <a:endParaRPr lang="en-US" dirty="0"/>
                    </a:p>
                  </a:txBody>
                  <a:tcPr/>
                </a:tc>
              </a:tr>
              <a:tr h="401695">
                <a:tc>
                  <a:txBody>
                    <a:bodyPr/>
                    <a:lstStyle/>
                    <a:p>
                      <a:r>
                        <a:rPr lang="en-US" dirty="0" smtClean="0"/>
                        <a:t>Neuron Displacement</a:t>
                      </a:r>
                      <a:endParaRPr lang="en-US" dirty="0"/>
                    </a:p>
                  </a:txBody>
                  <a:tcPr/>
                </a:tc>
                <a:tc>
                  <a:txBody>
                    <a:bodyPr/>
                    <a:lstStyle/>
                    <a:p>
                      <a:r>
                        <a:rPr lang="en-US" dirty="0" err="1" smtClean="0"/>
                        <a:t>Ruthazer</a:t>
                      </a:r>
                      <a:r>
                        <a:rPr lang="en-US" dirty="0" smtClean="0"/>
                        <a:t> and</a:t>
                      </a:r>
                      <a:r>
                        <a:rPr lang="en-US" baseline="0" dirty="0" smtClean="0"/>
                        <a:t> Cline ,  2002</a:t>
                      </a:r>
                      <a:endParaRPr lang="en-US" dirty="0"/>
                    </a:p>
                  </a:txBody>
                  <a:tcPr/>
                </a:tc>
              </a:tr>
              <a:tr h="401695">
                <a:tc>
                  <a:txBody>
                    <a:bodyPr/>
                    <a:lstStyle/>
                    <a:p>
                      <a:r>
                        <a:rPr lang="en-US" dirty="0" err="1" smtClean="0"/>
                        <a:t>Flagellar</a:t>
                      </a:r>
                      <a:r>
                        <a:rPr lang="en-US" dirty="0" smtClean="0"/>
                        <a:t> movement</a:t>
                      </a:r>
                      <a:endParaRPr lang="en-US" dirty="0"/>
                    </a:p>
                  </a:txBody>
                  <a:tcPr/>
                </a:tc>
                <a:tc>
                  <a:txBody>
                    <a:bodyPr/>
                    <a:lstStyle/>
                    <a:p>
                      <a:r>
                        <a:rPr lang="en-US" dirty="0" smtClean="0"/>
                        <a:t>Turner </a:t>
                      </a:r>
                      <a:r>
                        <a:rPr lang="en-US" i="1" dirty="0" smtClean="0"/>
                        <a:t>et</a:t>
                      </a:r>
                      <a:r>
                        <a:rPr lang="en-US" i="1" baseline="0" dirty="0" smtClean="0"/>
                        <a:t> al </a:t>
                      </a:r>
                      <a:r>
                        <a:rPr lang="en-US" baseline="0" dirty="0" smtClean="0"/>
                        <a:t>, . 2000</a:t>
                      </a:r>
                      <a:endParaRPr lang="en-US" dirty="0"/>
                    </a:p>
                  </a:txBody>
                  <a:tcPr/>
                </a:tc>
              </a:tr>
              <a:tr h="401695">
                <a:tc>
                  <a:txBody>
                    <a:bodyPr/>
                    <a:lstStyle/>
                    <a:p>
                      <a:r>
                        <a:rPr lang="en-US" dirty="0" smtClean="0"/>
                        <a:t>Tumor cell migration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Pettet</a:t>
                      </a:r>
                      <a:r>
                        <a:rPr lang="en-US" dirty="0" smtClean="0"/>
                        <a:t> </a:t>
                      </a:r>
                      <a:r>
                        <a:rPr lang="en-US" i="1" dirty="0" smtClean="0"/>
                        <a:t>et</a:t>
                      </a:r>
                      <a:r>
                        <a:rPr lang="en-US" i="1" baseline="0" dirty="0" smtClean="0"/>
                        <a:t> al </a:t>
                      </a:r>
                      <a:r>
                        <a:rPr lang="en-US" baseline="0" dirty="0" smtClean="0"/>
                        <a:t>, . 2001</a:t>
                      </a:r>
                      <a:endParaRPr lang="en-US" dirty="0"/>
                    </a:p>
                  </a:txBody>
                  <a:tcPr/>
                </a:tc>
              </a:tr>
              <a:tr h="450620">
                <a:tc>
                  <a:txBody>
                    <a:bodyPr/>
                    <a:lstStyle/>
                    <a:p>
                      <a:r>
                        <a:rPr lang="en-US" dirty="0" smtClean="0"/>
                        <a:t>Congregation at point of sources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Fenchel</a:t>
                      </a:r>
                      <a:r>
                        <a:rPr lang="en-US" dirty="0" smtClean="0"/>
                        <a:t> and Blackburn </a:t>
                      </a:r>
                      <a:r>
                        <a:rPr lang="en-US" baseline="0" dirty="0" smtClean="0"/>
                        <a:t>,  2001</a:t>
                      </a:r>
                      <a:endParaRPr lang="en-US" dirty="0"/>
                    </a:p>
                  </a:txBody>
                  <a:tcPr/>
                </a:tc>
              </a:tr>
              <a:tr h="401695">
                <a:tc>
                  <a:txBody>
                    <a:bodyPr/>
                    <a:lstStyle/>
                    <a:p>
                      <a:r>
                        <a:rPr lang="en-US" dirty="0" smtClean="0"/>
                        <a:t>Sperm displacement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Molyneaux</a:t>
                      </a:r>
                      <a:r>
                        <a:rPr lang="en-US" baseline="0" dirty="0" smtClean="0"/>
                        <a:t> </a:t>
                      </a:r>
                      <a:r>
                        <a:rPr lang="en-US" i="1" dirty="0" smtClean="0"/>
                        <a:t>et</a:t>
                      </a:r>
                      <a:r>
                        <a:rPr lang="en-US" i="1" baseline="0" dirty="0" smtClean="0"/>
                        <a:t> al </a:t>
                      </a:r>
                      <a:r>
                        <a:rPr lang="en-US" baseline="0" dirty="0" smtClean="0"/>
                        <a:t>, . 2001</a:t>
                      </a:r>
                      <a:endParaRPr lang="en-US" dirty="0"/>
                    </a:p>
                  </a:txBody>
                  <a:tcPr/>
                </a:tc>
              </a:tr>
              <a:tr h="401695">
                <a:tc>
                  <a:txBody>
                    <a:bodyPr/>
                    <a:lstStyle/>
                    <a:p>
                      <a:r>
                        <a:rPr lang="en-US" dirty="0" smtClean="0"/>
                        <a:t>White</a:t>
                      </a:r>
                      <a:r>
                        <a:rPr lang="en-US" baseline="0" dirty="0" smtClean="0"/>
                        <a:t> blood cell movement</a:t>
                      </a:r>
                      <a:endParaRPr lang="en-US" dirty="0"/>
                    </a:p>
                  </a:txBody>
                  <a:tcPr/>
                </a:tc>
                <a:tc>
                  <a:txBody>
                    <a:bodyPr/>
                    <a:lstStyle/>
                    <a:p>
                      <a:r>
                        <a:rPr lang="en-US" dirty="0" smtClean="0"/>
                        <a:t>Yang </a:t>
                      </a:r>
                      <a:r>
                        <a:rPr lang="en-US" i="1" dirty="0" smtClean="0"/>
                        <a:t>et al </a:t>
                      </a:r>
                      <a:r>
                        <a:rPr lang="en-US" dirty="0" smtClean="0"/>
                        <a:t>, . 1995</a:t>
                      </a:r>
                      <a:endParaRPr lang="en-US" dirty="0"/>
                    </a:p>
                  </a:txBody>
                  <a:tcPr/>
                </a:tc>
              </a:tr>
              <a:tr h="401695">
                <a:tc>
                  <a:txBody>
                    <a:bodyPr/>
                    <a:lstStyle/>
                    <a:p>
                      <a:r>
                        <a:rPr lang="en-US" dirty="0" smtClean="0"/>
                        <a:t>Chromosome displacement</a:t>
                      </a:r>
                      <a:endParaRPr lang="en-US" dirty="0"/>
                    </a:p>
                  </a:txBody>
                  <a:tcPr/>
                </a:tc>
                <a:tc>
                  <a:txBody>
                    <a:bodyPr/>
                    <a:lstStyle/>
                    <a:p>
                      <a:r>
                        <a:rPr lang="en-US" dirty="0" err="1" smtClean="0"/>
                        <a:t>Thomann</a:t>
                      </a:r>
                      <a:r>
                        <a:rPr lang="en-US" dirty="0" smtClean="0"/>
                        <a:t> </a:t>
                      </a:r>
                      <a:r>
                        <a:rPr lang="en-US" i="1" dirty="0" smtClean="0"/>
                        <a:t>et al , </a:t>
                      </a:r>
                      <a:r>
                        <a:rPr lang="en-US" dirty="0" smtClean="0"/>
                        <a:t>. 2002</a:t>
                      </a:r>
                      <a:endParaRPr lang="en-US" dirty="0"/>
                    </a:p>
                  </a:txBody>
                  <a:tcPr/>
                </a:tc>
              </a:tr>
            </a:tbl>
          </a:graphicData>
        </a:graphic>
      </p:graphicFrame>
      <p:sp>
        <p:nvSpPr>
          <p:cNvPr id="10" name="Rectangle 9"/>
          <p:cNvSpPr/>
          <p:nvPr/>
        </p:nvSpPr>
        <p:spPr>
          <a:xfrm>
            <a:off x="762000" y="5638800"/>
            <a:ext cx="7696200" cy="646331"/>
          </a:xfrm>
          <a:prstGeom prst="rect">
            <a:avLst/>
          </a:prstGeom>
        </p:spPr>
        <p:txBody>
          <a:bodyPr wrap="square">
            <a:spAutoFit/>
          </a:bodyPr>
          <a:lstStyle/>
          <a:p>
            <a:pPr algn="ctr"/>
            <a:r>
              <a:rPr lang="en-US" dirty="0" smtClean="0">
                <a:solidFill>
                  <a:srgbClr val="C00000"/>
                </a:solidFill>
              </a:rPr>
              <a:t>Develop cell profiling method using cell motility properties incorporated with morphological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4" presetClass="emph" presetSubtype="2" fill="hold" grpId="1" nodeType="withEffect">
                                  <p:stCondLst>
                                    <p:cond delay="0"/>
                                  </p:stCondLst>
                                  <p:childTnLst>
                                    <p:anim to="1.5" calcmode="lin" valueType="num">
                                      <p:cBhvr override="childStyle">
                                        <p:cTn id="9" dur="20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profiling pipeline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内容占位符 22"/>
          <p:cNvGraphicFramePr>
            <a:graphicFrameLocks/>
          </p:cNvGraphicFramePr>
          <p:nvPr/>
        </p:nvGraphicFramePr>
        <p:xfrm>
          <a:off x="6096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solidFill>
                  <a:srgbClr val="C00000"/>
                </a:solidFill>
              </a:rPr>
              <a:t>Sample preparation and time lapse image acquisition</a:t>
            </a:r>
            <a:br>
              <a:rPr lang="en-US" dirty="0" smtClean="0">
                <a:solidFill>
                  <a:srgbClr val="C00000"/>
                </a:solidFill>
              </a:rPr>
            </a:br>
            <a:endParaRPr lang="en-US" dirty="0"/>
          </a:p>
        </p:txBody>
      </p:sp>
      <p:sp>
        <p:nvSpPr>
          <p:cNvPr id="3" name="Content Placeholder 2"/>
          <p:cNvSpPr>
            <a:spLocks noGrp="1"/>
          </p:cNvSpPr>
          <p:nvPr>
            <p:ph idx="1"/>
          </p:nvPr>
        </p:nvSpPr>
        <p:spPr>
          <a:xfrm>
            <a:off x="4038600" y="1600201"/>
            <a:ext cx="4648200" cy="2590800"/>
          </a:xfrm>
        </p:spPr>
        <p:txBody>
          <a:bodyPr/>
          <a:lstStyle/>
          <a:p>
            <a:pPr lvl="1">
              <a:buClr>
                <a:srgbClr val="7D7DAB"/>
              </a:buClr>
              <a:buFont typeface="Wingdings" pitchFamily="2" charset="2"/>
              <a:buChar char="v"/>
            </a:pPr>
            <a:r>
              <a:rPr lang="en-US" sz="1800" dirty="0" smtClean="0">
                <a:solidFill>
                  <a:srgbClr val="660066"/>
                </a:solidFill>
                <a:latin typeface="Tahoma" pitchFamily="34" charset="0"/>
                <a:cs typeface="Tahoma" pitchFamily="34" charset="0"/>
              </a:rPr>
              <a:t>Cell </a:t>
            </a:r>
            <a:r>
              <a:rPr lang="en-US" sz="1800" dirty="0" smtClean="0">
                <a:solidFill>
                  <a:srgbClr val="660066"/>
                </a:solidFill>
                <a:latin typeface="Tahoma" pitchFamily="34" charset="0"/>
                <a:cs typeface="Tahoma" pitchFamily="34" charset="0"/>
              </a:rPr>
              <a:t>type  ̶  </a:t>
            </a:r>
            <a:r>
              <a:rPr lang="en-US" sz="1800" dirty="0" smtClean="0">
                <a:solidFill>
                  <a:srgbClr val="000000"/>
                </a:solidFill>
                <a:latin typeface="Tahoma" pitchFamily="34" charset="0"/>
                <a:cs typeface="Tahoma" pitchFamily="34" charset="0"/>
              </a:rPr>
              <a:t>IC 21 murine macrophages</a:t>
            </a:r>
            <a:endParaRPr lang="en-US" sz="1800" dirty="0" smtClean="0">
              <a:solidFill>
                <a:srgbClr val="000000"/>
              </a:solidFill>
              <a:latin typeface="Tahoma" pitchFamily="34" charset="0"/>
              <a:cs typeface="Tahoma" pitchFamily="34" charset="0"/>
            </a:endParaRPr>
          </a:p>
          <a:p>
            <a:pPr lvl="1">
              <a:buClr>
                <a:srgbClr val="7D7DAB"/>
              </a:buClr>
              <a:buFont typeface="Wingdings" pitchFamily="2" charset="2"/>
              <a:buChar char="v"/>
            </a:pPr>
            <a:r>
              <a:rPr lang="en-US" sz="1800" dirty="0" smtClean="0">
                <a:solidFill>
                  <a:srgbClr val="660066"/>
                </a:solidFill>
                <a:latin typeface="Tahoma" pitchFamily="34" charset="0"/>
                <a:cs typeface="Tahoma" pitchFamily="34" charset="0"/>
              </a:rPr>
              <a:t>Camera  ̶</a:t>
            </a:r>
            <a:r>
              <a:rPr lang="en-US" sz="1800" dirty="0" smtClean="0">
                <a:solidFill>
                  <a:srgbClr val="000000"/>
                </a:solidFill>
                <a:latin typeface="Tahoma" pitchFamily="34" charset="0"/>
                <a:cs typeface="Tahoma" pitchFamily="34" charset="0"/>
              </a:rPr>
              <a:t>  </a:t>
            </a:r>
            <a:r>
              <a:rPr lang="en-US" sz="1800" dirty="0" err="1" smtClean="0">
                <a:solidFill>
                  <a:srgbClr val="000000"/>
                </a:solidFill>
                <a:latin typeface="Tahoma" pitchFamily="34" charset="0"/>
                <a:cs typeface="Tahoma" pitchFamily="34" charset="0"/>
              </a:rPr>
              <a:t>Cellomics</a:t>
            </a:r>
            <a:r>
              <a:rPr lang="en-US" sz="1800" dirty="0" smtClean="0">
                <a:solidFill>
                  <a:srgbClr val="000000"/>
                </a:solidFill>
                <a:latin typeface="Tahoma" pitchFamily="34" charset="0"/>
                <a:cs typeface="Tahoma" pitchFamily="34" charset="0"/>
              </a:rPr>
              <a:t> </a:t>
            </a:r>
            <a:r>
              <a:rPr lang="en-US" sz="1800" dirty="0" err="1" smtClean="0">
                <a:solidFill>
                  <a:srgbClr val="000000"/>
                </a:solidFill>
                <a:latin typeface="Tahoma" pitchFamily="34" charset="0"/>
                <a:cs typeface="Tahoma" pitchFamily="34" charset="0"/>
              </a:rPr>
              <a:t>KineticScan</a:t>
            </a:r>
            <a:r>
              <a:rPr lang="en-US" sz="1800" dirty="0" smtClean="0">
                <a:solidFill>
                  <a:srgbClr val="000000"/>
                </a:solidFill>
                <a:latin typeface="Tahoma" pitchFamily="34" charset="0"/>
                <a:cs typeface="Tahoma" pitchFamily="34" charset="0"/>
              </a:rPr>
              <a:t> with Hamamatsu ORCA ER digital CCD camera  (</a:t>
            </a:r>
            <a:r>
              <a:rPr lang="en-US" sz="1800" dirty="0" smtClean="0">
                <a:solidFill>
                  <a:srgbClr val="000000"/>
                </a:solidFill>
                <a:latin typeface="Tahoma" pitchFamily="34" charset="0"/>
                <a:cs typeface="Tahoma" pitchFamily="34" charset="0"/>
              </a:rPr>
              <a:t>fluorescent confocal microscopy)</a:t>
            </a:r>
          </a:p>
          <a:p>
            <a:pPr lvl="1">
              <a:buClr>
                <a:srgbClr val="7D7DAB"/>
              </a:buClr>
              <a:buFont typeface="Wingdings" pitchFamily="2" charset="2"/>
              <a:buChar char="v"/>
            </a:pPr>
            <a:r>
              <a:rPr lang="en-US" sz="1800" dirty="0" smtClean="0">
                <a:solidFill>
                  <a:srgbClr val="660066"/>
                </a:solidFill>
                <a:latin typeface="Tahoma" pitchFamily="34" charset="0"/>
                <a:cs typeface="Tahoma" pitchFamily="34" charset="0"/>
              </a:rPr>
              <a:t>Size  </a:t>
            </a:r>
            <a:r>
              <a:rPr lang="en-US" sz="1800" dirty="0" smtClean="0">
                <a:solidFill>
                  <a:srgbClr val="660066"/>
                </a:solidFill>
                <a:latin typeface="Tahoma" pitchFamily="34" charset="0"/>
                <a:cs typeface="Tahoma" pitchFamily="34" charset="0"/>
              </a:rPr>
              <a:t>̶  </a:t>
            </a:r>
            <a:r>
              <a:rPr lang="en-US" sz="1800" dirty="0" smtClean="0">
                <a:solidFill>
                  <a:srgbClr val="000000"/>
                </a:solidFill>
                <a:latin typeface="Tahoma" pitchFamily="34" charset="0"/>
                <a:cs typeface="Tahoma" pitchFamily="34" charset="0"/>
              </a:rPr>
              <a:t>1024 </a:t>
            </a:r>
            <a:r>
              <a:rPr lang="en-US" sz="1800" dirty="0" smtClean="0">
                <a:solidFill>
                  <a:srgbClr val="000000"/>
                </a:solidFill>
                <a:latin typeface="Tahoma" pitchFamily="34" charset="0"/>
                <a:cs typeface="Tahoma" pitchFamily="34" charset="0"/>
              </a:rPr>
              <a:t>× </a:t>
            </a:r>
            <a:r>
              <a:rPr lang="en-US" sz="1800" dirty="0" smtClean="0">
                <a:solidFill>
                  <a:srgbClr val="000000"/>
                </a:solidFill>
                <a:latin typeface="Tahoma" pitchFamily="34" charset="0"/>
                <a:cs typeface="Tahoma" pitchFamily="34" charset="0"/>
              </a:rPr>
              <a:t>1024 pixels </a:t>
            </a:r>
            <a:r>
              <a:rPr lang="en-US" sz="1800" dirty="0" smtClean="0">
                <a:solidFill>
                  <a:srgbClr val="000000"/>
                </a:solidFill>
                <a:latin typeface="Tahoma" pitchFamily="34" charset="0"/>
                <a:cs typeface="Tahoma" pitchFamily="34" charset="0"/>
              </a:rPr>
              <a:t>× </a:t>
            </a:r>
            <a:r>
              <a:rPr lang="en-US" sz="1800" dirty="0" smtClean="0">
                <a:solidFill>
                  <a:srgbClr val="000000"/>
                </a:solidFill>
                <a:latin typeface="Tahoma" pitchFamily="34" charset="0"/>
                <a:cs typeface="Tahoma" pitchFamily="34" charset="0"/>
              </a:rPr>
              <a:t>6 time points </a:t>
            </a:r>
            <a:endParaRPr lang="en-US" sz="1800" dirty="0" smtClean="0">
              <a:solidFill>
                <a:srgbClr val="000000"/>
              </a:solidFill>
              <a:latin typeface="Tahoma" pitchFamily="34" charset="0"/>
              <a:cs typeface="Tahoma" pitchFamily="34" charset="0"/>
            </a:endParaRPr>
          </a:p>
          <a:p>
            <a:pPr lvl="1">
              <a:buClr>
                <a:srgbClr val="7D7DAB"/>
              </a:buClr>
              <a:buFont typeface="Wingdings" pitchFamily="2" charset="2"/>
              <a:buChar char="v"/>
            </a:pPr>
            <a:r>
              <a:rPr lang="en-US" sz="1800" dirty="0" smtClean="0">
                <a:solidFill>
                  <a:srgbClr val="660066"/>
                </a:solidFill>
                <a:latin typeface="Tahoma" pitchFamily="34" charset="0"/>
                <a:cs typeface="Tahoma" pitchFamily="34" charset="0"/>
              </a:rPr>
              <a:t>Spatial resolution  ̶  </a:t>
            </a:r>
            <a:r>
              <a:rPr lang="en-US" sz="1800" dirty="0" smtClean="0">
                <a:solidFill>
                  <a:srgbClr val="000000"/>
                </a:solidFill>
                <a:latin typeface="Tahoma" pitchFamily="34" charset="0"/>
                <a:cs typeface="Tahoma" pitchFamily="34" charset="0"/>
              </a:rPr>
              <a:t> 0.64 × 0.64 μ/pixel </a:t>
            </a:r>
            <a:endParaRPr lang="en-US" sz="1800" dirty="0" smtClean="0">
              <a:solidFill>
                <a:srgbClr val="000000"/>
              </a:solidFill>
              <a:latin typeface="Tahoma" pitchFamily="34" charset="0"/>
              <a:cs typeface="Tahoma" pitchFamily="34" charset="0"/>
            </a:endParaRPr>
          </a:p>
          <a:p>
            <a:pPr lvl="1">
              <a:buClr>
                <a:srgbClr val="7D7DAB"/>
              </a:buClr>
              <a:buFont typeface="Wingdings" pitchFamily="2" charset="2"/>
              <a:buChar char="v"/>
            </a:pPr>
            <a:r>
              <a:rPr lang="en-US" sz="1800" dirty="0" smtClean="0">
                <a:solidFill>
                  <a:srgbClr val="660066"/>
                </a:solidFill>
                <a:latin typeface="Tahoma" pitchFamily="34" charset="0"/>
                <a:cs typeface="Tahoma" pitchFamily="34" charset="0"/>
              </a:rPr>
              <a:t>Time interval  ̶  </a:t>
            </a:r>
            <a:r>
              <a:rPr lang="en-US" sz="1800" dirty="0" smtClean="0">
                <a:solidFill>
                  <a:srgbClr val="000000"/>
                </a:solidFill>
                <a:latin typeface="Tahoma" pitchFamily="34" charset="0"/>
                <a:cs typeface="Tahoma" pitchFamily="34" charset="0"/>
              </a:rPr>
              <a:t>15 min/frame</a:t>
            </a:r>
            <a:endParaRPr lang="en-US" sz="1800" dirty="0" smtClean="0">
              <a:solidFill>
                <a:srgbClr val="000000"/>
              </a:solidFill>
              <a:latin typeface="Tahoma" pitchFamily="34" charset="0"/>
              <a:cs typeface="Tahoma" pitchFamily="34" charset="0"/>
            </a:endParaRPr>
          </a:p>
          <a:p>
            <a:endParaRPr lang="en-US" dirty="0"/>
          </a:p>
        </p:txBody>
      </p:sp>
      <p:sp>
        <p:nvSpPr>
          <p:cNvPr id="4" name="Rounded Rectangle 3"/>
          <p:cNvSpPr/>
          <p:nvPr/>
        </p:nvSpPr>
        <p:spPr>
          <a:xfrm>
            <a:off x="457200" y="1752600"/>
            <a:ext cx="3810000" cy="3581400"/>
          </a:xfrm>
          <a:prstGeom prst="roundRect">
            <a:avLst>
              <a:gd name="adj" fmla="val 10000"/>
            </a:avLst>
          </a:prstGeom>
          <a:blipFill rotWithShape="0">
            <a:blip r:embed="rId2"/>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dirty="0" smtClean="0">
                <a:latin typeface="+mn-lt"/>
              </a:rPr>
              <a:t>Region-based active contours for segmentation</a:t>
            </a:r>
            <a:endParaRPr lang="en-US" sz="3200" dirty="0">
              <a:latin typeface="+mn-lt"/>
            </a:endParaRPr>
          </a:p>
        </p:txBody>
      </p:sp>
      <p:sp>
        <p:nvSpPr>
          <p:cNvPr id="3" name="Content Placeholder 2"/>
          <p:cNvSpPr>
            <a:spLocks noGrp="1"/>
          </p:cNvSpPr>
          <p:nvPr>
            <p:ph idx="1"/>
          </p:nvPr>
        </p:nvSpPr>
        <p:spPr>
          <a:xfrm>
            <a:off x="304800" y="838200"/>
            <a:ext cx="8458200" cy="5562600"/>
          </a:xfrm>
        </p:spPr>
        <p:txBody>
          <a:bodyPr>
            <a:normAutofit/>
          </a:bodyPr>
          <a:lstStyle/>
          <a:p>
            <a:pPr algn="ctr">
              <a:buNone/>
            </a:pPr>
            <a:endParaRPr lang="en-US" sz="2000" i="1" baseline="-25000" dirty="0" smtClean="0"/>
          </a:p>
          <a:p>
            <a:pPr marL="0" indent="0" algn="just"/>
            <a:r>
              <a:rPr lang="en-US" sz="2000" dirty="0" smtClean="0"/>
              <a:t> </a:t>
            </a:r>
            <a:r>
              <a:rPr lang="en-US" sz="2000" dirty="0" smtClean="0"/>
              <a:t>The task of segmentation is formulated as energy minimization problem.</a:t>
            </a:r>
            <a:endParaRPr lang="en-US" sz="2000" dirty="0" smtClean="0"/>
          </a:p>
          <a:p>
            <a:pPr marL="0" indent="0" algn="just"/>
            <a:r>
              <a:rPr lang="en-US" sz="2000" dirty="0" smtClean="0"/>
              <a:t> Chan and </a:t>
            </a:r>
            <a:r>
              <a:rPr lang="en-US" sz="2000" dirty="0" err="1" smtClean="0"/>
              <a:t>Vese</a:t>
            </a:r>
            <a:r>
              <a:rPr lang="en-US" sz="2000" dirty="0" smtClean="0"/>
              <a:t>, 2001 used Mumford Shah segmentation techniques to stop the evolution of contour.</a:t>
            </a:r>
          </a:p>
          <a:p>
            <a:pPr algn="just"/>
            <a:endParaRPr lang="en-US" sz="2000" dirty="0" smtClean="0"/>
          </a:p>
          <a:p>
            <a:pPr algn="just"/>
            <a:endParaRPr lang="en-US" sz="2000" dirty="0" smtClean="0"/>
          </a:p>
          <a:p>
            <a:pPr algn="just"/>
            <a:endParaRPr lang="en-US" sz="2000" dirty="0" smtClean="0"/>
          </a:p>
          <a:p>
            <a:pPr lvl="1" algn="just"/>
            <a:endParaRPr lang="en-US" sz="2000" dirty="0" smtClean="0"/>
          </a:p>
          <a:p>
            <a:pPr lvl="1" indent="-622300" algn="just">
              <a:buNone/>
            </a:pPr>
            <a:r>
              <a:rPr lang="en-US" sz="1600" dirty="0" smtClean="0"/>
              <a:t>Where</a:t>
            </a:r>
            <a:r>
              <a:rPr lang="en-US" sz="1600" dirty="0" smtClean="0"/>
              <a:t>, </a:t>
            </a:r>
          </a:p>
          <a:p>
            <a:pPr lvl="2" indent="-858838" algn="just">
              <a:buNone/>
            </a:pPr>
            <a:r>
              <a:rPr lang="el-GR" sz="1200" dirty="0" smtClean="0">
                <a:latin typeface="Calibri"/>
              </a:rPr>
              <a:t>φ</a:t>
            </a:r>
            <a:r>
              <a:rPr lang="en-US" sz="1200" dirty="0" smtClean="0"/>
              <a:t> is the level set function</a:t>
            </a:r>
          </a:p>
          <a:p>
            <a:pPr lvl="2" indent="-858838" algn="just">
              <a:buNone/>
            </a:pPr>
            <a:r>
              <a:rPr lang="en-US" sz="1200" i="1" dirty="0" smtClean="0"/>
              <a:t>µ  </a:t>
            </a:r>
            <a:r>
              <a:rPr lang="en-US" sz="1200" dirty="0" smtClean="0"/>
              <a:t>is the </a:t>
            </a:r>
            <a:r>
              <a:rPr lang="en-US" sz="1200" dirty="0" smtClean="0"/>
              <a:t>intensity </a:t>
            </a:r>
            <a:r>
              <a:rPr lang="en-US" sz="1200" dirty="0" smtClean="0"/>
              <a:t>image  </a:t>
            </a:r>
          </a:p>
          <a:p>
            <a:pPr lvl="2" indent="-858838" algn="just">
              <a:buNone/>
            </a:pPr>
            <a:r>
              <a:rPr lang="en-US" sz="1200" i="1" dirty="0" smtClean="0"/>
              <a:t>c</a:t>
            </a:r>
            <a:r>
              <a:rPr lang="en-US" sz="1200" i="1" baseline="-25000" dirty="0" smtClean="0"/>
              <a:t> I</a:t>
            </a:r>
            <a:r>
              <a:rPr lang="en-US" sz="1200" i="1" dirty="0" smtClean="0"/>
              <a:t>  </a:t>
            </a:r>
            <a:r>
              <a:rPr lang="en-US" sz="1200" dirty="0" smtClean="0"/>
              <a:t>is the mean intensity of pixels </a:t>
            </a:r>
            <a:r>
              <a:rPr lang="en-US" sz="1200" dirty="0" smtClean="0">
                <a:solidFill>
                  <a:srgbClr val="C00000"/>
                </a:solidFill>
              </a:rPr>
              <a:t>inside</a:t>
            </a:r>
            <a:r>
              <a:rPr lang="en-US" sz="1200" dirty="0" smtClean="0"/>
              <a:t> </a:t>
            </a:r>
            <a:r>
              <a:rPr lang="en-US" sz="1200" dirty="0" smtClean="0"/>
              <a:t> </a:t>
            </a:r>
            <a:r>
              <a:rPr lang="en-US" sz="1200" dirty="0" smtClean="0"/>
              <a:t>level set </a:t>
            </a:r>
          </a:p>
          <a:p>
            <a:pPr lvl="2" indent="-858838" algn="just">
              <a:buNone/>
            </a:pPr>
            <a:r>
              <a:rPr lang="en-US" sz="1200" i="1" dirty="0" smtClean="0"/>
              <a:t>c</a:t>
            </a:r>
            <a:r>
              <a:rPr lang="en-US" sz="1200" i="1" baseline="-25000" dirty="0" smtClean="0"/>
              <a:t> O</a:t>
            </a:r>
            <a:r>
              <a:rPr lang="en-US" sz="1200" dirty="0" smtClean="0"/>
              <a:t> is the mean intensity of pixels </a:t>
            </a:r>
            <a:r>
              <a:rPr lang="en-US" sz="1200" dirty="0" smtClean="0">
                <a:solidFill>
                  <a:srgbClr val="C00000"/>
                </a:solidFill>
              </a:rPr>
              <a:t>outside</a:t>
            </a:r>
            <a:r>
              <a:rPr lang="en-US" sz="1200" dirty="0" smtClean="0"/>
              <a:t> </a:t>
            </a:r>
            <a:r>
              <a:rPr lang="en-US" sz="1200" dirty="0" smtClean="0"/>
              <a:t>level </a:t>
            </a:r>
            <a:r>
              <a:rPr lang="en-US" sz="1200" dirty="0" smtClean="0"/>
              <a:t>set </a:t>
            </a:r>
          </a:p>
          <a:p>
            <a:pPr lvl="2" indent="-858838" algn="just">
              <a:buNone/>
            </a:pPr>
            <a:r>
              <a:rPr lang="el-GR" sz="1200" i="1" dirty="0" smtClean="0">
                <a:latin typeface="Calibri"/>
              </a:rPr>
              <a:t>α</a:t>
            </a:r>
            <a:r>
              <a:rPr lang="en-US" sz="1200" i="1" dirty="0" smtClean="0">
                <a:latin typeface="Calibri"/>
              </a:rPr>
              <a:t>, </a:t>
            </a:r>
            <a:r>
              <a:rPr lang="el-GR" sz="1200" i="1" dirty="0" smtClean="0">
                <a:latin typeface="Calibri"/>
              </a:rPr>
              <a:t>λ</a:t>
            </a:r>
            <a:r>
              <a:rPr lang="en-US" sz="1200" i="1" baseline="-25000" dirty="0" smtClean="0">
                <a:latin typeface="Calibri"/>
              </a:rPr>
              <a:t>1, </a:t>
            </a:r>
            <a:r>
              <a:rPr lang="en-US" sz="1200" i="1" dirty="0" smtClean="0">
                <a:latin typeface="Calibri"/>
              </a:rPr>
              <a:t>, </a:t>
            </a:r>
            <a:r>
              <a:rPr lang="el-GR" sz="1200" i="1" dirty="0" smtClean="0">
                <a:latin typeface="Calibri"/>
              </a:rPr>
              <a:t>λ</a:t>
            </a:r>
            <a:r>
              <a:rPr lang="en-US" sz="1200" i="1" baseline="-25000" dirty="0" smtClean="0">
                <a:latin typeface="Calibri"/>
              </a:rPr>
              <a:t>2</a:t>
            </a:r>
            <a:r>
              <a:rPr lang="en-US" sz="1200" i="1" dirty="0" smtClean="0">
                <a:latin typeface="Calibri"/>
              </a:rPr>
              <a:t>  </a:t>
            </a:r>
            <a:r>
              <a:rPr lang="en-US" sz="1200" dirty="0" smtClean="0">
                <a:latin typeface="Calibri"/>
              </a:rPr>
              <a:t>are fixed </a:t>
            </a:r>
            <a:r>
              <a:rPr lang="en-US" sz="1200" dirty="0" smtClean="0">
                <a:solidFill>
                  <a:srgbClr val="C00000"/>
                </a:solidFill>
                <a:latin typeface="Calibri"/>
              </a:rPr>
              <a:t>positive</a:t>
            </a:r>
            <a:r>
              <a:rPr lang="en-US" sz="1200" dirty="0" smtClean="0">
                <a:latin typeface="Calibri"/>
              </a:rPr>
              <a:t> </a:t>
            </a:r>
            <a:r>
              <a:rPr lang="en-US" sz="1200" dirty="0" smtClean="0">
                <a:latin typeface="Calibri"/>
              </a:rPr>
              <a:t>parameters learned by trial and error </a:t>
            </a:r>
            <a:endParaRPr lang="en-US" sz="1200" baseline="-25000" dirty="0" smtClean="0"/>
          </a:p>
        </p:txBody>
      </p:sp>
      <p:sp>
        <p:nvSpPr>
          <p:cNvPr id="4" name="Slide Number Placeholder 3"/>
          <p:cNvSpPr>
            <a:spLocks noGrp="1"/>
          </p:cNvSpPr>
          <p:nvPr>
            <p:ph type="sldNum" sz="quarter" idx="4294967295"/>
          </p:nvPr>
        </p:nvSpPr>
        <p:spPr>
          <a:xfrm>
            <a:off x="8613648" y="6305550"/>
            <a:ext cx="457200" cy="476250"/>
          </a:xfrm>
          <a:prstGeom prst="rect">
            <a:avLst/>
          </a:prstGeom>
        </p:spPr>
        <p:txBody>
          <a:bodyPr/>
          <a:lstStyle/>
          <a:p>
            <a:fld id="{241E9E5E-D82D-434D-9861-DD6B30CFCB6F}" type="slidenum">
              <a:rPr lang="en-US" smtClean="0"/>
              <a:pPr/>
              <a:t>6</a:t>
            </a:fld>
            <a:endParaRPr lang="en-US" dirty="0"/>
          </a:p>
        </p:txBody>
      </p:sp>
      <p:graphicFrame>
        <p:nvGraphicFramePr>
          <p:cNvPr id="6" name="Object 5"/>
          <p:cNvGraphicFramePr>
            <a:graphicFrameLocks noChangeAspect="1"/>
          </p:cNvGraphicFramePr>
          <p:nvPr/>
        </p:nvGraphicFramePr>
        <p:xfrm>
          <a:off x="1066800" y="2352675"/>
          <a:ext cx="7169150" cy="693738"/>
        </p:xfrm>
        <a:graphic>
          <a:graphicData uri="http://schemas.openxmlformats.org/presentationml/2006/ole">
            <p:oleObj spid="_x0000_s5122" name="Equation" r:id="rId4" imgW="4952880" imgH="419040" progId="Equation.DSMT4">
              <p:embed/>
            </p:oleObj>
          </a:graphicData>
        </a:graphic>
      </p:graphicFrame>
      <p:graphicFrame>
        <p:nvGraphicFramePr>
          <p:cNvPr id="1028" name="Object 2"/>
          <p:cNvGraphicFramePr>
            <a:graphicFrameLocks noChangeAspect="1"/>
          </p:cNvGraphicFramePr>
          <p:nvPr/>
        </p:nvGraphicFramePr>
        <p:xfrm>
          <a:off x="1952625" y="3103563"/>
          <a:ext cx="5240338" cy="881062"/>
        </p:xfrm>
        <a:graphic>
          <a:graphicData uri="http://schemas.openxmlformats.org/presentationml/2006/ole">
            <p:oleObj spid="_x0000_s5123" name="Equation" r:id="rId5" imgW="3174840" imgH="533160" progId="Equation.DSMT4">
              <p:embed/>
            </p:oleObj>
          </a:graphicData>
        </a:graphic>
      </p:graphicFrame>
      <p:grpSp>
        <p:nvGrpSpPr>
          <p:cNvPr id="7" name="Group 6"/>
          <p:cNvGrpSpPr/>
          <p:nvPr/>
        </p:nvGrpSpPr>
        <p:grpSpPr>
          <a:xfrm>
            <a:off x="7162800" y="3380522"/>
            <a:ext cx="1793173" cy="1724878"/>
            <a:chOff x="3598223" y="4690753"/>
            <a:chExt cx="2256312" cy="1929059"/>
          </a:xfrm>
        </p:grpSpPr>
        <p:sp>
          <p:nvSpPr>
            <p:cNvPr id="8" name="Rectangle 6"/>
            <p:cNvSpPr>
              <a:spLocks noChangeArrowheads="1"/>
            </p:cNvSpPr>
            <p:nvPr/>
          </p:nvSpPr>
          <p:spPr bwMode="auto">
            <a:xfrm>
              <a:off x="3598223" y="4690753"/>
              <a:ext cx="2256312" cy="1929059"/>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graphicFrame>
          <p:nvGraphicFramePr>
            <p:cNvPr id="9" name="Object 18"/>
            <p:cNvGraphicFramePr>
              <a:graphicFrameLocks noChangeAspect="1"/>
            </p:cNvGraphicFramePr>
            <p:nvPr/>
          </p:nvGraphicFramePr>
          <p:xfrm>
            <a:off x="3738049" y="6171452"/>
            <a:ext cx="910868" cy="355084"/>
          </p:xfrm>
          <a:graphic>
            <a:graphicData uri="http://schemas.openxmlformats.org/presentationml/2006/ole">
              <p:oleObj spid="_x0000_s5124" name="Equation" r:id="rId6" imgW="583920" imgH="228600" progId="Equation.DSMT4">
                <p:embed/>
              </p:oleObj>
            </a:graphicData>
          </a:graphic>
        </p:graphicFrame>
        <p:sp>
          <p:nvSpPr>
            <p:cNvPr id="10" name="Oval 4"/>
            <p:cNvSpPr>
              <a:spLocks noChangeArrowheads="1"/>
            </p:cNvSpPr>
            <p:nvPr/>
          </p:nvSpPr>
          <p:spPr bwMode="auto">
            <a:xfrm>
              <a:off x="3854368" y="5063506"/>
              <a:ext cx="1808163" cy="981034"/>
            </a:xfrm>
            <a:prstGeom prst="ellipse">
              <a:avLst/>
            </a:prstGeom>
            <a:solidFill>
              <a:srgbClr val="99CCFF"/>
            </a:solidFill>
            <a:ln w="9525">
              <a:solidFill>
                <a:schemeClr val="tx1"/>
              </a:solidFill>
              <a:round/>
              <a:headEnd/>
              <a:tailEnd/>
            </a:ln>
            <a:effectLst/>
          </p:spPr>
          <p:txBody>
            <a:bodyPr wrap="none" anchor="ctr"/>
            <a:lstStyle/>
            <a:p>
              <a:endParaRPr lang="en-US"/>
            </a:p>
          </p:txBody>
        </p:sp>
        <p:graphicFrame>
          <p:nvGraphicFramePr>
            <p:cNvPr id="11" name="Object 17"/>
            <p:cNvGraphicFramePr>
              <a:graphicFrameLocks noChangeAspect="1"/>
            </p:cNvGraphicFramePr>
            <p:nvPr/>
          </p:nvGraphicFramePr>
          <p:xfrm>
            <a:off x="4227442" y="5379616"/>
            <a:ext cx="910868" cy="351533"/>
          </p:xfrm>
          <a:graphic>
            <a:graphicData uri="http://schemas.openxmlformats.org/presentationml/2006/ole">
              <p:oleObj spid="_x0000_s5125" name="Equation" r:id="rId7" imgW="583920" imgH="228600" progId="Equation.DSMT4">
                <p:embed/>
              </p:oleObj>
            </a:graphicData>
          </a:graphic>
        </p:graphicFrame>
      </p:grpSp>
      <p:pic>
        <p:nvPicPr>
          <p:cNvPr id="12" name="Picture 19"/>
          <p:cNvPicPr>
            <a:picLocks noChangeAspect="1" noChangeArrowheads="1"/>
          </p:cNvPicPr>
          <p:nvPr/>
        </p:nvPicPr>
        <p:blipFill>
          <a:blip r:embed="rId8"/>
          <a:srcRect/>
          <a:stretch>
            <a:fillRect/>
          </a:stretch>
        </p:blipFill>
        <p:spPr bwMode="auto">
          <a:xfrm>
            <a:off x="1143000" y="5210175"/>
            <a:ext cx="6210300" cy="1571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0" y="265938"/>
            <a:ext cx="7793038" cy="555625"/>
          </a:xfrm>
        </p:spPr>
        <p:txBody>
          <a:bodyPr/>
          <a:lstStyle/>
          <a:p>
            <a:r>
              <a:rPr lang="en-US" sz="2800" dirty="0" smtClean="0"/>
              <a:t>Region-based active contours for </a:t>
            </a:r>
            <a:r>
              <a:rPr lang="en-US" sz="2800" dirty="0" smtClean="0"/>
              <a:t>segmentation (</a:t>
            </a:r>
            <a:r>
              <a:rPr lang="en-US" sz="2800" dirty="0" err="1" smtClean="0"/>
              <a:t>contd</a:t>
            </a:r>
            <a:r>
              <a:rPr lang="en-US" sz="2800" dirty="0" smtClean="0"/>
              <a:t>)</a:t>
            </a:r>
            <a:endParaRPr lang="en-US" sz="3600" dirty="0">
              <a:latin typeface="Berlin Sans FB" pitchFamily="34" charset="0"/>
            </a:endParaRPr>
          </a:p>
        </p:txBody>
      </p:sp>
      <p:sp>
        <p:nvSpPr>
          <p:cNvPr id="3" name="Text Placeholder 2"/>
          <p:cNvSpPr>
            <a:spLocks noGrp="1"/>
          </p:cNvSpPr>
          <p:nvPr>
            <p:ph type="body" idx="1"/>
          </p:nvPr>
        </p:nvSpPr>
        <p:spPr>
          <a:xfrm>
            <a:off x="607250" y="1198187"/>
            <a:ext cx="8259763" cy="5508625"/>
          </a:xfrm>
        </p:spPr>
        <p:txBody>
          <a:bodyPr/>
          <a:lstStyle/>
          <a:p>
            <a:r>
              <a:rPr lang="en-US" sz="2000" dirty="0" smtClean="0">
                <a:latin typeface="Tahoma" pitchFamily="34" charset="0"/>
                <a:cs typeface="Tahoma" pitchFamily="34" charset="0"/>
              </a:rPr>
              <a:t>Advantages</a:t>
            </a:r>
            <a:endParaRPr lang="en-US" sz="2400" dirty="0" smtClean="0">
              <a:latin typeface="Tahoma" pitchFamily="34" charset="0"/>
              <a:cs typeface="Tahoma" pitchFamily="34" charset="0"/>
            </a:endParaRPr>
          </a:p>
          <a:p>
            <a:pPr lvl="1" defTabSz="914400" eaLnBrk="1" hangingPunct="1">
              <a:buClr>
                <a:srgbClr val="7D7DAB"/>
              </a:buClr>
            </a:pPr>
            <a:r>
              <a:rPr lang="en-US" sz="1800" dirty="0" smtClean="0">
                <a:solidFill>
                  <a:srgbClr val="000000"/>
                </a:solidFill>
                <a:latin typeface="Tahoma" pitchFamily="34" charset="0"/>
                <a:cs typeface="Tahoma" pitchFamily="34" charset="0"/>
              </a:rPr>
              <a:t>Handles changes in topology (i.e. splits, merges)</a:t>
            </a:r>
          </a:p>
          <a:p>
            <a:pPr lvl="1" defTabSz="914400" eaLnBrk="1" hangingPunct="1">
              <a:buClr>
                <a:srgbClr val="7D7DAB"/>
              </a:buClr>
            </a:pPr>
            <a:r>
              <a:rPr lang="en-US" sz="1800" dirty="0" smtClean="0">
                <a:solidFill>
                  <a:srgbClr val="000000"/>
                </a:solidFill>
                <a:latin typeface="Tahoma" pitchFamily="34" charset="0"/>
                <a:cs typeface="Tahoma" pitchFamily="34" charset="0"/>
              </a:rPr>
              <a:t>Robust to noise and allows segmentation of objects with blurred edges</a:t>
            </a:r>
          </a:p>
          <a:p>
            <a:pPr lvl="1" defTabSz="914400" eaLnBrk="1" hangingPunct="1">
              <a:buClr>
                <a:srgbClr val="7D7DAB"/>
              </a:buClr>
            </a:pPr>
            <a:endParaRPr lang="en-US" sz="1800" dirty="0" smtClean="0">
              <a:solidFill>
                <a:srgbClr val="000000"/>
              </a:solidFill>
              <a:latin typeface="Tahoma" pitchFamily="34" charset="0"/>
              <a:cs typeface="Tahoma" pitchFamily="34" charset="0"/>
            </a:endParaRPr>
          </a:p>
          <a:p>
            <a:endParaRPr lang="en-US" sz="2400" dirty="0" smtClean="0">
              <a:latin typeface="Tahoma" pitchFamily="34" charset="0"/>
              <a:cs typeface="Tahoma" pitchFamily="34" charset="0"/>
            </a:endParaRPr>
          </a:p>
          <a:p>
            <a:pPr>
              <a:buNone/>
            </a:pPr>
            <a:r>
              <a:rPr lang="en-US" sz="2400" dirty="0" smtClean="0">
                <a:latin typeface="Tahoma" pitchFamily="34" charset="0"/>
                <a:cs typeface="Tahoma" pitchFamily="34" charset="0"/>
              </a:rPr>
              <a:t> </a:t>
            </a:r>
            <a:endParaRPr lang="en-US" sz="2400" dirty="0">
              <a:latin typeface="Tahoma" pitchFamily="34" charset="0"/>
              <a:cs typeface="Tahoma" pitchFamily="34" charset="0"/>
            </a:endParaRPr>
          </a:p>
        </p:txBody>
      </p:sp>
      <p:sp>
        <p:nvSpPr>
          <p:cNvPr id="10" name="Slide Number Placeholder 3"/>
          <p:cNvSpPr>
            <a:spLocks noGrp="1"/>
          </p:cNvSpPr>
          <p:nvPr>
            <p:ph type="sldNum" sz="quarter" idx="12"/>
          </p:nvPr>
        </p:nvSpPr>
        <p:spPr>
          <a:xfrm>
            <a:off x="8478838" y="6562725"/>
            <a:ext cx="665162" cy="295275"/>
          </a:xfrm>
          <a:solidFill>
            <a:schemeClr val="tx2">
              <a:lumMod val="20000"/>
              <a:lumOff val="80000"/>
            </a:schemeClr>
          </a:solidFill>
        </p:spPr>
        <p:txBody>
          <a:bodyPr/>
          <a:lstStyle/>
          <a:p>
            <a:pPr>
              <a:defRPr/>
            </a:pPr>
            <a:fld id="{2CEE928E-4D8E-4CFE-AAF8-811B23F8E39B}" type="slidenum">
              <a:rPr lang="en-US" smtClean="0">
                <a:solidFill>
                  <a:schemeClr val="tx2">
                    <a:lumMod val="50000"/>
                  </a:schemeClr>
                </a:solidFill>
              </a:rPr>
              <a:pPr>
                <a:defRPr/>
              </a:pPr>
              <a:t>7</a:t>
            </a:fld>
            <a:endParaRPr lang="en-US" dirty="0">
              <a:solidFill>
                <a:schemeClr val="tx2">
                  <a:lumMod val="50000"/>
                </a:schemeClr>
              </a:solidFill>
            </a:endParaRPr>
          </a:p>
        </p:txBody>
      </p:sp>
      <p:pic>
        <p:nvPicPr>
          <p:cNvPr id="66562" name="Picture 2"/>
          <p:cNvPicPr>
            <a:picLocks noChangeAspect="1" noChangeArrowheads="1"/>
          </p:cNvPicPr>
          <p:nvPr/>
        </p:nvPicPr>
        <p:blipFill>
          <a:blip r:embed="rId2"/>
          <a:srcRect/>
          <a:stretch>
            <a:fillRect/>
          </a:stretch>
        </p:blipFill>
        <p:spPr bwMode="auto">
          <a:xfrm rot="16200000">
            <a:off x="3896057" y="654795"/>
            <a:ext cx="1426833" cy="6075070"/>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rot="16200000">
            <a:off x="3858036" y="2273605"/>
            <a:ext cx="1496187" cy="6087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Modeling Cell Trajectories and Quantifying Cell Motility</a:t>
            </a:r>
            <a:endParaRPr lang="en-US" sz="2400" dirty="0"/>
          </a:p>
        </p:txBody>
      </p:sp>
      <p:sp>
        <p:nvSpPr>
          <p:cNvPr id="3" name="Content Placeholder 2"/>
          <p:cNvSpPr>
            <a:spLocks noGrp="1"/>
          </p:cNvSpPr>
          <p:nvPr>
            <p:ph idx="1"/>
          </p:nvPr>
        </p:nvSpPr>
        <p:spPr/>
        <p:txBody>
          <a:bodyPr>
            <a:normAutofit/>
          </a:bodyPr>
          <a:lstStyle/>
          <a:p>
            <a:pPr algn="just"/>
            <a:r>
              <a:rPr lang="en-US" sz="1800" dirty="0" smtClean="0"/>
              <a:t>Trajectories are modeled </a:t>
            </a:r>
            <a:r>
              <a:rPr lang="en-US" sz="1800" dirty="0" smtClean="0"/>
              <a:t>by autoregressive models which are widely applied to describe non-stationary stochastic processes.  (</a:t>
            </a:r>
            <a:r>
              <a:rPr lang="en-US" sz="1800" dirty="0" err="1" smtClean="0"/>
              <a:t>Elnagar</a:t>
            </a:r>
            <a:r>
              <a:rPr lang="en-US" sz="1800" dirty="0" smtClean="0"/>
              <a:t> </a:t>
            </a:r>
            <a:r>
              <a:rPr lang="en-US" sz="1800" i="1" dirty="0" smtClean="0"/>
              <a:t>et al, </a:t>
            </a:r>
            <a:r>
              <a:rPr lang="en-US" sz="1800" dirty="0" smtClean="0"/>
              <a:t>1998; </a:t>
            </a:r>
            <a:r>
              <a:rPr lang="en-US" sz="1800" dirty="0" err="1" smtClean="0"/>
              <a:t>Cazares</a:t>
            </a:r>
            <a:r>
              <a:rPr lang="en-US" sz="1800" dirty="0" smtClean="0"/>
              <a:t> </a:t>
            </a:r>
            <a:r>
              <a:rPr lang="en-US" sz="1800" i="1" dirty="0" smtClean="0"/>
              <a:t>et al</a:t>
            </a:r>
            <a:r>
              <a:rPr lang="en-US" sz="1800" dirty="0" smtClean="0"/>
              <a:t>, 2001)</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just"/>
            <a:r>
              <a:rPr lang="en-US" sz="1800" dirty="0" smtClean="0"/>
              <a:t>Biological cell movement can be described as a random walk  and </a:t>
            </a:r>
            <a:r>
              <a:rPr lang="en-US" sz="1800" dirty="0" smtClean="0"/>
              <a:t>motility </a:t>
            </a:r>
            <a:r>
              <a:rPr lang="en-US" sz="1800" dirty="0" smtClean="0"/>
              <a:t>features are computed by using </a:t>
            </a:r>
            <a:r>
              <a:rPr lang="en-US" sz="1800" dirty="0" smtClean="0"/>
              <a:t>persistent </a:t>
            </a:r>
            <a:r>
              <a:rPr lang="en-US" sz="1800" dirty="0" smtClean="0"/>
              <a:t>random walk model developed by Dunn and </a:t>
            </a:r>
            <a:r>
              <a:rPr lang="en-US" sz="1800" dirty="0" err="1" smtClean="0"/>
              <a:t>Othmer</a:t>
            </a:r>
            <a:r>
              <a:rPr lang="en-US" sz="1800" dirty="0" smtClean="0"/>
              <a:t> </a:t>
            </a:r>
            <a:r>
              <a:rPr lang="en-US" sz="1800" i="1" dirty="0" smtClean="0"/>
              <a:t>et al</a:t>
            </a:r>
            <a:r>
              <a:rPr lang="en-US" sz="1800" dirty="0" smtClean="0"/>
              <a:t>, 1988 .</a:t>
            </a:r>
          </a:p>
          <a:p>
            <a:endParaRPr lang="en-US" sz="1800" dirty="0"/>
          </a:p>
        </p:txBody>
      </p:sp>
      <p:graphicFrame>
        <p:nvGraphicFramePr>
          <p:cNvPr id="2050" name="Object 2"/>
          <p:cNvGraphicFramePr>
            <a:graphicFrameLocks noChangeAspect="1"/>
          </p:cNvGraphicFramePr>
          <p:nvPr/>
        </p:nvGraphicFramePr>
        <p:xfrm>
          <a:off x="2679700" y="2468563"/>
          <a:ext cx="4316413" cy="1062037"/>
        </p:xfrm>
        <a:graphic>
          <a:graphicData uri="http://schemas.openxmlformats.org/presentationml/2006/ole">
            <p:oleObj spid="_x0000_s1026" name="Equation" r:id="rId4" imgW="2031840" imgH="444240" progId="Equation.DSMT4">
              <p:embed/>
            </p:oleObj>
          </a:graphicData>
        </a:graphic>
      </p:graphicFrame>
      <p:sp>
        <p:nvSpPr>
          <p:cNvPr id="5" name="Line Callout 1 4"/>
          <p:cNvSpPr/>
          <p:nvPr/>
        </p:nvSpPr>
        <p:spPr>
          <a:xfrm>
            <a:off x="3276600" y="3276600"/>
            <a:ext cx="990600" cy="685800"/>
          </a:xfrm>
          <a:prstGeom prst="borderCallout1">
            <a:avLst>
              <a:gd name="adj1" fmla="val -4238"/>
              <a:gd name="adj2" fmla="val 53736"/>
              <a:gd name="adj3" fmla="val -94397"/>
              <a:gd name="adj4" fmla="val 130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order</a:t>
            </a:r>
            <a:endParaRPr lang="en-US" dirty="0"/>
          </a:p>
        </p:txBody>
      </p:sp>
      <p:sp>
        <p:nvSpPr>
          <p:cNvPr id="6" name="Line Callout 3 5"/>
          <p:cNvSpPr/>
          <p:nvPr/>
        </p:nvSpPr>
        <p:spPr>
          <a:xfrm>
            <a:off x="4800600" y="3657600"/>
            <a:ext cx="1219200" cy="609600"/>
          </a:xfrm>
          <a:prstGeom prst="borderCallout3">
            <a:avLst>
              <a:gd name="adj1" fmla="val 18750"/>
              <a:gd name="adj2" fmla="val -8333"/>
              <a:gd name="adj3" fmla="val 3233"/>
              <a:gd name="adj4" fmla="val -2443"/>
              <a:gd name="adj5" fmla="val -862"/>
              <a:gd name="adj6" fmla="val 47988"/>
              <a:gd name="adj7" fmla="val -70658"/>
              <a:gd name="adj8" fmla="val 21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 coefficient</a:t>
            </a:r>
            <a:endParaRPr lang="en-US" dirty="0"/>
          </a:p>
        </p:txBody>
      </p:sp>
      <p:sp>
        <p:nvSpPr>
          <p:cNvPr id="7" name="Line Callout 1 6"/>
          <p:cNvSpPr/>
          <p:nvPr/>
        </p:nvSpPr>
        <p:spPr>
          <a:xfrm>
            <a:off x="6629400" y="3505200"/>
            <a:ext cx="1143000" cy="762000"/>
          </a:xfrm>
          <a:prstGeom prst="borderCallout1">
            <a:avLst>
              <a:gd name="adj1" fmla="val -1939"/>
              <a:gd name="adj2" fmla="val 47157"/>
              <a:gd name="adj3" fmla="val -55085"/>
              <a:gd name="adj4" fmla="val 1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Prediction error</a:t>
            </a:r>
            <a:endParaRPr lang="en-US" dirty="0"/>
          </a:p>
        </p:txBody>
      </p:sp>
      <p:graphicFrame>
        <p:nvGraphicFramePr>
          <p:cNvPr id="2052" name="Object 4"/>
          <p:cNvGraphicFramePr>
            <a:graphicFrameLocks noChangeAspect="1"/>
          </p:cNvGraphicFramePr>
          <p:nvPr/>
        </p:nvGraphicFramePr>
        <p:xfrm>
          <a:off x="2819400" y="5105400"/>
          <a:ext cx="4592638" cy="533400"/>
        </p:xfrm>
        <a:graphic>
          <a:graphicData uri="http://schemas.openxmlformats.org/presentationml/2006/ole">
            <p:oleObj spid="_x0000_s1027" name="Equation" r:id="rId5" imgW="1968480" imgH="228600" progId="Equation.DSMT4">
              <p:embed/>
            </p:oleObj>
          </a:graphicData>
        </a:graphic>
      </p:graphicFrame>
      <p:sp>
        <p:nvSpPr>
          <p:cNvPr id="10" name="Line Callout 1 9"/>
          <p:cNvSpPr/>
          <p:nvPr/>
        </p:nvSpPr>
        <p:spPr>
          <a:xfrm>
            <a:off x="2514600" y="5867400"/>
            <a:ext cx="990600" cy="685800"/>
          </a:xfrm>
          <a:prstGeom prst="borderCallout1">
            <a:avLst>
              <a:gd name="adj1" fmla="val -4238"/>
              <a:gd name="adj2" fmla="val 53736"/>
              <a:gd name="adj3" fmla="val -50719"/>
              <a:gd name="adj4" fmla="val 98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MSD</a:t>
            </a:r>
            <a:endParaRPr lang="en-US" dirty="0"/>
          </a:p>
        </p:txBody>
      </p:sp>
      <p:sp>
        <p:nvSpPr>
          <p:cNvPr id="11" name="Line Callout 1 10"/>
          <p:cNvSpPr/>
          <p:nvPr/>
        </p:nvSpPr>
        <p:spPr>
          <a:xfrm>
            <a:off x="4648200" y="5867400"/>
            <a:ext cx="990600" cy="685800"/>
          </a:xfrm>
          <a:prstGeom prst="borderCallout1">
            <a:avLst>
              <a:gd name="adj1" fmla="val -4238"/>
              <a:gd name="adj2" fmla="val 53736"/>
              <a:gd name="adj3" fmla="val -53018"/>
              <a:gd name="adj4" fmla="val 4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 Speed</a:t>
            </a:r>
            <a:endParaRPr lang="en-US" dirty="0"/>
          </a:p>
        </p:txBody>
      </p:sp>
      <p:sp>
        <p:nvSpPr>
          <p:cNvPr id="12" name="Line Callout 1 11"/>
          <p:cNvSpPr/>
          <p:nvPr/>
        </p:nvSpPr>
        <p:spPr>
          <a:xfrm>
            <a:off x="5867400" y="5867400"/>
            <a:ext cx="1600200" cy="685800"/>
          </a:xfrm>
          <a:prstGeom prst="borderCallout1">
            <a:avLst>
              <a:gd name="adj1" fmla="val -4238"/>
              <a:gd name="adj2" fmla="val 53736"/>
              <a:gd name="adj3" fmla="val -53018"/>
              <a:gd name="adj4" fmla="val 4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 Persistence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Cell </a:t>
            </a:r>
            <a:r>
              <a:rPr lang="en-US" dirty="0" smtClean="0"/>
              <a:t>Segmentation</a:t>
            </a:r>
            <a:endParaRPr lang="en-US" dirty="0"/>
          </a:p>
        </p:txBody>
      </p:sp>
      <p:pic>
        <p:nvPicPr>
          <p:cNvPr id="1026" name="Picture 2" descr="E:\NTU\InCoB 2009\images\orig.jpg"/>
          <p:cNvPicPr>
            <a:picLocks noGrp="1" noChangeAspect="1" noChangeArrowheads="1"/>
          </p:cNvPicPr>
          <p:nvPr>
            <p:ph idx="1"/>
          </p:nvPr>
        </p:nvPicPr>
        <p:blipFill>
          <a:blip r:embed="rId3"/>
          <a:srcRect/>
          <a:stretch>
            <a:fillRect/>
          </a:stretch>
        </p:blipFill>
        <p:spPr bwMode="auto">
          <a:xfrm>
            <a:off x="2971800" y="1102636"/>
            <a:ext cx="2895600" cy="2859764"/>
          </a:xfrm>
          <a:prstGeom prst="rect">
            <a:avLst/>
          </a:prstGeom>
          <a:noFill/>
        </p:spPr>
      </p:pic>
      <p:pic>
        <p:nvPicPr>
          <p:cNvPr id="1027" name="Picture 3" descr="E:\NTU\InCoB 2009\images\otsu.jpg"/>
          <p:cNvPicPr>
            <a:picLocks noChangeAspect="1" noChangeArrowheads="1"/>
          </p:cNvPicPr>
          <p:nvPr/>
        </p:nvPicPr>
        <p:blipFill>
          <a:blip r:embed="rId4"/>
          <a:srcRect/>
          <a:stretch>
            <a:fillRect/>
          </a:stretch>
        </p:blipFill>
        <p:spPr bwMode="auto">
          <a:xfrm>
            <a:off x="658569" y="2666999"/>
            <a:ext cx="2514600" cy="2527173"/>
          </a:xfrm>
          <a:prstGeom prst="rect">
            <a:avLst/>
          </a:prstGeom>
          <a:noFill/>
        </p:spPr>
      </p:pic>
      <p:pic>
        <p:nvPicPr>
          <p:cNvPr id="1028" name="Picture 4" descr="E:\NTU\InCoB 2009\images\fcm.jpg"/>
          <p:cNvPicPr>
            <a:picLocks noChangeAspect="1" noChangeArrowheads="1"/>
          </p:cNvPicPr>
          <p:nvPr/>
        </p:nvPicPr>
        <p:blipFill>
          <a:blip r:embed="rId5"/>
          <a:srcRect/>
          <a:stretch>
            <a:fillRect/>
          </a:stretch>
        </p:blipFill>
        <p:spPr bwMode="auto">
          <a:xfrm>
            <a:off x="3249369" y="2667000"/>
            <a:ext cx="2514600" cy="2495788"/>
          </a:xfrm>
          <a:prstGeom prst="rect">
            <a:avLst/>
          </a:prstGeom>
          <a:noFill/>
        </p:spPr>
      </p:pic>
      <p:pic>
        <p:nvPicPr>
          <p:cNvPr id="1029" name="Picture 5" descr="E:\NTU\InCoB 2009\images\ls.jpg"/>
          <p:cNvPicPr>
            <a:picLocks noChangeAspect="1" noChangeArrowheads="1"/>
          </p:cNvPicPr>
          <p:nvPr/>
        </p:nvPicPr>
        <p:blipFill>
          <a:blip r:embed="rId6"/>
          <a:srcRect/>
          <a:stretch>
            <a:fillRect/>
          </a:stretch>
        </p:blipFill>
        <p:spPr bwMode="auto">
          <a:xfrm>
            <a:off x="5916369" y="2667000"/>
            <a:ext cx="2444497" cy="2514600"/>
          </a:xfrm>
          <a:prstGeom prst="rect">
            <a:avLst/>
          </a:prstGeom>
          <a:noFill/>
        </p:spPr>
      </p:pic>
      <p:sp>
        <p:nvSpPr>
          <p:cNvPr id="13" name="Oval 12"/>
          <p:cNvSpPr/>
          <p:nvPr/>
        </p:nvSpPr>
        <p:spPr>
          <a:xfrm>
            <a:off x="1115769" y="5334000"/>
            <a:ext cx="1981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Classical </a:t>
            </a:r>
          </a:p>
          <a:p>
            <a:pPr algn="ctr"/>
            <a:r>
              <a:rPr lang="en-US" dirty="0" smtClean="0">
                <a:solidFill>
                  <a:srgbClr val="C00000"/>
                </a:solidFill>
              </a:rPr>
              <a:t>(Otsu, 1979)</a:t>
            </a:r>
            <a:endParaRPr lang="en-US" dirty="0">
              <a:solidFill>
                <a:srgbClr val="C00000"/>
              </a:solidFill>
            </a:endParaRPr>
          </a:p>
        </p:txBody>
      </p:sp>
      <p:sp>
        <p:nvSpPr>
          <p:cNvPr id="14" name="Oval 13"/>
          <p:cNvSpPr/>
          <p:nvPr/>
        </p:nvSpPr>
        <p:spPr>
          <a:xfrm>
            <a:off x="3657600" y="53340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Fuzzy C means</a:t>
            </a:r>
          </a:p>
          <a:p>
            <a:pPr algn="ctr"/>
            <a:r>
              <a:rPr lang="en-US" dirty="0" smtClean="0">
                <a:solidFill>
                  <a:srgbClr val="C00000"/>
                </a:solidFill>
              </a:rPr>
              <a:t>(Sahaphong,2007)</a:t>
            </a:r>
            <a:endParaRPr lang="en-US" dirty="0">
              <a:solidFill>
                <a:srgbClr val="C00000"/>
              </a:solidFill>
            </a:endParaRPr>
          </a:p>
        </p:txBody>
      </p:sp>
      <p:sp>
        <p:nvSpPr>
          <p:cNvPr id="15" name="Oval 14"/>
          <p:cNvSpPr/>
          <p:nvPr/>
        </p:nvSpPr>
        <p:spPr>
          <a:xfrm>
            <a:off x="6144969" y="53340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Level sets</a:t>
            </a:r>
          </a:p>
          <a:p>
            <a:pPr algn="ctr"/>
            <a:r>
              <a:rPr lang="en-US" dirty="0" smtClean="0">
                <a:solidFill>
                  <a:srgbClr val="C00000"/>
                </a:solidFill>
              </a:rPr>
              <a:t>(Chan and </a:t>
            </a:r>
            <a:r>
              <a:rPr lang="en-US" dirty="0" err="1" smtClean="0">
                <a:solidFill>
                  <a:srgbClr val="C00000"/>
                </a:solidFill>
              </a:rPr>
              <a:t>Vese</a:t>
            </a:r>
            <a:r>
              <a:rPr lang="en-US" dirty="0" smtClean="0">
                <a:solidFill>
                  <a:srgbClr val="C00000"/>
                </a:solidFill>
              </a:rPr>
              <a:t>, 2001</a:t>
            </a:r>
            <a:r>
              <a:rPr lang="en-US" dirty="0" smtClean="0"/>
              <a:t>)</a:t>
            </a:r>
            <a:endParaRPr lang="en-US" dirty="0"/>
          </a:p>
        </p:txBody>
      </p:sp>
      <p:sp>
        <p:nvSpPr>
          <p:cNvPr id="16" name="Oval 15"/>
          <p:cNvSpPr/>
          <p:nvPr/>
        </p:nvSpPr>
        <p:spPr>
          <a:xfrm>
            <a:off x="2868369" y="5638800"/>
            <a:ext cx="685800" cy="762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 s</a:t>
            </a:r>
            <a:endParaRPr lang="en-US" sz="1200" dirty="0">
              <a:solidFill>
                <a:schemeClr val="tx1"/>
              </a:solidFill>
            </a:endParaRPr>
          </a:p>
        </p:txBody>
      </p:sp>
      <p:sp>
        <p:nvSpPr>
          <p:cNvPr id="17" name="Oval 16"/>
          <p:cNvSpPr/>
          <p:nvPr/>
        </p:nvSpPr>
        <p:spPr>
          <a:xfrm>
            <a:off x="5306769" y="5715000"/>
            <a:ext cx="685800" cy="685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50 s</a:t>
            </a:r>
            <a:endParaRPr lang="en-US" sz="1200" dirty="0">
              <a:solidFill>
                <a:schemeClr val="tx1"/>
              </a:solidFill>
            </a:endParaRPr>
          </a:p>
        </p:txBody>
      </p:sp>
      <p:sp>
        <p:nvSpPr>
          <p:cNvPr id="18" name="Oval 17"/>
          <p:cNvSpPr/>
          <p:nvPr/>
        </p:nvSpPr>
        <p:spPr>
          <a:xfrm>
            <a:off x="7745169" y="5638800"/>
            <a:ext cx="762000" cy="685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17.4 </a:t>
            </a:r>
            <a:r>
              <a:rPr lang="en-US" sz="1200" dirty="0" smtClean="0">
                <a:solidFill>
                  <a:schemeClr val="tx1"/>
                </a:solidFill>
              </a:rPr>
              <a:t>min</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par>
                                <p:cTn id="8" presetID="4"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ox(in)">
                                      <p:cBhvr>
                                        <p:cTn id="10" dur="500"/>
                                        <p:tgtEl>
                                          <p:spTgt spid="1028"/>
                                        </p:tgtEl>
                                      </p:cBhvr>
                                    </p:animEffect>
                                  </p:childTnLst>
                                </p:cTn>
                              </p:par>
                              <p:par>
                                <p:cTn id="11" presetID="4" presetClass="entr" presetSubtype="16"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box(in)">
                                      <p:cBhvr>
                                        <p:cTn id="13" dur="500"/>
                                        <p:tgtEl>
                                          <p:spTgt spid="1029"/>
                                        </p:tgtEl>
                                      </p:cBhvr>
                                    </p:animEffect>
                                  </p:childTnLst>
                                </p:cTn>
                              </p:par>
                              <p:par>
                                <p:cTn id="14" presetID="1" presetClass="exit" presetSubtype="0" fill="hold" nodeType="with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NTU">
  <a:themeElements>
    <a:clrScheme name="b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99"/>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99"/>
            </a:solidFill>
            <a:effectLst/>
            <a:latin typeface="Arial" charset="0"/>
            <a:ea typeface="Arial Unicode MS" pitchFamily="34" charset="-128"/>
            <a:cs typeface="Arial Unicode MS" pitchFamily="34" charset="-128"/>
          </a:defRPr>
        </a:defPPr>
      </a:lstStyle>
    </a:lnDef>
  </a:objectDefaults>
  <a:extraClrSchemeLst>
    <a:extraClrScheme>
      <a:clrScheme name="b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NTU</Template>
  <TotalTime>23407</TotalTime>
  <Words>978</Words>
  <Application>Microsoft Office PowerPoint</Application>
  <PresentationFormat>On-screen Show (4:3)</PresentationFormat>
  <Paragraphs>269</Paragraphs>
  <Slides>22</Slides>
  <Notes>10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26" baseType="lpstr">
      <vt:lpstr>NTU</vt:lpstr>
      <vt:lpstr>Custom Design</vt:lpstr>
      <vt:lpstr>Equation</vt:lpstr>
      <vt:lpstr>MathType 6.0 Equation</vt:lpstr>
      <vt:lpstr>Sub-population Analysis Based on Temporal Features of High Content Images</vt:lpstr>
      <vt:lpstr>Outline</vt:lpstr>
      <vt:lpstr>Motivation</vt:lpstr>
      <vt:lpstr>Cell profiling pipeline</vt:lpstr>
      <vt:lpstr>Sample preparation and time lapse image acquisition </vt:lpstr>
      <vt:lpstr>Region-based active contours for segmentation</vt:lpstr>
      <vt:lpstr>Region-based active contours for segmentation (contd)</vt:lpstr>
      <vt:lpstr>Modeling Cell Trajectories and Quantifying Cell Motility</vt:lpstr>
      <vt:lpstr>Results: Cell Segmentation</vt:lpstr>
      <vt:lpstr>Features extracted from Images</vt:lpstr>
      <vt:lpstr>Redundancy  in feature sets </vt:lpstr>
      <vt:lpstr>Entropy-based Feature selection</vt:lpstr>
      <vt:lpstr>Slide 13</vt:lpstr>
      <vt:lpstr>Cluster Validation</vt:lpstr>
      <vt:lpstr>Validation results</vt:lpstr>
      <vt:lpstr>Area &amp; Speed Vs Time</vt:lpstr>
      <vt:lpstr>All features Vs Speed</vt:lpstr>
      <vt:lpstr>Slide 18</vt:lpstr>
      <vt:lpstr>Cluster Correlation</vt:lpstr>
      <vt:lpstr>Cluster profile:</vt:lpstr>
      <vt:lpstr>Discussion and conclusion</vt:lpstr>
      <vt:lpstr>Acknowledgement</vt:lpstr>
    </vt:vector>
  </TitlesOfParts>
  <Company>BIRC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MERLIN</dc:creator>
  <cp:lastModifiedBy>MERLIN</cp:lastModifiedBy>
  <cp:revision>761</cp:revision>
  <dcterms:created xsi:type="dcterms:W3CDTF">2009-07-29T03:46:58Z</dcterms:created>
  <dcterms:modified xsi:type="dcterms:W3CDTF">2009-09-09T13:35:37Z</dcterms:modified>
</cp:coreProperties>
</file>