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79" r:id="rId4"/>
    <p:sldId id="280" r:id="rId5"/>
    <p:sldId id="260" r:id="rId6"/>
    <p:sldId id="303" r:id="rId7"/>
    <p:sldId id="276" r:id="rId8"/>
    <p:sldId id="265" r:id="rId9"/>
    <p:sldId id="264" r:id="rId10"/>
    <p:sldId id="299" r:id="rId11"/>
    <p:sldId id="285" r:id="rId12"/>
    <p:sldId id="286" r:id="rId13"/>
    <p:sldId id="308" r:id="rId14"/>
    <p:sldId id="309" r:id="rId15"/>
    <p:sldId id="310" r:id="rId16"/>
    <p:sldId id="291" r:id="rId17"/>
    <p:sldId id="300" r:id="rId18"/>
    <p:sldId id="304" r:id="rId19"/>
    <p:sldId id="305" r:id="rId20"/>
    <p:sldId id="288" r:id="rId21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375" y="0"/>
            <a:ext cx="2945712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F2C47DDD-624A-479F-A33A-92AAE11DC429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712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375" y="9428323"/>
            <a:ext cx="2945712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E6710AC6-87C6-4A26-AFBC-6B58CE988F1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7418A2B1-273F-4CBD-BCAF-6017417833F1}" type="datetimeFigureOut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3" tIns="45706" rIns="91413" bIns="4570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2CE11295-CBA6-4338-B38F-3B9579BB924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1295-CBA6-4338-B38F-3B9579BB924D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1295-CBA6-4338-B38F-3B9579BB924D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08D4-6E9E-4AE6-9633-FE2346AE9041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00364" y="6286520"/>
            <a:ext cx="28956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858016" y="6492875"/>
            <a:ext cx="2133600" cy="365125"/>
          </a:xfrm>
        </p:spPr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7F7B-BA33-4498-9361-F885964C0161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67BF1-C070-413B-80C4-BC7D21D60B5D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8486B-C291-486F-91AF-E733425848E8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858016" y="6492875"/>
            <a:ext cx="2133600" cy="365125"/>
          </a:xfrm>
        </p:spPr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4DAFB-146E-4B76-9293-D03A3C68FCCE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A4743-BA1C-47C1-96BA-A0B51EEC60A3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06-EA12-42F1-A7AD-473AA6B85098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13BC-2617-44FC-A861-7E21842AEDD7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r>
              <a:rPr lang="en-US" altLang="ko-KR" dirty="0" smtClean="0"/>
              <a:t>/40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BC8E-556C-49B6-A1FF-46671F410D97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612-7418-4141-BD7A-BAA69D8FD8A1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5FA9-D3B2-4D00-BF68-F15161BDE867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254B7-CC3A-418A-B6D5-2BDB9A0785C4}" type="datetime1">
              <a:rPr lang="ko-KR" altLang="en-US" smtClean="0"/>
              <a:pPr/>
              <a:t>2009-09-09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5500694" y="62865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B66BD-000B-4661-82B3-1FA7D354F915}" type="slidenum">
              <a:rPr lang="ko-KR" altLang="en-US" smtClean="0"/>
              <a:pPr/>
              <a:t>‹#›</a:t>
            </a:fld>
            <a:r>
              <a:rPr lang="en-US" altLang="ko-KR" dirty="0" smtClean="0"/>
              <a:t>/40</a:t>
            </a:r>
            <a:endParaRPr lang="ko-KR" altLang="en-US" dirty="0"/>
          </a:p>
        </p:txBody>
      </p:sp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500034" y="1285860"/>
            <a:ext cx="8064500" cy="0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pic>
        <p:nvPicPr>
          <p:cNvPr id="9" name="그림 8" descr="Kobic_new_logo_eng-3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6548629"/>
            <a:ext cx="1500165" cy="3093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64305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Identification of protein homology using domain architecture</a:t>
            </a:r>
            <a:endParaRPr lang="ko-KR" altLang="en-US" sz="3600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28596" y="3357562"/>
            <a:ext cx="8064500" cy="0"/>
          </a:xfrm>
          <a:prstGeom prst="line">
            <a:avLst/>
          </a:prstGeom>
          <a:noFill/>
          <a:ln w="38100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6" name="부제목 2"/>
          <p:cNvSpPr>
            <a:spLocks noGrp="1"/>
          </p:cNvSpPr>
          <p:nvPr>
            <p:ph type="subTitle" idx="1"/>
          </p:nvPr>
        </p:nvSpPr>
        <p:spPr>
          <a:xfrm>
            <a:off x="1357290" y="4143380"/>
            <a:ext cx="6400800" cy="1752600"/>
          </a:xfrm>
        </p:spPr>
        <p:txBody>
          <a:bodyPr/>
          <a:lstStyle/>
          <a:p>
            <a:r>
              <a:rPr lang="en-US" altLang="ko-KR" sz="2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Byungwook LEE</a:t>
            </a:r>
          </a:p>
          <a:p>
            <a:endParaRPr lang="en-US" altLang="ko-KR" sz="20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Sep. 9, 2009</a:t>
            </a: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Korean </a:t>
            </a:r>
            <a:r>
              <a:rPr lang="en-US" altLang="ko-KR" sz="20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Bioinformation</a:t>
            </a:r>
            <a:r>
              <a:rPr lang="en-US" altLang="ko-KR" sz="2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Center (KOBIC)</a:t>
            </a:r>
            <a:endParaRPr lang="ko-KR" altLang="en-US" sz="20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ko-KR" altLang="en-US" sz="2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928662" y="428604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 smtClean="0">
                <a:solidFill>
                  <a:srgbClr val="0070C0"/>
                </a:solidFill>
                <a:ea typeface="굴림" charset="-127"/>
              </a:rPr>
              <a:t>Eighth International Conference on Bioinformatics (InCoB2009) 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모서리가 둥근 직사각형 48"/>
          <p:cNvSpPr/>
          <p:nvPr/>
        </p:nvSpPr>
        <p:spPr>
          <a:xfrm>
            <a:off x="571472" y="4000504"/>
            <a:ext cx="3357586" cy="221457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4965790" y="3929065"/>
            <a:ext cx="3357586" cy="235745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Distribution of domains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5322980" y="4357693"/>
            <a:ext cx="1643074" cy="128588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251542" y="4000503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Eukaryote</a:t>
            </a:r>
            <a:endParaRPr lang="ko-KR" altLang="en-US" b="1" dirty="0"/>
          </a:p>
        </p:txBody>
      </p:sp>
      <p:sp>
        <p:nvSpPr>
          <p:cNvPr id="7" name="타원 6"/>
          <p:cNvSpPr/>
          <p:nvPr/>
        </p:nvSpPr>
        <p:spPr>
          <a:xfrm>
            <a:off x="6108798" y="4357693"/>
            <a:ext cx="1714512" cy="12858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751740" y="4000503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Bacteria</a:t>
            </a:r>
            <a:endParaRPr lang="ko-KR" altLang="en-US" b="1" dirty="0"/>
          </a:p>
        </p:txBody>
      </p:sp>
      <p:sp>
        <p:nvSpPr>
          <p:cNvPr id="9" name="타원 8"/>
          <p:cNvSpPr/>
          <p:nvPr/>
        </p:nvSpPr>
        <p:spPr>
          <a:xfrm>
            <a:off x="5751608" y="4857759"/>
            <a:ext cx="1643074" cy="1143008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8798" y="5929329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err="1" smtClean="0"/>
              <a:t>Archaea</a:t>
            </a:r>
            <a:endParaRPr lang="ko-KR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94418" y="4643445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2,686</a:t>
            </a:r>
            <a:endParaRPr lang="ko-KR" alt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251674" y="5643577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124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108930" y="4643445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1,953</a:t>
            </a:r>
            <a:endParaRPr lang="ko-KR" alt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823178" y="5214949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525</a:t>
            </a:r>
            <a:endParaRPr lang="ko-KR" alt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5751608" y="5286387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110</a:t>
            </a:r>
            <a:endParaRPr lang="ko-KR" alt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251674" y="5000635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1,510</a:t>
            </a:r>
            <a:endParaRPr lang="ko-KR" alt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251674" y="4572007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1,059</a:t>
            </a:r>
            <a:endParaRPr lang="ko-KR" alt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5894484" y="3286123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Domains</a:t>
            </a:r>
          </a:p>
          <a:p>
            <a:pPr algn="ctr"/>
            <a:r>
              <a:rPr lang="en-US" altLang="ko-K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(8,771)</a:t>
            </a:r>
            <a:endParaRPr lang="ko-KR" alt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348" y="1142984"/>
            <a:ext cx="71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en-US" altLang="ko-KR" sz="2000" b="1" dirty="0" smtClean="0"/>
              <a:t>Proteins:</a:t>
            </a:r>
            <a:r>
              <a:rPr lang="en-US" altLang="ko-KR" sz="2400" b="1" dirty="0" smtClean="0"/>
              <a:t> </a:t>
            </a:r>
            <a:r>
              <a:rPr lang="en-US" altLang="ko-KR" dirty="0" err="1" smtClean="0"/>
              <a:t>RefSeq</a:t>
            </a:r>
            <a:r>
              <a:rPr lang="en-US" altLang="ko-KR" dirty="0" smtClean="0"/>
              <a:t> Protein database (5,590,364)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000" dirty="0" smtClean="0"/>
              <a:t> </a:t>
            </a:r>
            <a:r>
              <a:rPr lang="en-US" altLang="ko-KR" sz="2000" b="1" dirty="0" smtClean="0"/>
              <a:t>Domains: </a:t>
            </a:r>
            <a:r>
              <a:rPr lang="en-US" altLang="ko-KR" dirty="0" err="1" smtClean="0"/>
              <a:t>Pfam</a:t>
            </a:r>
            <a:r>
              <a:rPr lang="en-US" altLang="ko-KR" dirty="0" smtClean="0"/>
              <a:t> database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000" b="1" dirty="0" smtClean="0"/>
              <a:t> Cutoff E-value </a:t>
            </a:r>
            <a:r>
              <a:rPr lang="en-US" altLang="ko-KR" dirty="0" smtClean="0"/>
              <a:t>: 0.01</a:t>
            </a:r>
            <a:endParaRPr lang="en-US" altLang="ko-KR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000" b="1" dirty="0" smtClean="0"/>
              <a:t> Pfam-annotated proteins </a:t>
            </a:r>
            <a:r>
              <a:rPr lang="en-US" altLang="ko-KR" b="1" dirty="0" smtClean="0"/>
              <a:t>: </a:t>
            </a:r>
            <a:r>
              <a:rPr lang="en-US" altLang="ko-KR" dirty="0" smtClean="0"/>
              <a:t>3,024,820 (72%)</a:t>
            </a:r>
            <a:endParaRPr lang="ko-KR" altLang="en-US" dirty="0" smtClean="0"/>
          </a:p>
        </p:txBody>
      </p:sp>
      <p:sp>
        <p:nvSpPr>
          <p:cNvPr id="36" name="타원 35"/>
          <p:cNvSpPr/>
          <p:nvPr/>
        </p:nvSpPr>
        <p:spPr>
          <a:xfrm>
            <a:off x="714348" y="4357694"/>
            <a:ext cx="1928826" cy="107157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785786" y="400050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Eukaryote</a:t>
            </a:r>
            <a:endParaRPr lang="ko-KR" altLang="en-US" b="1" dirty="0"/>
          </a:p>
        </p:txBody>
      </p:sp>
      <p:sp>
        <p:nvSpPr>
          <p:cNvPr id="38" name="타원 37"/>
          <p:cNvSpPr/>
          <p:nvPr/>
        </p:nvSpPr>
        <p:spPr>
          <a:xfrm>
            <a:off x="1643042" y="4357694"/>
            <a:ext cx="1928826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2357422" y="40005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Bacteria</a:t>
            </a:r>
            <a:endParaRPr lang="ko-KR" altLang="en-US" b="1" dirty="0"/>
          </a:p>
        </p:txBody>
      </p:sp>
      <p:sp>
        <p:nvSpPr>
          <p:cNvPr id="40" name="타원 39"/>
          <p:cNvSpPr/>
          <p:nvPr/>
        </p:nvSpPr>
        <p:spPr>
          <a:xfrm>
            <a:off x="1285852" y="4857760"/>
            <a:ext cx="1928826" cy="100013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1857356" y="585789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err="1" smtClean="0"/>
              <a:t>Archaea</a:t>
            </a:r>
            <a:endParaRPr lang="ko-KR" alt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857224" y="4572008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28,411</a:t>
            </a:r>
            <a:endParaRPr lang="ko-KR" alt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857356" y="5500702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1,327</a:t>
            </a:r>
            <a:endParaRPr lang="ko-KR" alt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2643174" y="4500570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20,582</a:t>
            </a:r>
            <a:endParaRPr lang="ko-KR" alt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2500298" y="5072074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1,195</a:t>
            </a:r>
            <a:endParaRPr lang="ko-KR" alt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1357290" y="5072074"/>
            <a:ext cx="1000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190</a:t>
            </a:r>
            <a:endParaRPr lang="ko-KR" alt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1928794" y="4857760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1,687</a:t>
            </a:r>
            <a:endParaRPr lang="ko-KR" alt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1928794" y="4500570"/>
            <a:ext cx="928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2,449</a:t>
            </a:r>
            <a:endParaRPr lang="ko-KR" alt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857224" y="328612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architectures</a:t>
            </a:r>
          </a:p>
          <a:p>
            <a:pPr algn="ctr"/>
            <a:r>
              <a:rPr lang="en-US" altLang="ko-K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(55,841)</a:t>
            </a:r>
            <a:endParaRPr lang="ko-KR" alt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오른쪽 화살표 55"/>
          <p:cNvSpPr/>
          <p:nvPr/>
        </p:nvSpPr>
        <p:spPr>
          <a:xfrm>
            <a:off x="4214810" y="492919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weight scores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pic>
        <p:nvPicPr>
          <p:cNvPr id="10" name="그림 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4029575" cy="350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4929191" y="2071678"/>
          <a:ext cx="3857652" cy="3643334"/>
        </p:xfrm>
        <a:graphic>
          <a:graphicData uri="http://schemas.openxmlformats.org/drawingml/2006/table">
            <a:tbl>
              <a:tblPr/>
              <a:tblGrid>
                <a:gridCol w="1285884"/>
                <a:gridCol w="1285884"/>
                <a:gridCol w="1285884"/>
              </a:tblGrid>
              <a:tr h="296205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Eukaryote</a:t>
                      </a:r>
                      <a:endParaRPr lang="ko-KR" sz="14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Bacteria</a:t>
                      </a:r>
                      <a:endParaRPr lang="ko-KR" sz="14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Archaea</a:t>
                      </a:r>
                      <a:endParaRPr lang="ko-KR" sz="14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Ank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(0.19)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TPR_2 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(0.41)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Fer4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(0.86)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WD40 (0.24)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Response_reg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(0.45)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PKD (1.71)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zf-C2H2 (0.3)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ABC_tran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(0.47)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CBS (1.82)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zf-C3HC4 (0.3)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Acetyltransf_1 (0.50)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Radical_SAM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(2.15)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RRM_1 (0.41)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Fer4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(0.62)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AAA (2.50)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7tm_1 (0.44)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TPR_1 (0.63)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Response_reg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(2.79)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PH (0.46)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HATPase_c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(0.64)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HATPase_c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(2.81)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efhand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 (0.46)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fn3 (0.73)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HTH_5 (2.84)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219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EGF (0.48)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HTH_3 (0.74)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PAS (3.08)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158"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MFS_1 (0.53)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err="1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HisKA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 (0.75)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latinLnBrk="0">
                        <a:spcAft>
                          <a:spcPts val="0"/>
                        </a:spcAft>
                      </a:pPr>
                      <a:r>
                        <a:rPr lang="en-US" sz="1050" kern="0" dirty="0" smtClean="0">
                          <a:solidFill>
                            <a:srgbClr val="C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TPR_2 </a:t>
                      </a:r>
                      <a:r>
                        <a:rPr lang="en-US" sz="1050" kern="0" dirty="0" smtClean="0">
                          <a:solidFill>
                            <a:srgbClr val="000000"/>
                          </a:solidFill>
                          <a:latin typeface="Times New Roman"/>
                          <a:ea typeface="맑은 고딕"/>
                          <a:cs typeface="Times New Roman"/>
                        </a:rPr>
                        <a:t>(3.15)</a:t>
                      </a:r>
                      <a:endParaRPr lang="ko-KR" sz="1100" kern="100" dirty="0">
                        <a:latin typeface="맑은 고딕"/>
                        <a:ea typeface="맑은 고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14414" y="5500702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Weight score</a:t>
            </a:r>
            <a:endParaRPr lang="ko-KR" altLang="en-US" sz="1400" dirty="0"/>
          </a:p>
        </p:txBody>
      </p:sp>
      <p:sp>
        <p:nvSpPr>
          <p:cNvPr id="7" name="TextBox 6"/>
          <p:cNvSpPr txBox="1"/>
          <p:nvPr/>
        </p:nvSpPr>
        <p:spPr>
          <a:xfrm rot="10800000">
            <a:off x="248872" y="2000240"/>
            <a:ext cx="430887" cy="26822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ko-KR" sz="1600" dirty="0" smtClean="0"/>
              <a:t>Number of domains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Distribution of domains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pic>
        <p:nvPicPr>
          <p:cNvPr id="6" name="그림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214686"/>
            <a:ext cx="4429156" cy="295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642910" y="1714488"/>
            <a:ext cx="7572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215 known eukaryotic promiscuous domains (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Basu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, et al.,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2008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(76 Pfam + 139 Smart)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All of the known promiscuous domains have very low weight scores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488" y="6143644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/>
              <a:t>Weight score</a:t>
            </a:r>
            <a:endParaRPr lang="ko-KR" altLang="en-US" sz="1400" dirty="0"/>
          </a:p>
        </p:txBody>
      </p:sp>
      <p:sp>
        <p:nvSpPr>
          <p:cNvPr id="9" name="TextBox 8"/>
          <p:cNvSpPr txBox="1"/>
          <p:nvPr/>
        </p:nvSpPr>
        <p:spPr>
          <a:xfrm rot="10800000">
            <a:off x="1500166" y="3286124"/>
            <a:ext cx="430887" cy="23251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ko-KR" sz="1600" dirty="0" smtClean="0"/>
              <a:t>Number of domains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Autofit/>
          </a:bodyPr>
          <a:lstStyle/>
          <a:p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domain architectures</a:t>
            </a:r>
            <a:endParaRPr lang="ko-KR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71472" y="1571612"/>
            <a:ext cx="7715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Using domain weight scores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400" b="1" dirty="0" smtClean="0">
                <a:solidFill>
                  <a:srgbClr val="0070C0"/>
                </a:solidFill>
              </a:rPr>
              <a:t> Two properties of domain architectures</a:t>
            </a:r>
          </a:p>
          <a:p>
            <a:pPr marL="631825" indent="-457200">
              <a:lnSpc>
                <a:spcPct val="150000"/>
              </a:lnSpc>
              <a:buAutoNum type="arabicParenR"/>
            </a:pPr>
            <a:r>
              <a:rPr lang="en-US" altLang="ko-KR" sz="2400" b="1" dirty="0" smtClean="0"/>
              <a:t>Shared domains</a:t>
            </a:r>
            <a:r>
              <a:rPr lang="en-US" altLang="ko-KR" sz="2400" dirty="0" smtClean="0"/>
              <a:t>          </a:t>
            </a:r>
          </a:p>
          <a:p>
            <a:pPr marL="1089025" lvl="1" indent="-457200">
              <a:lnSpc>
                <a:spcPct val="150000"/>
              </a:lnSpc>
            </a:pPr>
            <a:r>
              <a:rPr lang="en-US" altLang="ko-KR" sz="2400" dirty="0" smtClean="0"/>
              <a:t>-&gt;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Cosine similarity</a:t>
            </a:r>
          </a:p>
          <a:p>
            <a:pPr marL="360363" indent="-185738">
              <a:lnSpc>
                <a:spcPct val="150000"/>
              </a:lnSpc>
            </a:pPr>
            <a:r>
              <a:rPr lang="en-US" altLang="ko-KR" sz="2400" dirty="0" smtClean="0"/>
              <a:t>2) </a:t>
            </a:r>
            <a:r>
              <a:rPr lang="en-US" altLang="ko-KR" sz="2400" b="1" dirty="0" smtClean="0"/>
              <a:t>Domain order       </a:t>
            </a:r>
          </a:p>
          <a:p>
            <a:pPr marL="625475">
              <a:lnSpc>
                <a:spcPct val="150000"/>
              </a:lnSpc>
            </a:pPr>
            <a:r>
              <a:rPr lang="en-US" altLang="ko-KR" sz="2400" dirty="0" smtClean="0"/>
              <a:t>-&gt;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Domain pair comparison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571472" y="5357826"/>
            <a:ext cx="8143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 Weighed Domain Architecture Comparison (WDAC)</a:t>
            </a:r>
            <a:endParaRPr lang="ko-KR" alt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Shared domains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2857520"/>
          </a:xfrm>
        </p:spPr>
        <p:txBody>
          <a:bodyPr>
            <a:noAutofit/>
          </a:bodyPr>
          <a:lstStyle/>
          <a:p>
            <a:r>
              <a:rPr lang="en-US" altLang="ko-KR" sz="2800" b="1" dirty="0" smtClean="0">
                <a:solidFill>
                  <a:srgbClr val="0070C0"/>
                </a:solidFill>
              </a:rPr>
              <a:t>Cosine similarity</a:t>
            </a:r>
          </a:p>
          <a:p>
            <a:pPr lvl="1"/>
            <a:r>
              <a:rPr lang="en-US" altLang="ko-KR" sz="2000" dirty="0" smtClean="0"/>
              <a:t>Similarity measure of two documents represented as vectors, which are built the vector-space model</a:t>
            </a:r>
          </a:p>
          <a:p>
            <a:pPr lvl="1"/>
            <a:r>
              <a:rPr lang="en-US" altLang="ko-KR" sz="2000" dirty="0" smtClean="0"/>
              <a:t>To compare two sets of distinct domains derived from two architectures</a:t>
            </a:r>
          </a:p>
          <a:p>
            <a:pPr lvl="1"/>
            <a:r>
              <a:rPr lang="en-US" sz="2000" dirty="0" smtClean="0"/>
              <a:t>The range of the cosine similarity is [0, 1]</a:t>
            </a:r>
            <a:endParaRPr lang="ko-KR" altLang="en-US" sz="2000" dirty="0" smtClean="0"/>
          </a:p>
          <a:p>
            <a:pPr lvl="1"/>
            <a:endParaRPr lang="en-US" altLang="ko-KR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14</a:t>
            </a:fld>
            <a:r>
              <a:rPr lang="en-US" altLang="ko-KR" dirty="0" smtClean="0"/>
              <a:t>/31</a:t>
            </a:r>
            <a:endParaRPr lang="ko-KR" altLang="en-US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571604" y="4071942"/>
          <a:ext cx="5122796" cy="1285884"/>
        </p:xfrm>
        <a:graphic>
          <a:graphicData uri="http://schemas.openxmlformats.org/presentationml/2006/ole">
            <p:oleObj spid="_x0000_s54274" name="수식" r:id="rId3" imgW="2349500" imgH="596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Domain order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3471874"/>
          </a:xfrm>
        </p:spPr>
        <p:txBody>
          <a:bodyPr>
            <a:normAutofit/>
          </a:bodyPr>
          <a:lstStyle/>
          <a:p>
            <a:pPr marL="0" lvl="2" indent="0"/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Shared</a:t>
            </a:r>
            <a:r>
              <a:rPr lang="en-US" dirty="0" smtClean="0"/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domain pair </a:t>
            </a:r>
            <a:endParaRPr lang="en-US" altLang="ko-KR" b="1" dirty="0" smtClean="0">
              <a:solidFill>
                <a:srgbClr val="0070C0"/>
              </a:solidFill>
              <a:latin typeface="맑은 고딕" pitchFamily="50" charset="-127"/>
              <a:ea typeface="맑은 고딕" pitchFamily="50" charset="-127"/>
              <a:cs typeface="Times New Roman"/>
            </a:endParaRPr>
          </a:p>
          <a:p>
            <a:pPr marL="719138" lvl="3" indent="-261938"/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To estimate the similarity of the order of two architectures</a:t>
            </a:r>
          </a:p>
          <a:p>
            <a:pPr marL="719138" lvl="3" indent="-261938"/>
            <a:r>
              <a:rPr lang="en-US" dirty="0" smtClean="0"/>
              <a:t>Domain pairs in protein domain architecture occur in only one order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marL="715963" lvl="3" indent="-258763"/>
            <a:r>
              <a:rPr lang="en-US" dirty="0" smtClean="0"/>
              <a:t>The order similarity is measured by dividing </a:t>
            </a:r>
          </a:p>
          <a:p>
            <a:pPr marL="715963" lvl="3" indent="-258763">
              <a:buNone/>
            </a:pPr>
            <a:r>
              <a:rPr lang="en-US" dirty="0" smtClean="0"/>
              <a:t>   the </a:t>
            </a:r>
            <a:r>
              <a:rPr lang="en-US" b="1" dirty="0" smtClean="0"/>
              <a:t>shared domain pairs </a:t>
            </a:r>
            <a:r>
              <a:rPr lang="en-US" dirty="0" smtClean="0"/>
              <a:t>(</a:t>
            </a:r>
            <a:r>
              <a:rPr lang="en-US" i="1" dirty="0" smtClean="0"/>
              <a:t>Qs</a:t>
            </a:r>
            <a:r>
              <a:rPr lang="en-US" dirty="0" smtClean="0"/>
              <a:t>) by the </a:t>
            </a:r>
            <a:r>
              <a:rPr lang="en-US" b="1" dirty="0" smtClean="0"/>
              <a:t>total domain pairs </a:t>
            </a:r>
            <a:r>
              <a:rPr lang="en-US" dirty="0" smtClean="0"/>
              <a:t>(</a:t>
            </a:r>
            <a:r>
              <a:rPr lang="en-US" i="1" dirty="0" smtClean="0"/>
              <a:t>Qt</a:t>
            </a:r>
            <a:r>
              <a:rPr lang="en-US" dirty="0" smtClean="0"/>
              <a:t>)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2428860" y="4071942"/>
          <a:ext cx="3214710" cy="1215646"/>
        </p:xfrm>
        <a:graphic>
          <a:graphicData uri="http://schemas.openxmlformats.org/presentationml/2006/ole">
            <p:oleObj spid="_x0000_s55299" name="수식" r:id="rId3" imgW="1129810" imgH="43161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428736"/>
            <a:ext cx="8043890" cy="4000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400" b="1" dirty="0" smtClean="0"/>
              <a:t>- </a:t>
            </a:r>
            <a:r>
              <a:rPr lang="en-US" altLang="ko-KR" sz="2400" dirty="0" smtClean="0"/>
              <a:t>Comparison b/w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WDAC </a:t>
            </a:r>
            <a:r>
              <a:rPr lang="en-US" altLang="ko-KR" sz="2400" dirty="0" smtClean="0"/>
              <a:t>and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PDART </a:t>
            </a:r>
            <a:r>
              <a:rPr lang="en-US" altLang="ko-KR" sz="2000" dirty="0" smtClean="0">
                <a:solidFill>
                  <a:srgbClr val="C00000"/>
                </a:solidFill>
              </a:rPr>
              <a:t>(unweighted method)</a:t>
            </a:r>
            <a:endParaRPr lang="en-US" altLang="ko-KR" sz="24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ko-KR" altLang="en-US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714348" y="1928802"/>
            <a:ext cx="7643866" cy="741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sz="2000" dirty="0" smtClean="0"/>
              <a:t>Using</a:t>
            </a:r>
            <a:r>
              <a:rPr lang="en-US" altLang="ko-KR" sz="2000" b="1" dirty="0" smtClean="0"/>
              <a:t> Human</a:t>
            </a:r>
            <a:r>
              <a:rPr lang="en-US" altLang="ko-KR" sz="2000" dirty="0" smtClean="0"/>
              <a:t> and </a:t>
            </a:r>
            <a:r>
              <a:rPr lang="en-US" altLang="ko-KR" sz="2000" b="1" dirty="0" smtClean="0"/>
              <a:t>mouse</a:t>
            </a:r>
            <a:r>
              <a:rPr lang="en-US" altLang="ko-KR" sz="2000" dirty="0" smtClean="0"/>
              <a:t> proteins</a:t>
            </a:r>
            <a:endParaRPr lang="en-US" altLang="ko-KR" sz="1600" dirty="0" smtClean="0"/>
          </a:p>
          <a:p>
            <a:pPr marL="742950" lvl="2" indent="-342900">
              <a:lnSpc>
                <a:spcPct val="130000"/>
              </a:lnSpc>
              <a:buFontTx/>
              <a:buChar char="-"/>
            </a:pPr>
            <a:endParaRPr lang="en-US" altLang="ko-KR" sz="1400" dirty="0" smtClean="0"/>
          </a:p>
        </p:txBody>
      </p:sp>
      <p:sp>
        <p:nvSpPr>
          <p:cNvPr id="28" name="오른쪽 화살표 27"/>
          <p:cNvSpPr/>
          <p:nvPr/>
        </p:nvSpPr>
        <p:spPr>
          <a:xfrm>
            <a:off x="3500430" y="2857496"/>
            <a:ext cx="1785950" cy="14287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3857620" y="2571744"/>
            <a:ext cx="10715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WDAC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2910" y="464344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altLang="ko-KR" dirty="0" smtClean="0"/>
              <a:t>Extracted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HomoloGene</a:t>
            </a:r>
            <a:r>
              <a:rPr lang="en-US" altLang="ko-KR" dirty="0" smtClean="0"/>
              <a:t> ID of </a:t>
            </a:r>
            <a:r>
              <a:rPr lang="en-US" altLang="ko-KR" b="1" dirty="0" smtClean="0"/>
              <a:t>Query (human) </a:t>
            </a:r>
            <a:r>
              <a:rPr lang="en-US" altLang="ko-KR" dirty="0" smtClean="0"/>
              <a:t>and </a:t>
            </a:r>
            <a:r>
              <a:rPr lang="en-US" altLang="ko-KR" b="1" dirty="0" smtClean="0"/>
              <a:t>best match protein (mouse)</a:t>
            </a:r>
            <a:r>
              <a:rPr lang="en-US" altLang="ko-KR" dirty="0" smtClean="0"/>
              <a:t> in the WDAC and PDART </a:t>
            </a:r>
            <a:r>
              <a:rPr lang="en-US" altLang="ko-KR" dirty="0" smtClean="0"/>
              <a:t>results</a:t>
            </a:r>
          </a:p>
          <a:p>
            <a:pPr marL="269875" indent="-269875">
              <a:buFont typeface="Arial" pitchFamily="34" charset="0"/>
              <a:buChar char="•"/>
            </a:pPr>
            <a:r>
              <a:rPr lang="en-US" altLang="ko-KR" dirty="0" smtClean="0"/>
              <a:t>Examined the same </a:t>
            </a:r>
            <a:r>
              <a:rPr lang="en-US" altLang="ko-KR" dirty="0" err="1" smtClean="0"/>
              <a:t>HomoloGene</a:t>
            </a:r>
            <a:r>
              <a:rPr lang="en-US" altLang="ko-KR" dirty="0" smtClean="0"/>
              <a:t> ID in the results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714348" y="3500438"/>
            <a:ext cx="6715172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lvl="2" indent="-92075">
              <a:lnSpc>
                <a:spcPct val="130000"/>
              </a:lnSpc>
              <a:buFont typeface="Arial" pitchFamily="34" charset="0"/>
              <a:buChar char="•"/>
            </a:pPr>
            <a:r>
              <a:rPr lang="en-US" altLang="ko-KR" dirty="0" smtClean="0"/>
              <a:t>  </a:t>
            </a:r>
            <a:r>
              <a:rPr lang="en-US" altLang="ko-KR" dirty="0" err="1" smtClean="0"/>
              <a:t>HomoloGene</a:t>
            </a:r>
            <a:r>
              <a:rPr lang="en-US" altLang="ko-KR" dirty="0" smtClean="0"/>
              <a:t> </a:t>
            </a:r>
            <a:r>
              <a:rPr lang="en-US" altLang="ko-KR" dirty="0" smtClean="0"/>
              <a:t>database</a:t>
            </a:r>
            <a:endParaRPr lang="en-US" altLang="ko-KR" dirty="0" smtClean="0"/>
          </a:p>
          <a:p>
            <a:pPr marL="549275" lvl="3" indent="-92075"/>
            <a:r>
              <a:rPr lang="en-US" altLang="ko-KR" dirty="0" smtClean="0"/>
              <a:t>- </a:t>
            </a:r>
            <a:r>
              <a:rPr lang="en-US" altLang="ko-KR" dirty="0" smtClean="0"/>
              <a:t>T</a:t>
            </a:r>
            <a:r>
              <a:rPr lang="en-US" altLang="ko-KR" dirty="0" smtClean="0"/>
              <a:t>o validate homologous pairs of human and mouse</a:t>
            </a:r>
          </a:p>
          <a:p>
            <a:pPr marL="549275" lvl="3" indent="-92075">
              <a:lnSpc>
                <a:spcPct val="130000"/>
              </a:lnSpc>
            </a:pPr>
            <a:r>
              <a:rPr lang="en-US" altLang="ko-KR" b="1" dirty="0" smtClean="0">
                <a:solidFill>
                  <a:srgbClr val="C00000"/>
                </a:solidFill>
              </a:rPr>
              <a:t>-</a:t>
            </a:r>
            <a:r>
              <a:rPr lang="en-US" altLang="ko-KR" b="1" dirty="0" smtClean="0">
                <a:solidFill>
                  <a:srgbClr val="C00000"/>
                </a:solidFill>
              </a:rPr>
              <a:t> </a:t>
            </a:r>
            <a:r>
              <a:rPr lang="en-US" altLang="ko-KR" b="1" dirty="0" smtClean="0">
                <a:solidFill>
                  <a:srgbClr val="C00000"/>
                </a:solidFill>
              </a:rPr>
              <a:t>5,672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HomoloGene</a:t>
            </a:r>
            <a:r>
              <a:rPr lang="en-US" altLang="ko-KR" dirty="0" smtClean="0"/>
              <a:t> groups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57620" y="29289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PDART</a:t>
            </a:r>
            <a:endParaRPr lang="ko-KR" altLang="en-US" dirty="0" smtClean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42976" y="2571744"/>
            <a:ext cx="2071702" cy="9286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 smtClean="0"/>
              <a:t>9,764 </a:t>
            </a:r>
          </a:p>
          <a:p>
            <a:pPr algn="ctr"/>
            <a:r>
              <a:rPr lang="en-US" altLang="ko-KR" sz="1600" dirty="0" smtClean="0"/>
              <a:t>human proteins</a:t>
            </a:r>
          </a:p>
          <a:p>
            <a:pPr algn="ctr"/>
            <a:r>
              <a:rPr lang="en-US" altLang="ko-KR" sz="1600" dirty="0" smtClean="0"/>
              <a:t>(≥2 domains)</a:t>
            </a:r>
            <a:endParaRPr lang="ko-KR" altLang="en-US" sz="16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5500694" y="2571744"/>
            <a:ext cx="2071702" cy="85725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24,634 </a:t>
            </a:r>
          </a:p>
          <a:p>
            <a:pPr algn="ctr"/>
            <a:r>
              <a:rPr lang="en-US" altLang="ko-KR" sz="1600" dirty="0" smtClean="0"/>
              <a:t>mouse proteins</a:t>
            </a:r>
          </a:p>
          <a:p>
            <a:pPr algn="ctr"/>
            <a:r>
              <a:rPr lang="en-US" altLang="ko-KR" sz="1600" dirty="0" smtClean="0"/>
              <a:t>(≥1 domains)</a:t>
            </a:r>
            <a:endParaRPr lang="ko-KR" altLang="en-US" sz="1600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928662" y="571501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1643074"/>
                <a:gridCol w="1881158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WDAC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PDART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Same </a:t>
                      </a:r>
                      <a:r>
                        <a:rPr lang="en-US" altLang="ko-KR" dirty="0" err="1" smtClean="0"/>
                        <a:t>HomoloGene</a:t>
                      </a:r>
                      <a:r>
                        <a:rPr lang="en-US" altLang="ko-KR" baseline="0" dirty="0" smtClean="0"/>
                        <a:t> ID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5,102 </a:t>
                      </a:r>
                      <a:r>
                        <a:rPr lang="en-US" altLang="ko-KR" sz="1400" dirty="0" smtClean="0"/>
                        <a:t>(90%)</a:t>
                      </a:r>
                      <a:endParaRPr lang="ko-KR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4,843 </a:t>
                      </a:r>
                      <a:r>
                        <a:rPr lang="en-US" altLang="ko-KR" sz="1400" dirty="0" smtClean="0"/>
                        <a:t>(85%)</a:t>
                      </a:r>
                      <a:endParaRPr lang="ko-KR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Construction of WDAC server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1571612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http://www.wdac.kr/</a:t>
            </a:r>
            <a:endParaRPr lang="ko-KR" altLang="en-US" sz="2000" b="1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357298"/>
            <a:ext cx="4528904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86248" y="1214398"/>
            <a:ext cx="1071570" cy="50006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altLang="ko-K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uery </a:t>
            </a:r>
          </a:p>
          <a:p>
            <a:pPr algn="ctr"/>
            <a:r>
              <a:rPr lang="en-US" altLang="ko-K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proteins</a:t>
            </a:r>
            <a:endParaRPr lang="ko-KR" alt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857356" y="1928778"/>
            <a:ext cx="1928826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Domain assignment </a:t>
            </a:r>
          </a:p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Pfam DB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rot="5400000">
            <a:off x="6143636" y="2143092"/>
            <a:ext cx="1286678" cy="79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rot="5400000">
            <a:off x="2607458" y="1678744"/>
            <a:ext cx="357185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6143636" y="2857472"/>
            <a:ext cx="107157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BLASTP</a:t>
            </a:r>
            <a:endParaRPr lang="ko-KR" alt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5429256" y="1500150"/>
            <a:ext cx="135732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rot="10800000">
            <a:off x="2786050" y="1500150"/>
            <a:ext cx="142876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 rot="5400000">
            <a:off x="2678893" y="2678877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1857356" y="2857472"/>
            <a:ext cx="1928826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Obtaining </a:t>
            </a:r>
          </a:p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domain architecture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1857356" y="3714728"/>
            <a:ext cx="1928826" cy="571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Domain architecture comparison</a:t>
            </a:r>
            <a:endParaRPr lang="ko-KR" alt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rot="5400000">
            <a:off x="2679687" y="3535339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순서도: 자기 디스크 35"/>
          <p:cNvSpPr/>
          <p:nvPr/>
        </p:nvSpPr>
        <p:spPr>
          <a:xfrm>
            <a:off x="4143372" y="3714728"/>
            <a:ext cx="714380" cy="571504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DADB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순서도: 다중 문서 36"/>
          <p:cNvSpPr/>
          <p:nvPr/>
        </p:nvSpPr>
        <p:spPr>
          <a:xfrm>
            <a:off x="4143372" y="2857472"/>
            <a:ext cx="1357322" cy="714380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Weight score 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domains</a:t>
            </a:r>
            <a:endParaRPr lang="ko-KR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직선 화살표 연결선 38"/>
          <p:cNvCxnSpPr/>
          <p:nvPr/>
        </p:nvCxnSpPr>
        <p:spPr>
          <a:xfrm rot="10800000">
            <a:off x="3857620" y="3071786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 rot="10800000">
            <a:off x="3857620" y="4000480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직사각형 47"/>
          <p:cNvSpPr/>
          <p:nvPr/>
        </p:nvSpPr>
        <p:spPr>
          <a:xfrm>
            <a:off x="1857356" y="4643422"/>
            <a:ext cx="1928826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Sorting the matched architectures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직선 화살표 연결선 48"/>
          <p:cNvCxnSpPr/>
          <p:nvPr/>
        </p:nvCxnSpPr>
        <p:spPr>
          <a:xfrm rot="5400000">
            <a:off x="2679687" y="4464033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 rot="5400000">
            <a:off x="2536017" y="5464959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화살표 연결선 53"/>
          <p:cNvCxnSpPr/>
          <p:nvPr/>
        </p:nvCxnSpPr>
        <p:spPr>
          <a:xfrm>
            <a:off x="2786050" y="5714992"/>
            <a:ext cx="1143008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직사각형 54"/>
          <p:cNvSpPr/>
          <p:nvPr/>
        </p:nvSpPr>
        <p:spPr>
          <a:xfrm>
            <a:off x="4000496" y="5214950"/>
            <a:ext cx="2286016" cy="7143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Combining the sorted </a:t>
            </a:r>
          </a:p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domain architectures </a:t>
            </a:r>
          </a:p>
          <a:p>
            <a:pPr algn="ctr"/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BLASTP results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직선 연결선 57"/>
          <p:cNvCxnSpPr/>
          <p:nvPr/>
        </p:nvCxnSpPr>
        <p:spPr>
          <a:xfrm rot="5400000">
            <a:off x="5572926" y="4499752"/>
            <a:ext cx="242889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화살표 연결선 62"/>
          <p:cNvCxnSpPr/>
          <p:nvPr/>
        </p:nvCxnSpPr>
        <p:spPr>
          <a:xfrm rot="10800000">
            <a:off x="6357950" y="5714992"/>
            <a:ext cx="428628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화살표 연결선 64"/>
          <p:cNvCxnSpPr/>
          <p:nvPr/>
        </p:nvCxnSpPr>
        <p:spPr>
          <a:xfrm rot="5400000">
            <a:off x="5037141" y="6035693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모서리가 둥근 직사각형 68"/>
          <p:cNvSpPr/>
          <p:nvPr/>
        </p:nvSpPr>
        <p:spPr>
          <a:xfrm>
            <a:off x="4357686" y="6215082"/>
            <a:ext cx="1571636" cy="50006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Sending results </a:t>
            </a:r>
          </a:p>
          <a:p>
            <a:pPr algn="ctr"/>
            <a:r>
              <a:rPr lang="en-US" altLang="ko-K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via e-mail</a:t>
            </a:r>
            <a:endParaRPr lang="ko-KR" altLang="en-US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786446" y="11429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(B)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428992" y="114296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(A)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50003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Construction of WDAC server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순서도: 자기 디스크 34"/>
          <p:cNvSpPr/>
          <p:nvPr/>
        </p:nvSpPr>
        <p:spPr>
          <a:xfrm>
            <a:off x="7715272" y="2714620"/>
            <a:ext cx="928694" cy="571504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RefSeq</a:t>
            </a:r>
            <a:endParaRPr lang="ko-KR" alt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직선 화살표 연결선 37"/>
          <p:cNvCxnSpPr/>
          <p:nvPr/>
        </p:nvCxnSpPr>
        <p:spPr>
          <a:xfrm rot="10800000">
            <a:off x="7358082" y="3071810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571876"/>
            <a:ext cx="472989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7158" y="1643050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(A)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0562" y="314324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(B)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00239"/>
            <a:ext cx="3786214" cy="3178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직선 화살표 연결선 8"/>
          <p:cNvCxnSpPr/>
          <p:nvPr/>
        </p:nvCxnSpPr>
        <p:spPr>
          <a:xfrm>
            <a:off x="1000100" y="3286124"/>
            <a:ext cx="3500462" cy="57150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WDAC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 annotation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428736"/>
            <a:ext cx="8358246" cy="471490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/>
              <a:t>&gt;6 million unique proteins</a:t>
            </a:r>
          </a:p>
          <a:p>
            <a:pPr lvl="1">
              <a:lnSpc>
                <a:spcPct val="150000"/>
              </a:lnSpc>
            </a:pPr>
            <a:r>
              <a:rPr lang="en-US" altLang="ko-KR" dirty="0" smtClean="0"/>
              <a:t>Annotation</a:t>
            </a:r>
          </a:p>
          <a:p>
            <a:pPr lvl="2">
              <a:lnSpc>
                <a:spcPct val="150000"/>
              </a:lnSpc>
            </a:pPr>
            <a:r>
              <a:rPr lang="en-US" altLang="ko-KR" dirty="0" smtClean="0"/>
              <a:t>Computational annotation</a:t>
            </a:r>
          </a:p>
          <a:p>
            <a:pPr lvl="2">
              <a:lnSpc>
                <a:spcPct val="150000"/>
              </a:lnSpc>
            </a:pPr>
            <a:r>
              <a:rPr lang="en-US" altLang="ko-KR" dirty="0" smtClean="0"/>
              <a:t>Very few experimental annotation</a:t>
            </a:r>
          </a:p>
          <a:p>
            <a:pPr>
              <a:lnSpc>
                <a:spcPct val="150000"/>
              </a:lnSpc>
            </a:pPr>
            <a:r>
              <a:rPr lang="en-US" altLang="ko-KR" b="1" dirty="0" smtClean="0"/>
              <a:t>Computational annotation tools</a:t>
            </a:r>
          </a:p>
          <a:p>
            <a:pPr lvl="1">
              <a:lnSpc>
                <a:spcPct val="150000"/>
              </a:lnSpc>
            </a:pPr>
            <a:r>
              <a:rPr lang="en-US" altLang="ko-KR" dirty="0" smtClean="0"/>
              <a:t>Sequence-based methods</a:t>
            </a:r>
          </a:p>
          <a:p>
            <a:pPr lvl="1">
              <a:lnSpc>
                <a:spcPct val="150000"/>
              </a:lnSpc>
            </a:pPr>
            <a:r>
              <a:rPr lang="en-US" altLang="ko-KR" dirty="0" smtClean="0"/>
              <a:t>Domain-based methods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1857364"/>
            <a:ext cx="77153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l"/>
            </a:pPr>
            <a:r>
              <a:rPr lang="en-US" altLang="ko-KR" sz="2400" dirty="0" smtClean="0"/>
              <a:t>We developed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a scoring measure </a:t>
            </a:r>
            <a:r>
              <a:rPr lang="en-US" altLang="ko-KR" sz="2400" dirty="0" smtClean="0"/>
              <a:t>to distinguish promiscuous domains from important domains.</a:t>
            </a:r>
          </a:p>
          <a:p>
            <a:pPr marL="360363" indent="-360363">
              <a:buFont typeface="Wingdings" pitchFamily="2" charset="2"/>
              <a:buChar char="l"/>
            </a:pPr>
            <a:endParaRPr lang="en-US" altLang="ko-KR" sz="2400" dirty="0" smtClean="0"/>
          </a:p>
          <a:p>
            <a:pPr marL="360363" indent="-360363">
              <a:buFont typeface="Wingdings" pitchFamily="2" charset="2"/>
              <a:buChar char="l"/>
            </a:pPr>
            <a:endParaRPr lang="en-US" altLang="ko-KR" sz="2400" dirty="0" smtClean="0"/>
          </a:p>
          <a:p>
            <a:pPr marL="360363" indent="-360363">
              <a:buFont typeface="Wingdings" pitchFamily="2" charset="2"/>
              <a:buChar char="l"/>
            </a:pPr>
            <a:r>
              <a:rPr lang="en-US" altLang="ko-KR" sz="2400" dirty="0" smtClean="0"/>
              <a:t> We developed a new method, </a:t>
            </a:r>
            <a:r>
              <a:rPr lang="en-US" altLang="ko-KR" sz="2400" b="1" dirty="0" smtClean="0">
                <a:solidFill>
                  <a:srgbClr val="C00000"/>
                </a:solidFill>
              </a:rPr>
              <a:t>WDAC</a:t>
            </a:r>
            <a:r>
              <a:rPr lang="en-US" altLang="ko-KR" sz="2400" dirty="0" smtClean="0"/>
              <a:t>, to compare domain architectures using weight scores.</a:t>
            </a:r>
          </a:p>
          <a:p>
            <a:pPr marL="360363" indent="-360363">
              <a:buFont typeface="Wingdings" pitchFamily="2" charset="2"/>
              <a:buChar char="l"/>
            </a:pPr>
            <a:endParaRPr lang="en-US" altLang="ko-KR" sz="2400" dirty="0" smtClean="0"/>
          </a:p>
          <a:p>
            <a:pPr marL="360363" indent="-360363">
              <a:buFont typeface="Wingdings" pitchFamily="2" charset="2"/>
              <a:buChar char="l"/>
            </a:pPr>
            <a:endParaRPr lang="en-US" altLang="ko-KR" sz="2400" dirty="0" smtClean="0"/>
          </a:p>
          <a:p>
            <a:pPr marL="360363" indent="-360363" latinLnBrk="0">
              <a:buFont typeface="Wingdings" pitchFamily="2" charset="2"/>
              <a:buChar char="l"/>
            </a:pPr>
            <a:r>
              <a:rPr lang="en-US" altLang="ko-KR" sz="2400" dirty="0" smtClean="0"/>
              <a:t> </a:t>
            </a:r>
            <a:r>
              <a:rPr lang="en-US" sz="2400" dirty="0" smtClean="0"/>
              <a:t>Considering domain promiscuity </a:t>
            </a:r>
            <a:r>
              <a:rPr lang="en-US" sz="2400" b="1" dirty="0" smtClean="0">
                <a:solidFill>
                  <a:srgbClr val="C00000"/>
                </a:solidFill>
              </a:rPr>
              <a:t>improves the accuracy</a:t>
            </a:r>
            <a:r>
              <a:rPr lang="en-US" sz="2400" dirty="0" smtClean="0"/>
              <a:t> of multi-domain proteins comparison.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 annotation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072098"/>
          </a:xfrm>
        </p:spPr>
        <p:txBody>
          <a:bodyPr>
            <a:normAutofit fontScale="77500" lnSpcReduction="20000"/>
          </a:bodyPr>
          <a:lstStyle/>
          <a:p>
            <a:r>
              <a:rPr lang="en-US" altLang="ko-KR" b="1" dirty="0" smtClean="0">
                <a:solidFill>
                  <a:srgbClr val="0070C0"/>
                </a:solidFill>
              </a:rPr>
              <a:t>Sequence-based method </a:t>
            </a:r>
            <a:r>
              <a:rPr lang="en-US" altLang="ko-KR" sz="2200" b="1" dirty="0" smtClean="0">
                <a:solidFill>
                  <a:srgbClr val="0070C0"/>
                </a:solidFill>
              </a:rPr>
              <a:t>(FASTA, BLAST,…)</a:t>
            </a:r>
            <a:endParaRPr lang="en-US" altLang="ko-KR" b="1" dirty="0" smtClean="0">
              <a:solidFill>
                <a:srgbClr val="0070C0"/>
              </a:solidFill>
            </a:endParaRPr>
          </a:p>
          <a:p>
            <a:pPr lvl="1"/>
            <a:r>
              <a:rPr lang="en-US" altLang="ko-KR" dirty="0" smtClean="0"/>
              <a:t>Using sequence similarity information</a:t>
            </a:r>
          </a:p>
          <a:p>
            <a:pPr lvl="1"/>
            <a:r>
              <a:rPr lang="en-US" altLang="ko-KR" dirty="0" smtClean="0"/>
              <a:t>Similar sequences have similar function</a:t>
            </a:r>
          </a:p>
          <a:p>
            <a:pPr lvl="1"/>
            <a:r>
              <a:rPr lang="en-US" altLang="ko-KR" dirty="0" smtClean="0"/>
              <a:t>Weakness:</a:t>
            </a:r>
          </a:p>
          <a:p>
            <a:pPr lvl="2"/>
            <a:r>
              <a:rPr lang="en-US" altLang="ko-KR" dirty="0" smtClean="0"/>
              <a:t>Distant protein homology</a:t>
            </a:r>
          </a:p>
          <a:p>
            <a:pPr lvl="2"/>
            <a:r>
              <a:rPr lang="en-US" altLang="ko-KR" dirty="0" smtClean="0"/>
              <a:t>Multi-domain protein homology</a:t>
            </a:r>
          </a:p>
          <a:p>
            <a:pPr lvl="2">
              <a:buNone/>
            </a:pPr>
            <a:endParaRPr lang="en-US" altLang="ko-KR" dirty="0" smtClean="0"/>
          </a:p>
          <a:p>
            <a:r>
              <a:rPr lang="en-US" altLang="ko-KR" b="1" dirty="0" smtClean="0">
                <a:solidFill>
                  <a:srgbClr val="0070C0"/>
                </a:solidFill>
              </a:rPr>
              <a:t>Domain-based method </a:t>
            </a:r>
          </a:p>
          <a:p>
            <a:pPr lvl="1"/>
            <a:r>
              <a:rPr lang="en-US" altLang="ko-KR" dirty="0" smtClean="0"/>
              <a:t>Using domain information in proteins.</a:t>
            </a:r>
          </a:p>
          <a:p>
            <a:pPr lvl="1"/>
            <a:r>
              <a:rPr lang="en-US" altLang="ko-KR" dirty="0" smtClean="0"/>
              <a:t>Domain </a:t>
            </a:r>
          </a:p>
          <a:p>
            <a:pPr lvl="2"/>
            <a:r>
              <a:rPr lang="en-US" altLang="ko-KR" dirty="0" smtClean="0"/>
              <a:t>Structural, functional, and evolutional unit</a:t>
            </a:r>
          </a:p>
          <a:p>
            <a:pPr lvl="2"/>
            <a:r>
              <a:rPr lang="en-US" altLang="ko-KR" dirty="0" smtClean="0"/>
              <a:t>Reused during evolution</a:t>
            </a:r>
          </a:p>
          <a:p>
            <a:pPr lvl="2"/>
            <a:r>
              <a:rPr lang="en-US" altLang="ko-KR" dirty="0" smtClean="0"/>
              <a:t>Domains are strongly conserved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Multi-domain protein homology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1714480" y="5429264"/>
            <a:ext cx="5357850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object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428736"/>
            <a:ext cx="8572560" cy="1571636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400" b="1" dirty="0" smtClean="0">
                <a:solidFill>
                  <a:srgbClr val="0070C0"/>
                </a:solidFill>
              </a:rPr>
              <a:t>Domain-based method</a:t>
            </a:r>
          </a:p>
          <a:p>
            <a:pPr lvl="1" algn="just"/>
            <a:r>
              <a:rPr lang="en-US" altLang="ko-KR" sz="2000" dirty="0" smtClean="0"/>
              <a:t>Development of a homology identification tool using domain architecture</a:t>
            </a:r>
          </a:p>
          <a:p>
            <a:pPr lvl="1"/>
            <a:r>
              <a:rPr lang="en-US" altLang="ko-KR" sz="1900" dirty="0" smtClean="0">
                <a:latin typeface="+mn-ea"/>
              </a:rPr>
              <a:t>Domain architecture </a:t>
            </a:r>
          </a:p>
          <a:p>
            <a:pPr lvl="2"/>
            <a:r>
              <a:rPr lang="en-US" altLang="ko-KR" sz="1800" u="sng" dirty="0" smtClean="0">
                <a:solidFill>
                  <a:srgbClr val="C00000"/>
                </a:solidFill>
                <a:latin typeface="+mn-ea"/>
              </a:rPr>
              <a:t>The sequential order of domains in a protein</a:t>
            </a:r>
            <a:endParaRPr lang="en-US" altLang="ko-KR" sz="1800" b="1" u="sng" dirty="0" smtClean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1714480" y="3214686"/>
            <a:ext cx="5214974" cy="928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&gt;protein sequence</a:t>
            </a:r>
            <a:br>
              <a:rPr lang="en-US" sz="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MPTVISASVAPRTAAEPRSPGPVPHPAQSKATEAGGGNPSGIYSAIISRNFPIIGVKEKTFEQLHKKCLE</a:t>
            </a:r>
            <a:br>
              <a:rPr lang="en-US" sz="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KKVLYVDPEFPPDETSLFYSQKFPIQFVWKRPPEICENPRFIIDGANRTDICQGELGDCWFLAAIACLTL</a:t>
            </a:r>
            <a:br>
              <a:rPr lang="en-US" sz="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NQHLLFRVIPHDQSFIENYAGIFHFQFWRYGEWVDVVIDDCLPTYNNQLVFTKSNHRNEFWSALLEKAYA</a:t>
            </a:r>
            <a:br>
              <a:rPr lang="en-US" sz="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KLHGSYEALKGGNTTEAMEDFTGGVAEFFEIRDAPSDMYKIMKKAIERGSLMGCSIDDGTNMTYGTSPSG</a:t>
            </a:r>
            <a:br>
              <a:rPr lang="en-US" sz="9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900" dirty="0" smtClean="0">
                <a:latin typeface="Courier New" pitchFamily="49" charset="0"/>
                <a:cs typeface="Courier New" pitchFamily="49" charset="0"/>
              </a:rPr>
              <a:t>LNMGELIARMVRNMDNSLLQDSDLDPRGSDERPTRTIIPVQYETRMACGLVRGHAYSVTGLDEVPFKGEK</a:t>
            </a:r>
            <a:endParaRPr lang="en-US" sz="9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아래쪽 화살표 6"/>
          <p:cNvSpPr/>
          <p:nvPr/>
        </p:nvSpPr>
        <p:spPr>
          <a:xfrm>
            <a:off x="2071670" y="4429132"/>
            <a:ext cx="428628" cy="714380"/>
          </a:xfrm>
          <a:prstGeom prst="downArrow">
            <a:avLst>
              <a:gd name="adj1" fmla="val 4264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왼쪽/오른쪽 화살표 24"/>
          <p:cNvSpPr/>
          <p:nvPr/>
        </p:nvSpPr>
        <p:spPr>
          <a:xfrm rot="1455942">
            <a:off x="6929950" y="3355144"/>
            <a:ext cx="987852" cy="428628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/>
              <a:t>Comp.</a:t>
            </a:r>
            <a:endParaRPr lang="ko-KR" altLang="en-US" sz="1400" b="1" dirty="0"/>
          </a:p>
        </p:txBody>
      </p:sp>
      <p:sp>
        <p:nvSpPr>
          <p:cNvPr id="17" name="순서도: 자기 디스크 16"/>
          <p:cNvSpPr/>
          <p:nvPr/>
        </p:nvSpPr>
        <p:spPr>
          <a:xfrm>
            <a:off x="7500958" y="3857628"/>
            <a:ext cx="1428760" cy="1071570"/>
          </a:xfrm>
          <a:prstGeom prst="flowChartMagneticDisk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Protein</a:t>
            </a:r>
          </a:p>
          <a:p>
            <a:pPr algn="ctr"/>
            <a:r>
              <a:rPr lang="en-US" altLang="ko-KR" sz="1600" dirty="0" smtClean="0">
                <a:solidFill>
                  <a:schemeClr val="tx1"/>
                </a:solidFill>
              </a:rPr>
              <a:t>sequence DB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596" y="3214686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Protein sequence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7158" y="535782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Domain</a:t>
            </a:r>
          </a:p>
          <a:p>
            <a:r>
              <a:rPr lang="en-US" altLang="ko-KR" dirty="0" smtClean="0"/>
              <a:t>architecture</a:t>
            </a:r>
            <a:endParaRPr lang="ko-KR" altLang="en-US" dirty="0"/>
          </a:p>
        </p:txBody>
      </p:sp>
      <p:sp>
        <p:nvSpPr>
          <p:cNvPr id="27" name="왼쪽/오른쪽 화살표 26"/>
          <p:cNvSpPr/>
          <p:nvPr/>
        </p:nvSpPr>
        <p:spPr>
          <a:xfrm rot="19771414">
            <a:off x="7040498" y="5153213"/>
            <a:ext cx="1000132" cy="428628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/>
              <a:t>Comp.</a:t>
            </a:r>
            <a:endParaRPr lang="ko-KR" altLang="en-US" sz="1400" b="1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572140"/>
            <a:ext cx="5229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2428860" y="457200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Domain databases (</a:t>
            </a:r>
            <a:r>
              <a:rPr lang="en-US" altLang="ko-KR" dirty="0" err="1" smtClean="0"/>
              <a:t>Pfam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Previous studies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286412"/>
          </a:xfrm>
        </p:spPr>
        <p:txBody>
          <a:bodyPr/>
          <a:lstStyle/>
          <a:p>
            <a:pPr marL="857250" lvl="1" indent="-457200">
              <a:buFont typeface="Wingdings" pitchFamily="2" charset="2"/>
              <a:buChar char="l"/>
            </a:pPr>
            <a:r>
              <a:rPr lang="en-US" altLang="ko-KR" sz="2400" b="1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CDART</a:t>
            </a: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(Geer et al., 2002)</a:t>
            </a:r>
            <a:endParaRPr lang="en-US" altLang="ko-KR" sz="1400" i="1" dirty="0" smtClean="0">
              <a:latin typeface="맑은 고딕" pitchFamily="50" charset="-127"/>
              <a:ea typeface="맑은 고딕" pitchFamily="50" charset="-127"/>
            </a:endParaRPr>
          </a:p>
          <a:p>
            <a:pPr marL="1166813" lvl="2" indent="-366713"/>
            <a:r>
              <a:rPr lang="en-US" sz="2000" dirty="0" smtClean="0">
                <a:latin typeface="맑은 고딕" pitchFamily="50" charset="-127"/>
                <a:ea typeface="맑은 고딕" pitchFamily="50" charset="-127"/>
              </a:rPr>
              <a:t>Conserved Domain Architecture Retrieval Tool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pPr marL="1181100" lvl="2" indent="-381000"/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Show all possible domain architectures related to a query protein</a:t>
            </a:r>
          </a:p>
          <a:p>
            <a:pPr marL="1181100" lvl="2" indent="-381000">
              <a:buNone/>
            </a:pP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marL="857250" lvl="1" indent="-457200">
              <a:buFont typeface="Wingdings" pitchFamily="2" charset="2"/>
              <a:buChar char="l"/>
            </a:pPr>
            <a:r>
              <a:rPr lang="en-US" altLang="ko-KR" sz="2400" b="1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Domain distance (DD)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1400" dirty="0" err="1" smtClean="0">
                <a:latin typeface="맑은 고딕" pitchFamily="50" charset="-127"/>
                <a:ea typeface="맑은 고딕" pitchFamily="50" charset="-127"/>
              </a:rPr>
              <a:t>Bjorklund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 et al., 2005)</a:t>
            </a:r>
          </a:p>
          <a:p>
            <a:pPr marL="1181100" lvl="2" indent="-381000"/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The number of unmatched domains in an alignment between two domain architectures</a:t>
            </a:r>
          </a:p>
          <a:p>
            <a:pPr marL="1181100" lvl="2" indent="-381000"/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Dynamic programming algorithms</a:t>
            </a:r>
          </a:p>
          <a:p>
            <a:pPr marL="1181100" lvl="2" indent="-381000"/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dirty="0" smtClean="0"/>
          </a:p>
          <a:p>
            <a:pPr marL="1181100" lvl="2" indent="-381000"/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42910" y="4929198"/>
            <a:ext cx="7572428" cy="1500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0363" marR="0" lvl="1" indent="-360363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PDART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 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(Lin et al, 2006)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631825" marR="0" lvl="2" indent="-188913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To measure similarity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of domain content and order using a linear function</a:t>
            </a:r>
          </a:p>
          <a:p>
            <a:pPr marL="814388" marR="0" lvl="2" indent="-4572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 </a:t>
            </a:r>
          </a:p>
          <a:p>
            <a:pPr marL="857250" marR="0" lvl="1" indent="-4572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  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  <a:cs typeface="+mn-cs"/>
              </a:rPr>
              <a:t> </a:t>
            </a:r>
            <a:endParaRPr kumimoji="0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  <a:p>
            <a:pPr marL="857250" marR="0" lvl="1" indent="-4572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20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맑은 고딕" pitchFamily="50" charset="-127"/>
              <a:ea typeface="맑은 고딕" pitchFamily="50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Problems in previous studies</a:t>
            </a:r>
            <a:endParaRPr kumimoji="0" lang="ko-KR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1928802"/>
            <a:ext cx="6929486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</a:rPr>
              <a:t>All domains have the same importance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10" y="2928934"/>
            <a:ext cx="828680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000" b="1" dirty="0" smtClean="0">
                <a:solidFill>
                  <a:srgbClr val="0070C0"/>
                </a:solidFill>
              </a:rPr>
              <a:t> Considering promiscuous (=mobile) domain</a:t>
            </a:r>
          </a:p>
          <a:p>
            <a:pPr lvl="1">
              <a:spcBef>
                <a:spcPts val="600"/>
              </a:spcBef>
            </a:pPr>
            <a:r>
              <a:rPr lang="en-US" altLang="ko-KR" dirty="0" smtClean="0"/>
              <a:t>- Auxiliary functions (ex, </a:t>
            </a:r>
            <a:r>
              <a:rPr lang="en-US" altLang="ko-KR" dirty="0" err="1" smtClean="0"/>
              <a:t>allosteric</a:t>
            </a:r>
            <a:r>
              <a:rPr lang="en-US" altLang="ko-KR" dirty="0" smtClean="0"/>
              <a:t> regulation, DNA binding)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US" altLang="ko-KR" dirty="0" smtClean="0"/>
              <a:t> Inserted into proteins during evolution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US" altLang="ko-KR" dirty="0" smtClean="0"/>
              <a:t> Not directly related to homology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en-US" altLang="ko-KR" dirty="0" smtClean="0"/>
              <a:t> Highly </a:t>
            </a:r>
            <a:r>
              <a:rPr lang="en-US" altLang="ko-KR" dirty="0" smtClean="0">
                <a:solidFill>
                  <a:srgbClr val="FF0000"/>
                </a:solidFill>
              </a:rPr>
              <a:t>abundant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solidFill>
                  <a:srgbClr val="FF0000"/>
                </a:solidFill>
              </a:rPr>
              <a:t>versatile</a:t>
            </a:r>
            <a:endParaRPr lang="en-US" altLang="ko-KR" dirty="0" smtClean="0"/>
          </a:p>
          <a:p>
            <a:pPr>
              <a:spcBef>
                <a:spcPts val="600"/>
              </a:spcBef>
            </a:pPr>
            <a:endParaRPr lang="ko-KR" altLang="en-US" sz="1200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785786" y="5143512"/>
            <a:ext cx="7429552" cy="92869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1800" b="1" dirty="0" smtClean="0">
                <a:solidFill>
                  <a:srgbClr val="0070C0"/>
                </a:solidFill>
              </a:rPr>
              <a:t>Abundance : </a:t>
            </a:r>
            <a:r>
              <a:rPr lang="en-US" altLang="ko-KR" sz="1400" dirty="0" smtClean="0"/>
              <a:t>Number of proteins containing a domain</a:t>
            </a:r>
            <a:endParaRPr lang="en-US" altLang="ko-KR" sz="1600" dirty="0" smtClean="0"/>
          </a:p>
          <a:p>
            <a:pPr>
              <a:buFont typeface="Wingdings" pitchFamily="2" charset="2"/>
              <a:buChar char="ü"/>
            </a:pPr>
            <a:r>
              <a:rPr lang="en-US" altLang="ko-KR" sz="1800" b="1" dirty="0" smtClean="0">
                <a:solidFill>
                  <a:srgbClr val="0070C0"/>
                </a:solidFill>
              </a:rPr>
              <a:t>Versatility :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 </a:t>
            </a:r>
            <a:r>
              <a:rPr lang="en-US" altLang="ko-KR" sz="1400" dirty="0" smtClean="0"/>
              <a:t>Number of distinct partner domain families of a domain</a:t>
            </a:r>
            <a:endParaRPr lang="ko-KR" altLang="en-US" sz="1400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 domain importance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357298"/>
            <a:ext cx="7929618" cy="642942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altLang="ko-KR" sz="2400" dirty="0" smtClean="0"/>
              <a:t>Considering </a:t>
            </a:r>
            <a:r>
              <a:rPr lang="en-US" altLang="ko-KR" sz="2400" dirty="0" smtClean="0">
                <a:solidFill>
                  <a:srgbClr val="C00000"/>
                </a:solidFill>
              </a:rPr>
              <a:t>abundance</a:t>
            </a:r>
            <a:r>
              <a:rPr lang="en-US" altLang="ko-KR" sz="2400" dirty="0" smtClean="0"/>
              <a:t> and </a:t>
            </a:r>
            <a:r>
              <a:rPr lang="en-US" altLang="ko-KR" sz="2400" dirty="0" smtClean="0">
                <a:solidFill>
                  <a:srgbClr val="C00000"/>
                </a:solidFill>
              </a:rPr>
              <a:t>versatility</a:t>
            </a:r>
            <a:r>
              <a:rPr lang="en-US" altLang="ko-KR" sz="2400" dirty="0" smtClean="0"/>
              <a:t> of domains</a:t>
            </a:r>
            <a:endParaRPr lang="en-US" altLang="ko-KR" dirty="0" smtClean="0"/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endParaRPr lang="en-US" altLang="ko-KR" dirty="0" smtClean="0"/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endParaRPr lang="en-US" altLang="ko-KR" dirty="0" smtClean="0"/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endParaRPr lang="en-US" altLang="ko-KR" dirty="0" smtClean="0"/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endParaRPr lang="en-US" altLang="ko-KR" dirty="0" smtClean="0"/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endParaRPr lang="en-US" altLang="ko-KR" dirty="0" smtClean="0"/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928630" y="2071678"/>
            <a:ext cx="6072230" cy="250033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/>
          <p:cNvCxnSpPr/>
          <p:nvPr/>
        </p:nvCxnSpPr>
        <p:spPr>
          <a:xfrm>
            <a:off x="2000200" y="2428868"/>
            <a:ext cx="46434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000200" y="2928934"/>
            <a:ext cx="47863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000200" y="3357562"/>
            <a:ext cx="40005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2000200" y="3786190"/>
            <a:ext cx="4500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00068" y="228599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Protein_1)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2357390" y="2285992"/>
            <a:ext cx="1000132" cy="214314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2786018" y="3143248"/>
            <a:ext cx="500066" cy="357190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육각형 12"/>
          <p:cNvSpPr/>
          <p:nvPr/>
        </p:nvSpPr>
        <p:spPr>
          <a:xfrm>
            <a:off x="3929026" y="3143248"/>
            <a:ext cx="571504" cy="357190"/>
          </a:xfrm>
          <a:prstGeom prst="hexagon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E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143340" y="3643314"/>
            <a:ext cx="1071570" cy="285752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다이아몬드 14"/>
          <p:cNvSpPr/>
          <p:nvPr/>
        </p:nvSpPr>
        <p:spPr>
          <a:xfrm>
            <a:off x="2500266" y="3643314"/>
            <a:ext cx="785818" cy="285752"/>
          </a:xfrm>
          <a:prstGeom prst="diamond">
            <a:avLst/>
          </a:prstGeom>
          <a:solidFill>
            <a:srgbClr val="00206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2857456" y="2714620"/>
            <a:ext cx="500066" cy="357190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3786150" y="2285992"/>
            <a:ext cx="500066" cy="357190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643274" y="2714620"/>
            <a:ext cx="500066" cy="357190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다이아몬드 18"/>
          <p:cNvSpPr/>
          <p:nvPr/>
        </p:nvSpPr>
        <p:spPr>
          <a:xfrm>
            <a:off x="4500530" y="2786058"/>
            <a:ext cx="785818" cy="285752"/>
          </a:xfrm>
          <a:prstGeom prst="diamond">
            <a:avLst/>
          </a:prstGeom>
          <a:solidFill>
            <a:srgbClr val="00206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다이아몬드 19"/>
          <p:cNvSpPr/>
          <p:nvPr/>
        </p:nvSpPr>
        <p:spPr>
          <a:xfrm>
            <a:off x="4500530" y="2285992"/>
            <a:ext cx="785818" cy="285752"/>
          </a:xfrm>
          <a:prstGeom prst="diamond">
            <a:avLst/>
          </a:prstGeom>
          <a:solidFill>
            <a:srgbClr val="00206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2000200" y="4214818"/>
            <a:ext cx="4500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모서리가 둥근 직사각형 21"/>
          <p:cNvSpPr/>
          <p:nvPr/>
        </p:nvSpPr>
        <p:spPr>
          <a:xfrm>
            <a:off x="4143340" y="4071942"/>
            <a:ext cx="1071570" cy="285752"/>
          </a:xfrm>
          <a:prstGeom prst="round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다이아몬드 22"/>
          <p:cNvSpPr/>
          <p:nvPr/>
        </p:nvSpPr>
        <p:spPr>
          <a:xfrm>
            <a:off x="2500266" y="4071942"/>
            <a:ext cx="785818" cy="285752"/>
          </a:xfrm>
          <a:prstGeom prst="diamond">
            <a:avLst/>
          </a:prstGeom>
          <a:solidFill>
            <a:srgbClr val="00206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육각형 23"/>
          <p:cNvSpPr/>
          <p:nvPr/>
        </p:nvSpPr>
        <p:spPr>
          <a:xfrm>
            <a:off x="5572100" y="4000504"/>
            <a:ext cx="571504" cy="357190"/>
          </a:xfrm>
          <a:prstGeom prst="hexagon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E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타원 24"/>
          <p:cNvSpPr/>
          <p:nvPr/>
        </p:nvSpPr>
        <p:spPr>
          <a:xfrm>
            <a:off x="3357522" y="3643314"/>
            <a:ext cx="490542" cy="347666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00068" y="3143248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Protein_3)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0068" y="3571876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Protein_4)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00068" y="4071942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Protein_5)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00068" y="2714620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Protein_2)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29422" y="2857496"/>
            <a:ext cx="22145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Ex) Domain ‘B’ </a:t>
            </a:r>
          </a:p>
          <a:p>
            <a:r>
              <a:rPr lang="en-US" altLang="ko-KR" sz="1600" dirty="0" smtClean="0"/>
              <a:t>     - Abundance = 4 </a:t>
            </a:r>
          </a:p>
          <a:p>
            <a:r>
              <a:rPr lang="en-US" altLang="ko-KR" sz="1600" dirty="0" smtClean="0"/>
              <a:t>     - Versatility   = 3</a:t>
            </a:r>
            <a:endParaRPr lang="ko-KR" altLang="en-US" sz="1600" dirty="0"/>
          </a:p>
        </p:txBody>
      </p:sp>
      <p:sp>
        <p:nvSpPr>
          <p:cNvPr id="31" name="타원 30"/>
          <p:cNvSpPr/>
          <p:nvPr/>
        </p:nvSpPr>
        <p:spPr>
          <a:xfrm>
            <a:off x="2143076" y="2714620"/>
            <a:ext cx="500066" cy="357190"/>
          </a:xfrm>
          <a:prstGeom prst="ellipse">
            <a:avLst/>
          </a:prstGeom>
          <a:solidFill>
            <a:srgbClr val="00B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4929198"/>
            <a:ext cx="828677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altLang="ko-KR" sz="2000" dirty="0" smtClean="0"/>
              <a:t> Assigning weight score to each protein domain 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US" altLang="ko-KR" sz="2000" dirty="0" smtClean="0"/>
              <a:t> Using TF-IDF concept</a:t>
            </a:r>
          </a:p>
          <a:p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TF-IDF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4000528"/>
          </a:xfrm>
        </p:spPr>
        <p:txBody>
          <a:bodyPr>
            <a:normAutofit/>
          </a:bodyPr>
          <a:lstStyle/>
          <a:p>
            <a:pPr marL="180975" lvl="2" indent="-180975"/>
            <a:r>
              <a:rPr lang="en-US" altLang="ko-KR" sz="2000" b="1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TF (Term Frequency)</a:t>
            </a:r>
            <a:endParaRPr lang="en-US" altLang="ko-KR" sz="2000" dirty="0" smtClean="0">
              <a:solidFill>
                <a:srgbClr val="0070C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58775" lvl="2" indent="-358775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- Frequency of a given term in specific documents</a:t>
            </a:r>
          </a:p>
          <a:p>
            <a:pPr marL="857250" lvl="1" indent="-457200">
              <a:buNone/>
            </a:pPr>
            <a:r>
              <a:rPr lang="en-US" altLang="ko-KR" sz="2400" dirty="0" smtClean="0">
                <a:latin typeface="맑은 고딕" pitchFamily="50" charset="-127"/>
                <a:ea typeface="맑은 고딕" pitchFamily="50" charset="-127"/>
              </a:rPr>
              <a:t>	</a:t>
            </a:r>
          </a:p>
          <a:p>
            <a:pPr marL="857250" lvl="1" indent="-457200">
              <a:buNone/>
            </a:pPr>
            <a:endParaRPr lang="en-US" altLang="ko-KR" sz="2400" i="1" dirty="0" smtClean="0">
              <a:latin typeface="맑은 고딕" pitchFamily="50" charset="-127"/>
              <a:ea typeface="맑은 고딕" pitchFamily="50" charset="-127"/>
            </a:endParaRPr>
          </a:p>
          <a:p>
            <a:pPr marL="180975" lvl="2" indent="-180975"/>
            <a:r>
              <a:rPr lang="en-US" altLang="ko-KR" sz="2000" b="1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IDF (Inverse Document Frequency )</a:t>
            </a:r>
          </a:p>
          <a:p>
            <a:pPr marL="358775" lvl="2" indent="-358775">
              <a:buNone/>
            </a:pP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    - A measure of the general importance of a term</a:t>
            </a:r>
          </a:p>
          <a:p>
            <a:pPr marL="358775" lvl="2" indent="-358775">
              <a:buNone/>
            </a:pP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    - Obtained by (# all documents) / (# documents containing the term)</a:t>
            </a:r>
          </a:p>
          <a:p>
            <a:pPr marL="358775" lvl="2" indent="-358775"/>
            <a:endParaRPr lang="en-US" altLang="ko-KR" sz="1600" b="1" dirty="0" smtClean="0">
              <a:solidFill>
                <a:srgbClr val="0070C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58775" lvl="2" indent="-358775"/>
            <a:endParaRPr lang="en-US" altLang="ko-KR" sz="1600" dirty="0" smtClean="0">
              <a:solidFill>
                <a:srgbClr val="0070C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1257300" lvl="2" indent="-457200">
              <a:buNone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    </a:t>
            </a:r>
          </a:p>
          <a:p>
            <a:pPr marL="358775" lvl="2" indent="-358775"/>
            <a:r>
              <a:rPr lang="en-US" altLang="ko-KR" sz="2000" b="1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TF*IDF</a:t>
            </a:r>
            <a:r>
              <a:rPr lang="en-US" altLang="ko-KR" sz="2000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= 0.03 * 9.21 =</a:t>
            </a:r>
            <a:r>
              <a:rPr lang="en-US" altLang="ko-KR" sz="2000" b="1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0.27</a:t>
            </a:r>
            <a:endParaRPr lang="en-US" altLang="ko-KR" b="1" dirty="0" smtClean="0">
              <a:solidFill>
                <a:srgbClr val="00B050"/>
              </a:solidFill>
              <a:latin typeface="맑은 고딕" pitchFamily="50" charset="-127"/>
              <a:ea typeface="맑은 고딕" pitchFamily="50" charset="-127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214414" y="5214949"/>
            <a:ext cx="5214974" cy="6429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57300" lvl="2" indent="-1257300">
              <a:buNone/>
            </a:pP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IDF</a:t>
            </a:r>
            <a:r>
              <a:rPr lang="en-US" altLang="ko-KR" sz="1400" baseline="-25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cow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= </a:t>
            </a:r>
            <a:r>
              <a:rPr lang="en-US" altLang="ko-KR" sz="14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ln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(Total documents / documents with COW)</a:t>
            </a:r>
          </a:p>
          <a:p>
            <a:pPr marL="895350" lvl="2" indent="-895350">
              <a:buNone/>
            </a:pP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= </a:t>
            </a:r>
            <a:r>
              <a:rPr lang="en-US" altLang="ko-KR" sz="14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ln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(10,000,000 / 1,000) = 9.21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57818" y="3286123"/>
            <a:ext cx="1714512" cy="6429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… COW …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COW…………</a:t>
            </a:r>
          </a:p>
          <a:p>
            <a:pPr algn="ctr"/>
            <a:r>
              <a:rPr lang="en-US" altLang="ko-KR" sz="12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…………COW</a:t>
            </a:r>
            <a:endParaRPr lang="ko-KR" altLang="en-US" sz="12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214414" y="3357561"/>
            <a:ext cx="2857520" cy="5715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TF</a:t>
            </a:r>
            <a:r>
              <a:rPr lang="en-US" altLang="ko-KR" sz="1400" baseline="-25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COW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= N</a:t>
            </a:r>
            <a:r>
              <a:rPr lang="en-US" altLang="ko-KR" sz="1400" baseline="-25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COW</a:t>
            </a:r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/ Total words</a:t>
            </a:r>
          </a:p>
          <a:p>
            <a:r>
              <a:rPr lang="en-US" altLang="ko-KR" sz="1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= 3 / 100 = 0.03</a:t>
            </a:r>
            <a:endParaRPr lang="ko-KR" altLang="en-US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왼쪽 화살표 7"/>
          <p:cNvSpPr/>
          <p:nvPr/>
        </p:nvSpPr>
        <p:spPr>
          <a:xfrm>
            <a:off x="4643438" y="3500437"/>
            <a:ext cx="428628" cy="214314"/>
          </a:xfrm>
          <a:prstGeom prst="lef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00034" y="1428737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b="1" dirty="0" smtClean="0"/>
              <a:t> </a:t>
            </a:r>
            <a:r>
              <a:rPr lang="en-US" altLang="ko-KR" b="1" dirty="0" smtClean="0">
                <a:solidFill>
                  <a:srgbClr val="C00000"/>
                </a:solidFill>
              </a:rPr>
              <a:t>TF-IDF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 Weight used in information retrieval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 Measure used to how important a word is in a document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500034" y="2500306"/>
            <a:ext cx="8001056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4929190" y="5000636"/>
            <a:ext cx="3357586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857752" y="2714620"/>
            <a:ext cx="3357586" cy="7858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 score of domains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428736"/>
            <a:ext cx="8143932" cy="1214446"/>
          </a:xfrm>
        </p:spPr>
        <p:txBody>
          <a:bodyPr>
            <a:normAutofit lnSpcReduction="10000"/>
          </a:bodyPr>
          <a:lstStyle/>
          <a:p>
            <a:r>
              <a:rPr lang="en-US" altLang="ko-KR" sz="2800" b="1" dirty="0" smtClean="0">
                <a:solidFill>
                  <a:srgbClr val="0070C0"/>
                </a:solidFill>
              </a:rPr>
              <a:t>IAF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</a:rPr>
              <a:t>(Inverse Abundance Frequency)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lvl="1"/>
            <a:r>
              <a:rPr lang="en-US" altLang="ko-KR" sz="2200" dirty="0" smtClean="0"/>
              <a:t>To measure general importance of domains in protein world</a:t>
            </a:r>
          </a:p>
          <a:p>
            <a:pPr lvl="1"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B66BD-000B-4661-82B3-1FA7D354F915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285852" y="2571744"/>
          <a:ext cx="2857520" cy="868841"/>
        </p:xfrm>
        <a:graphic>
          <a:graphicData uri="http://schemas.openxmlformats.org/presentationml/2006/ole">
            <p:oleObj spid="_x0000_s19458" name="수식" r:id="rId3" imgW="1409088" imgH="431613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0034" y="5929330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b="1" dirty="0" smtClean="0">
                <a:solidFill>
                  <a:srgbClr val="0070C0"/>
                </a:solidFill>
              </a:rPr>
              <a:t> Weight score</a:t>
            </a:r>
            <a:r>
              <a:rPr lang="en-US" altLang="ko-KR" b="1" dirty="0" smtClean="0"/>
              <a:t>:  </a:t>
            </a:r>
            <a:r>
              <a:rPr lang="en-US" altLang="ko-KR" sz="2000" i="1" dirty="0" err="1" smtClean="0">
                <a:latin typeface="Times New Roman" pitchFamily="18" charset="0"/>
                <a:cs typeface="Times New Roman" pitchFamily="18" charset="0"/>
              </a:rPr>
              <a:t>ws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(d)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ko-KR" sz="2000" i="1" dirty="0" err="1" smtClean="0">
                <a:latin typeface="Times New Roman" pitchFamily="18" charset="0"/>
                <a:cs typeface="Times New Roman" pitchFamily="18" charset="0"/>
              </a:rPr>
              <a:t>idf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(d)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000" dirty="0" smtClean="0">
                <a:latin typeface="Times New Roman"/>
                <a:cs typeface="Times New Roman"/>
              </a:rPr>
              <a:t>×</a:t>
            </a: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000" i="1" dirty="0" smtClean="0">
                <a:latin typeface="Times New Roman" pitchFamily="18" charset="0"/>
                <a:cs typeface="Times New Roman" pitchFamily="18" charset="0"/>
              </a:rPr>
              <a:t>iv(d)</a:t>
            </a:r>
            <a:endParaRPr lang="ko-K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500034" y="3714752"/>
            <a:ext cx="8143932" cy="12144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(Inverse Versatility)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ko-KR" sz="2400" dirty="0" smtClean="0"/>
              <a:t>To measure importance of domains in proteins belonging to the domain</a:t>
            </a: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285852" y="4857760"/>
          <a:ext cx="1248677" cy="821048"/>
        </p:xfrm>
        <a:graphic>
          <a:graphicData uri="http://schemas.openxmlformats.org/presentationml/2006/ole">
            <p:oleObj spid="_x0000_s19460" name="수식" r:id="rId4" imgW="698500" imgH="4572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857752" y="2714620"/>
            <a:ext cx="35004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ko-KR" sz="1400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altLang="ko-K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number of total proteins</a:t>
            </a:r>
          </a:p>
          <a:p>
            <a:r>
              <a:rPr lang="en-US" altLang="ko-KR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ko-KR" sz="1400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4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number of proteins containing domain </a:t>
            </a:r>
            <a:r>
              <a:rPr lang="en-US" altLang="ko-KR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r>
              <a:rPr lang="el-GR" altLang="ko-KR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ko-KR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ko-KR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pseudocount</a:t>
            </a:r>
            <a:endParaRPr lang="ko-KR" altLang="en-US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29190" y="5000636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US" altLang="ko-KR" sz="14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ko-KR" sz="14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ko-KR" sz="1400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number of distinct partner domains of domain </a:t>
            </a:r>
            <a:r>
              <a:rPr lang="en-US" altLang="ko-KR" sz="1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5937</TotalTime>
  <Words>1078</Words>
  <Application>Microsoft Office PowerPoint</Application>
  <PresentationFormat>화면 슬라이드 쇼(4:3)</PresentationFormat>
  <Paragraphs>296</Paragraphs>
  <Slides>20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2" baseType="lpstr">
      <vt:lpstr>Office 테마</vt:lpstr>
      <vt:lpstr>수식</vt:lpstr>
      <vt:lpstr>Identification of protein homology using domain architecture</vt:lpstr>
      <vt:lpstr>Protein annotation</vt:lpstr>
      <vt:lpstr>Protein annotation</vt:lpstr>
      <vt:lpstr>Research object</vt:lpstr>
      <vt:lpstr>Previous studies</vt:lpstr>
      <vt:lpstr>슬라이드 6</vt:lpstr>
      <vt:lpstr>Measuring domain importance</vt:lpstr>
      <vt:lpstr>TF-IDF</vt:lpstr>
      <vt:lpstr>Weight score of domains</vt:lpstr>
      <vt:lpstr>Distribution of domains</vt:lpstr>
      <vt:lpstr>Domain weight scores</vt:lpstr>
      <vt:lpstr>Distribution of domains</vt:lpstr>
      <vt:lpstr>Comparing domain architectures</vt:lpstr>
      <vt:lpstr>1) Shared domains</vt:lpstr>
      <vt:lpstr>2) Domain order</vt:lpstr>
      <vt:lpstr>Evaluation</vt:lpstr>
      <vt:lpstr>Construction of WDAC server</vt:lpstr>
      <vt:lpstr>슬라이드 18</vt:lpstr>
      <vt:lpstr>Results of WDAC</vt:lpstr>
      <vt:lpstr>Conclusion</vt:lpstr>
    </vt:vector>
  </TitlesOfParts>
  <Company>BETA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ㅇㄴㄹㄴㅇㄹ</dc:title>
  <dc:creator>MYCOM</dc:creator>
  <cp:lastModifiedBy>dolsemtl</cp:lastModifiedBy>
  <cp:revision>608</cp:revision>
  <dcterms:created xsi:type="dcterms:W3CDTF">2008-05-19T00:41:20Z</dcterms:created>
  <dcterms:modified xsi:type="dcterms:W3CDTF">2009-09-09T00:36:45Z</dcterms:modified>
</cp:coreProperties>
</file>