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57" r:id="rId4"/>
    <p:sldId id="258" r:id="rId5"/>
    <p:sldId id="281" r:id="rId6"/>
    <p:sldId id="259" r:id="rId7"/>
    <p:sldId id="260" r:id="rId8"/>
    <p:sldId id="275" r:id="rId9"/>
    <p:sldId id="261" r:id="rId10"/>
    <p:sldId id="262" r:id="rId11"/>
    <p:sldId id="277" r:id="rId12"/>
    <p:sldId id="263" r:id="rId13"/>
    <p:sldId id="264" r:id="rId14"/>
    <p:sldId id="276" r:id="rId15"/>
    <p:sldId id="266" r:id="rId16"/>
    <p:sldId id="267" r:id="rId17"/>
    <p:sldId id="268" r:id="rId18"/>
    <p:sldId id="269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2009/9/9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Meng</a:t>
            </a:r>
            <a:r>
              <a:rPr lang="en-US" altLang="zh-TW" dirty="0" smtClean="0"/>
              <a:t>-Han Yang</a:t>
            </a:r>
          </a:p>
          <a:p>
            <a:r>
              <a:rPr lang="en-US" altLang="zh-TW" dirty="0" smtClean="0"/>
              <a:t>September 9, 2009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sequence-based hybrid predictor for identifying conformationally ambivalent regions in proteins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Methods: the hybrid predictor 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For each amino acid residue</a:t>
            </a:r>
          </a:p>
          <a:p>
            <a:pPr lvl="1"/>
            <a:r>
              <a:rPr lang="en-US" altLang="zh-TW" dirty="0" smtClean="0"/>
              <a:t>Both the QUICKRBF and the RVKDE classifiers predict this residue as </a:t>
            </a:r>
            <a:r>
              <a:rPr lang="en-US" altLang="zh-TW" dirty="0" err="1" smtClean="0"/>
              <a:t>conformationally</a:t>
            </a:r>
            <a:r>
              <a:rPr lang="en-US" altLang="zh-TW" dirty="0" smtClean="0"/>
              <a:t> ambivalent or rigid</a:t>
            </a:r>
          </a:p>
          <a:p>
            <a:pPr lvl="1"/>
            <a:r>
              <a:rPr lang="en-US" altLang="zh-TW" dirty="0" smtClean="0"/>
              <a:t>If the RVKDE classifier predicts it as </a:t>
            </a:r>
            <a:r>
              <a:rPr lang="en-US" altLang="zh-TW" dirty="0" err="1" smtClean="0"/>
              <a:t>conformationally</a:t>
            </a:r>
            <a:r>
              <a:rPr lang="en-US" altLang="zh-TW" dirty="0" smtClean="0"/>
              <a:t> ambivalent but the QUICKRBF classifier predicts it as rigid, check whether 3 of the 4 predictions by QUICKRBF for adjacent residues are ambivalent or rigid</a:t>
            </a:r>
          </a:p>
          <a:p>
            <a:pPr lvl="1"/>
            <a:r>
              <a:rPr lang="en-US" altLang="zh-TW" dirty="0" smtClean="0"/>
              <a:t>If the QUICKRBF classifier predicts it as </a:t>
            </a:r>
            <a:r>
              <a:rPr lang="en-US" altLang="zh-TW" dirty="0" err="1" smtClean="0"/>
              <a:t>conformationally</a:t>
            </a:r>
            <a:r>
              <a:rPr lang="en-US" altLang="zh-TW" dirty="0" smtClean="0"/>
              <a:t> ambivalent but the RVKDE classifier predicts it as rigid, check whether 3 of the 4 predictions by RVKDE for adjacent residues are ambivalent or rigid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Methods: the testing data 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experiments reported in this article have been conducted with an independent testing data set which contains 170 protein chains from </a:t>
            </a:r>
            <a:r>
              <a:rPr lang="en-GB" dirty="0" err="1" smtClean="0"/>
              <a:t>MolMovDB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Methods: the training data set (1/3)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All the protein chains in the PDB (released on 01-April-2008) that have the same entry name and primary accession number in </a:t>
            </a:r>
            <a:r>
              <a:rPr lang="en-GB" dirty="0" err="1" smtClean="0"/>
              <a:t>SwissProt</a:t>
            </a:r>
            <a:r>
              <a:rPr lang="en-GB" dirty="0" smtClean="0"/>
              <a:t> (release 55.1) are grouped (11084 groups)</a:t>
            </a:r>
          </a:p>
          <a:p>
            <a:r>
              <a:rPr lang="en-GB" dirty="0" smtClean="0"/>
              <a:t>The BLAST package is invoked to check the redundancy among the groups of protein chains (3496 groups)</a:t>
            </a:r>
          </a:p>
          <a:p>
            <a:r>
              <a:rPr lang="en-GB" altLang="zh-TW" dirty="0" smtClean="0"/>
              <a:t>The </a:t>
            </a:r>
            <a:r>
              <a:rPr lang="en-GB" dirty="0" smtClean="0"/>
              <a:t>CLUSTALW package and the DSSP package are invoked to label each residue in the protein chains with secondary structure types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conformationally</a:t>
            </a:r>
            <a:r>
              <a:rPr lang="en-GB" dirty="0" smtClean="0"/>
              <a:t> ambivalent region is defined to be a segment of 3 or more consecutive residues within which each residue and the aligned residues have discrepant types of secondary structures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Methods: the training data set (2/3)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The training data set contains </a:t>
            </a:r>
            <a:r>
              <a:rPr lang="en-GB" dirty="0" smtClean="0"/>
              <a:t>3404 representative protein chains with a feature vector</a:t>
            </a:r>
          </a:p>
          <a:p>
            <a:r>
              <a:rPr lang="en-GB" dirty="0" smtClean="0"/>
              <a:t>The feature vectors are derived from the position specific scoring matrices (PSSM) computed by the PSI-BLAST package with sliding window size set to 7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Methods: the training data set (3/3)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9207" y="1428736"/>
            <a:ext cx="4734793" cy="508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4357686" cy="525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Results: performance metrics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3071802" y="1571612"/>
          <a:ext cx="2643206" cy="525873"/>
        </p:xfrm>
        <a:graphic>
          <a:graphicData uri="http://schemas.openxmlformats.org/presentationml/2006/ole">
            <p:oleObj spid="_x0000_s18433" name="方程式" r:id="rId3" imgW="2005729" imgH="393529" progId="Equation.3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357554" y="2214554"/>
          <a:ext cx="2000264" cy="565592"/>
        </p:xfrm>
        <a:graphic>
          <a:graphicData uri="http://schemas.openxmlformats.org/presentationml/2006/ole">
            <p:oleObj spid="_x0000_s18435" name="方程式" r:id="rId4" imgW="1384300" imgH="393700" progId="Equation.3">
              <p:embed/>
            </p:oleObj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357554" y="2928934"/>
          <a:ext cx="1857388" cy="525192"/>
        </p:xfrm>
        <a:graphic>
          <a:graphicData uri="http://schemas.openxmlformats.org/presentationml/2006/ole">
            <p:oleObj spid="_x0000_s18437" name="方程式" r:id="rId5" imgW="1384300" imgH="393700" progId="Equation.3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428992" y="3714752"/>
          <a:ext cx="1705353" cy="500066"/>
        </p:xfrm>
        <a:graphic>
          <a:graphicData uri="http://schemas.openxmlformats.org/presentationml/2006/ole">
            <p:oleObj spid="_x0000_s18439" name="方程式" r:id="rId6" imgW="1333500" imgH="393700" progId="Equation.3">
              <p:embed/>
            </p:oleObj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1214414" y="4357694"/>
          <a:ext cx="6937793" cy="571504"/>
        </p:xfrm>
        <a:graphic>
          <a:graphicData uri="http://schemas.openxmlformats.org/presentationml/2006/ole">
            <p:oleObj spid="_x0000_s18441" name="方程式" r:id="rId7" imgW="5283200" imgH="444500" progId="Equation.3">
              <p:embed/>
            </p:oleObj>
          </a:graphicData>
        </a:graphic>
      </p:graphicFrame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2786049" y="5143512"/>
          <a:ext cx="3796106" cy="785818"/>
        </p:xfrm>
        <a:graphic>
          <a:graphicData uri="http://schemas.openxmlformats.org/presentationml/2006/ole">
            <p:oleObj spid="_x0000_s18443" name="方程式" r:id="rId8" imgW="2616200" imgH="533400" progId="Equation.3">
              <p:embed/>
            </p:oleObj>
          </a:graphicData>
        </a:graphic>
      </p:graphicFrame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Results: comparison with </a:t>
            </a:r>
            <a:r>
              <a:rPr lang="en-US" altLang="zh-TW" dirty="0" err="1" smtClean="0"/>
              <a:t>Boden’s</a:t>
            </a:r>
            <a:r>
              <a:rPr lang="en-US" altLang="zh-TW" dirty="0" smtClean="0"/>
              <a:t> predictor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71612"/>
            <a:ext cx="607939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Results: comparison with </a:t>
            </a:r>
            <a:r>
              <a:rPr lang="en-US" altLang="zh-TW" dirty="0" err="1" smtClean="0"/>
              <a:t>Kuznetsov’s</a:t>
            </a:r>
            <a:r>
              <a:rPr lang="en-US" altLang="zh-TW" dirty="0" smtClean="0"/>
              <a:t> predictor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By </a:t>
            </a:r>
            <a:r>
              <a:rPr lang="en-GB" dirty="0" err="1" smtClean="0"/>
              <a:t>Kuzn</a:t>
            </a:r>
            <a:r>
              <a:rPr lang="en-US" dirty="0" smtClean="0"/>
              <a:t>e</a:t>
            </a:r>
            <a:r>
              <a:rPr lang="en-GB" dirty="0" err="1" smtClean="0"/>
              <a:t>tsov’s</a:t>
            </a:r>
            <a:r>
              <a:rPr lang="en-GB" dirty="0" smtClean="0"/>
              <a:t> definition, a residue in a protein chain is said to be flexible, if its phi degree varies more than 62 or its psi degree varies more than 68 in two different conformations</a:t>
            </a:r>
          </a:p>
          <a:p>
            <a:r>
              <a:rPr lang="en-GB" dirty="0" smtClean="0"/>
              <a:t>we labelled the residues in our collection of training protein chains based on </a:t>
            </a:r>
            <a:r>
              <a:rPr lang="en-GB" dirty="0" err="1" smtClean="0"/>
              <a:t>Kuznetsov’s</a:t>
            </a:r>
            <a:r>
              <a:rPr lang="en-GB" dirty="0" smtClean="0"/>
              <a:t> definition and then trained our hybrid predictor with this separately-generated training data set</a:t>
            </a:r>
          </a:p>
          <a:p>
            <a:r>
              <a:rPr lang="en-GB" altLang="zh-TW" dirty="0" smtClean="0"/>
              <a:t>The independent testing data set contains 137 protein chains; none of them is homologous to </a:t>
            </a:r>
            <a:r>
              <a:rPr lang="en-GB" dirty="0" err="1" smtClean="0"/>
              <a:t>Kuznetsov’s</a:t>
            </a:r>
            <a:r>
              <a:rPr lang="en-GB" dirty="0" smtClean="0"/>
              <a:t> or our training protein chains with sequence identity higher than 20%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Results: comparison with </a:t>
            </a:r>
            <a:r>
              <a:rPr lang="en-US" altLang="zh-TW" dirty="0" err="1" smtClean="0"/>
              <a:t>Kuznetsov’s</a:t>
            </a:r>
            <a:r>
              <a:rPr lang="en-US" altLang="zh-TW" dirty="0" smtClean="0"/>
              <a:t> predictor 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1500174"/>
            <a:ext cx="5935775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Experimental results show that the overall performance delivered by the hybrid predictor proposed in this article is superior to the performance delivered by the existing predictors</a:t>
            </a:r>
          </a:p>
          <a:p>
            <a:r>
              <a:rPr lang="en-GB" altLang="zh-TW" dirty="0" smtClean="0"/>
              <a:t>Room for improvement</a:t>
            </a:r>
          </a:p>
          <a:p>
            <a:pPr lvl="1"/>
            <a:r>
              <a:rPr lang="en-GB" altLang="zh-TW" dirty="0" smtClean="0"/>
              <a:t>Investigate </a:t>
            </a:r>
            <a:r>
              <a:rPr lang="en-GB" dirty="0" smtClean="0"/>
              <a:t>how physiochemical properties of polypeptide segments can be more effectively exploited</a:t>
            </a:r>
          </a:p>
          <a:p>
            <a:pPr lvl="1"/>
            <a:r>
              <a:rPr lang="en-GB" altLang="zh-TW" dirty="0" smtClean="0"/>
              <a:t>Investigate </a:t>
            </a:r>
            <a:r>
              <a:rPr lang="en-GB" dirty="0" smtClean="0"/>
              <a:t>the effects of incorporating the lately-developed machine learning approaches, e.g. the random forest design and the multi-stage design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Background</a:t>
            </a:r>
          </a:p>
          <a:p>
            <a:r>
              <a:rPr lang="en-US" altLang="zh-TW" dirty="0" smtClean="0"/>
              <a:t>Methods</a:t>
            </a:r>
          </a:p>
          <a:p>
            <a:pPr lvl="1"/>
            <a:r>
              <a:rPr lang="en-US" altLang="zh-TW" dirty="0" smtClean="0"/>
              <a:t>The QUICKRBF algorithm</a:t>
            </a:r>
          </a:p>
          <a:p>
            <a:pPr lvl="1"/>
            <a:r>
              <a:rPr lang="en-US" altLang="zh-TW" dirty="0" smtClean="0"/>
              <a:t>The RVKDE algorithm</a:t>
            </a:r>
          </a:p>
          <a:p>
            <a:pPr lvl="1"/>
            <a:r>
              <a:rPr lang="en-US" altLang="zh-TW" dirty="0" smtClean="0"/>
              <a:t>The hybrid predictor</a:t>
            </a:r>
          </a:p>
          <a:p>
            <a:pPr lvl="1"/>
            <a:r>
              <a:rPr lang="en-US" altLang="zh-TW" dirty="0" smtClean="0"/>
              <a:t>The training data set</a:t>
            </a:r>
          </a:p>
          <a:p>
            <a:pPr lvl="1"/>
            <a:r>
              <a:rPr lang="en-US" altLang="zh-TW" dirty="0" smtClean="0"/>
              <a:t>The testing data set</a:t>
            </a:r>
          </a:p>
          <a:p>
            <a:pPr lvl="1"/>
            <a:r>
              <a:rPr lang="en-US" altLang="zh-TW" dirty="0" smtClean="0"/>
              <a:t>Performance metrics</a:t>
            </a:r>
          </a:p>
          <a:p>
            <a:r>
              <a:rPr lang="en-US" altLang="zh-TW" dirty="0" smtClean="0"/>
              <a:t>Results</a:t>
            </a:r>
          </a:p>
          <a:p>
            <a:pPr lvl="1"/>
            <a:r>
              <a:rPr lang="en-US" altLang="zh-TW" dirty="0" smtClean="0"/>
              <a:t>comparison with </a:t>
            </a:r>
            <a:r>
              <a:rPr lang="en-US" altLang="zh-TW" dirty="0" err="1" smtClean="0"/>
              <a:t>Boden’s</a:t>
            </a:r>
            <a:r>
              <a:rPr lang="en-US" altLang="zh-TW" dirty="0" smtClean="0"/>
              <a:t> predictor</a:t>
            </a:r>
          </a:p>
          <a:p>
            <a:pPr lvl="1"/>
            <a:r>
              <a:rPr lang="en-US" altLang="zh-TW" dirty="0" smtClean="0"/>
              <a:t>comparison with </a:t>
            </a:r>
            <a:r>
              <a:rPr lang="en-US" altLang="zh-TW" dirty="0" err="1" smtClean="0"/>
              <a:t>Kuznetsov’s</a:t>
            </a:r>
            <a:r>
              <a:rPr lang="en-US" altLang="zh-TW" dirty="0" smtClean="0"/>
              <a:t> </a:t>
            </a:r>
            <a:r>
              <a:rPr lang="en-US" altLang="zh-TW" dirty="0" smtClean="0"/>
              <a:t>predictor</a:t>
            </a:r>
            <a:endParaRPr lang="en-US" altLang="zh-TW" dirty="0" smtClean="0"/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標題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Thank you for your attention!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Proteins are dynamic macromolecules which may undergo conformational transitions upon changes in environment, and protein flexibility is correlated to essential biological functions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GTPase</a:t>
            </a:r>
            <a:r>
              <a:rPr lang="en-GB" dirty="0" smtClean="0"/>
              <a:t> </a:t>
            </a:r>
            <a:r>
              <a:rPr lang="en-GB" dirty="0" err="1" smtClean="0"/>
              <a:t>Ras</a:t>
            </a:r>
            <a:r>
              <a:rPr lang="en-GB" dirty="0" smtClean="0"/>
              <a:t> protein</a:t>
            </a:r>
          </a:p>
          <a:p>
            <a:pPr lvl="1"/>
            <a:r>
              <a:rPr lang="en-GB" dirty="0" smtClean="0"/>
              <a:t>the U1 </a:t>
            </a:r>
            <a:r>
              <a:rPr lang="en-GB" dirty="0" err="1" smtClean="0"/>
              <a:t>snRNP</a:t>
            </a:r>
            <a:r>
              <a:rPr lang="en-GB" dirty="0" smtClean="0"/>
              <a:t> A from Homo sapiens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prion</a:t>
            </a:r>
            <a:r>
              <a:rPr lang="en-GB" dirty="0" smtClean="0"/>
              <a:t> protein (</a:t>
            </a:r>
            <a:r>
              <a:rPr lang="en-GB" dirty="0" err="1" smtClean="0"/>
              <a:t>PrP</a:t>
            </a:r>
            <a:r>
              <a:rPr lang="en-GB" dirty="0" smtClean="0"/>
              <a:t>)</a:t>
            </a:r>
          </a:p>
          <a:p>
            <a:r>
              <a:rPr lang="en-US" altLang="zh-TW" dirty="0" smtClean="0"/>
              <a:t>There were methods which identify </a:t>
            </a:r>
            <a:r>
              <a:rPr lang="en-GB" dirty="0" err="1" smtClean="0"/>
              <a:t>conformationally</a:t>
            </a:r>
            <a:r>
              <a:rPr lang="en-GB" dirty="0" smtClean="0"/>
              <a:t> flexible regions in proteins</a:t>
            </a:r>
          </a:p>
          <a:p>
            <a:pPr lvl="1"/>
            <a:r>
              <a:rPr lang="en-GB" dirty="0" smtClean="0"/>
              <a:t>folding of protein tertiary structures</a:t>
            </a:r>
          </a:p>
          <a:p>
            <a:pPr lvl="1"/>
            <a:r>
              <a:rPr lang="en-GB" dirty="0" smtClean="0"/>
              <a:t>analysis of protein sequences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 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this </a:t>
            </a:r>
            <a:r>
              <a:rPr lang="en-GB" dirty="0" err="1" smtClean="0"/>
              <a:t>atricle</a:t>
            </a:r>
            <a:r>
              <a:rPr lang="en-GB" dirty="0" smtClean="0"/>
              <a:t>, we propose a novel approach to design a sequence-based predictor, which incorporates two classifiers based on two distinctive supervised learning algorithms, for identifying polypeptide segments that may fold to form different secondary structure elements in different environments</a:t>
            </a:r>
          </a:p>
          <a:p>
            <a:pPr lvl="1"/>
            <a:r>
              <a:rPr lang="en-GB" dirty="0" smtClean="0"/>
              <a:t>the QUICKRBF algorithm</a:t>
            </a:r>
          </a:p>
          <a:p>
            <a:pPr lvl="1"/>
            <a:r>
              <a:rPr lang="en-GB" dirty="0" smtClean="0"/>
              <a:t>the relaxed variable kernel density estimation (RVKDE) algorithm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Methods: the QUICKRBF algorithm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14488"/>
            <a:ext cx="59340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Methods: the QUICKRBF algorithm</a:t>
            </a:r>
            <a:r>
              <a:rPr lang="zh-TW" altLang="en-US" dirty="0" smtClean="0"/>
              <a:t> </a:t>
            </a:r>
            <a:r>
              <a:rPr lang="en-US" altLang="zh-TW" dirty="0" smtClean="0"/>
              <a:t>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Structure of a RBF network</a:t>
            </a:r>
          </a:p>
          <a:p>
            <a:pPr lvl="1"/>
            <a:r>
              <a:rPr lang="en-US" altLang="zh-TW" dirty="0" smtClean="0"/>
              <a:t>The input layer </a:t>
            </a:r>
            <a:r>
              <a:rPr lang="en-GB" dirty="0" smtClean="0"/>
              <a:t>broadcasts the feature vector of the input query sample</a:t>
            </a:r>
          </a:p>
          <a:p>
            <a:pPr lvl="1"/>
            <a:r>
              <a:rPr lang="en-GB" dirty="0" smtClean="0"/>
              <a:t>Each node in the hidden layer generates its associated radial basis function</a:t>
            </a:r>
          </a:p>
          <a:p>
            <a:pPr lvl="1"/>
            <a:r>
              <a:rPr lang="en-GB" dirty="0" smtClean="0"/>
              <a:t>Each node in the output layer computes a linear combination of radial basis functions associated to the hidden nodes</a:t>
            </a:r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928926" y="4429132"/>
          <a:ext cx="3147956" cy="857256"/>
        </p:xfrm>
        <a:graphic>
          <a:graphicData uri="http://schemas.openxmlformats.org/presentationml/2006/ole">
            <p:oleObj spid="_x0000_s1025" name="方程式" r:id="rId3" imgW="1815312" imgH="495085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143240" y="3071810"/>
          <a:ext cx="642943" cy="400053"/>
        </p:xfrm>
        <a:graphic>
          <a:graphicData uri="http://schemas.openxmlformats.org/presentationml/2006/ole">
            <p:oleObj spid="_x0000_s1028" name="方程式" r:id="rId4" imgW="368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Methods: the RVKDE algorithm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The RVKDE algorithm</a:t>
            </a:r>
          </a:p>
          <a:p>
            <a:pPr lvl="1"/>
            <a:r>
              <a:rPr lang="en-US" altLang="zh-TW" dirty="0" smtClean="0"/>
              <a:t>Randomly and independently select a set of sampling instances from the training set</a:t>
            </a:r>
          </a:p>
          <a:p>
            <a:pPr lvl="1"/>
            <a:r>
              <a:rPr lang="en-US" altLang="zh-TW" dirty="0" smtClean="0"/>
              <a:t>For each sampling instance, which is accompanied with its </a:t>
            </a:r>
            <a:r>
              <a:rPr lang="en-GB" i="1" dirty="0" smtClean="0"/>
              <a:t>k’</a:t>
            </a:r>
            <a:r>
              <a:rPr lang="en-GB" dirty="0" smtClean="0"/>
              <a:t> nearest training instances, calculate the corresponding approximate probability density function</a:t>
            </a:r>
            <a:endParaRPr lang="zh-TW" alt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2398713" y="4000500"/>
          <a:ext cx="4470400" cy="857250"/>
        </p:xfrm>
        <a:graphic>
          <a:graphicData uri="http://schemas.openxmlformats.org/presentationml/2006/ole">
            <p:oleObj spid="_x0000_s17409" name="方程式" r:id="rId3" imgW="2781000" imgH="533160" progId="Equation.3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143240" y="5214950"/>
          <a:ext cx="2474720" cy="857256"/>
        </p:xfrm>
        <a:graphic>
          <a:graphicData uri="http://schemas.openxmlformats.org/presentationml/2006/ole">
            <p:oleObj spid="_x0000_s17411" name="方程式" r:id="rId4" imgW="1460500" imgH="50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Methods: the RVKDE algorithm 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For data classification applications, one kernel density estimator is created to approximate the distribution of each class of training instances</a:t>
            </a:r>
          </a:p>
          <a:p>
            <a:r>
              <a:rPr lang="en-US" altLang="zh-TW" dirty="0" smtClean="0"/>
              <a:t>A query instance located at </a:t>
            </a:r>
            <a:r>
              <a:rPr lang="en-US" altLang="zh-TW" b="1" dirty="0" smtClean="0"/>
              <a:t>v</a:t>
            </a:r>
            <a:r>
              <a:rPr lang="en-US" altLang="zh-TW" dirty="0" smtClean="0"/>
              <a:t> is predicted to belong to the class that gives the maximum likelihood value</a:t>
            </a:r>
            <a:endParaRPr lang="zh-TW" alt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3000363" y="4000504"/>
          <a:ext cx="2714645" cy="1178728"/>
        </p:xfrm>
        <a:graphic>
          <a:graphicData uri="http://schemas.openxmlformats.org/presentationml/2006/ole">
            <p:oleObj spid="_x0000_s25601" name="方程式" r:id="rId3" imgW="1435100" imgH="622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Methods: the hybrid predictor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500174"/>
            <a:ext cx="554355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711</TotalTime>
  <Words>827</Words>
  <Application>Microsoft Office PowerPoint</Application>
  <PresentationFormat>如螢幕大小 (4:3)</PresentationFormat>
  <Paragraphs>72</Paragraphs>
  <Slides>21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公正</vt:lpstr>
      <vt:lpstr>方程式</vt:lpstr>
      <vt:lpstr>A sequence-based hybrid predictor for identifying conformationally ambivalent regions in proteins</vt:lpstr>
      <vt:lpstr>Outlines</vt:lpstr>
      <vt:lpstr>Background (1/2)</vt:lpstr>
      <vt:lpstr>Background (2/2)</vt:lpstr>
      <vt:lpstr>Methods: the QUICKRBF algorithm (1/2)</vt:lpstr>
      <vt:lpstr>Methods: the QUICKRBF algorithm (2/2)</vt:lpstr>
      <vt:lpstr>Methods: the RVKDE algorithm (1/2)</vt:lpstr>
      <vt:lpstr>Methods: the RVKDE algorithm (2/2)</vt:lpstr>
      <vt:lpstr>Methods: the hybrid predictor (1/2)</vt:lpstr>
      <vt:lpstr>Methods: the hybrid predictor (2/2)</vt:lpstr>
      <vt:lpstr>Methods: the testing data set</vt:lpstr>
      <vt:lpstr>Methods: the training data set (1/3)</vt:lpstr>
      <vt:lpstr>Methods: the training data set (2/3)</vt:lpstr>
      <vt:lpstr>Methods: the training data set (3/3)</vt:lpstr>
      <vt:lpstr>Results: performance metrics</vt:lpstr>
      <vt:lpstr>Results: comparison with Boden’s predictor</vt:lpstr>
      <vt:lpstr>Results: comparison with Kuznetsov’s predictor (1/2)</vt:lpstr>
      <vt:lpstr>Results: comparison with Kuznetsov’s predictor (2/2)</vt:lpstr>
      <vt:lpstr>Conclusion</vt:lpstr>
      <vt:lpstr>Q &amp; A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sequence-based hybrid predictor for identifying conformationally ambivalent regions in proteins</dc:title>
  <cp:lastModifiedBy>ｃｓｗ ◣版權所有 翻印必究◢</cp:lastModifiedBy>
  <cp:revision>87</cp:revision>
  <dcterms:modified xsi:type="dcterms:W3CDTF">2009-09-09T02:34:18Z</dcterms:modified>
</cp:coreProperties>
</file>