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27"/>
  </p:notesMasterIdLst>
  <p:handoutMasterIdLst>
    <p:handoutMasterId r:id="rId28"/>
  </p:handoutMasterIdLst>
  <p:sldIdLst>
    <p:sldId id="256" r:id="rId2"/>
    <p:sldId id="295" r:id="rId3"/>
    <p:sldId id="276" r:id="rId4"/>
    <p:sldId id="277" r:id="rId5"/>
    <p:sldId id="278" r:id="rId6"/>
    <p:sldId id="298" r:id="rId7"/>
    <p:sldId id="283" r:id="rId8"/>
    <p:sldId id="284" r:id="rId9"/>
    <p:sldId id="289" r:id="rId10"/>
    <p:sldId id="288" r:id="rId11"/>
    <p:sldId id="290" r:id="rId12"/>
    <p:sldId id="291" r:id="rId13"/>
    <p:sldId id="287" r:id="rId14"/>
    <p:sldId id="282" r:id="rId15"/>
    <p:sldId id="285" r:id="rId16"/>
    <p:sldId id="286" r:id="rId17"/>
    <p:sldId id="293" r:id="rId18"/>
    <p:sldId id="299" r:id="rId19"/>
    <p:sldId id="281" r:id="rId20"/>
    <p:sldId id="267" r:id="rId21"/>
    <p:sldId id="268" r:id="rId22"/>
    <p:sldId id="296" r:id="rId23"/>
    <p:sldId id="297" r:id="rId24"/>
    <p:sldId id="300" r:id="rId25"/>
    <p:sldId id="301" r:id="rId26"/>
  </p:sldIdLst>
  <p:sldSz cx="9144000" cy="6858000" type="screen4x3"/>
  <p:notesSz cx="6796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21417" autoAdjust="0"/>
    <p:restoredTop sz="87436" autoAdjust="0"/>
  </p:normalViewPr>
  <p:slideViewPr>
    <p:cSldViewPr>
      <p:cViewPr>
        <p:scale>
          <a:sx n="60" d="100"/>
          <a:sy n="60" d="100"/>
        </p:scale>
        <p:origin x="-1122" y="-16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44971" cy="496411"/>
          </a:xfrm>
          <a:prstGeom prst="rect">
            <a:avLst/>
          </a:prstGeom>
        </p:spPr>
        <p:txBody>
          <a:bodyPr/>
          <a:lstStyle/>
          <a:p>
            <a:endParaRPr lang="en-US" smtClean="0"/>
          </a:p>
        </p:txBody>
      </p:sp>
      <p:sp>
        <p:nvSpPr>
          <p:cNvPr id="24" name="Rectangle 24"/>
          <p:cNvSpPr>
            <a:spLocks noGrp="1"/>
          </p:cNvSpPr>
          <p:nvPr>
            <p:ph type="dt" sz="quarter" idx="1"/>
          </p:nvPr>
        </p:nvSpPr>
        <p:spPr>
          <a:xfrm>
            <a:off x="3849544" y="0"/>
            <a:ext cx="2944971" cy="496411"/>
          </a:xfrm>
          <a:prstGeom prst="rect">
            <a:avLst/>
          </a:prstGeom>
        </p:spPr>
        <p:txBody>
          <a:bodyPr/>
          <a:lstStyle/>
          <a:p>
            <a:fld id="{A849C5AD-4428-4E9C-9C84-11B72C9365FB}" type="datetimeFigureOut">
              <a:rPr lang="en-US" smtClean="0"/>
              <a:pPr/>
              <a:t>9/9/2009</a:t>
            </a:fld>
            <a:endParaRPr lang="en-US" smtClean="0"/>
          </a:p>
        </p:txBody>
      </p:sp>
      <p:sp>
        <p:nvSpPr>
          <p:cNvPr id="30" name="Rectangle 30"/>
          <p:cNvSpPr>
            <a:spLocks noGrp="1"/>
          </p:cNvSpPr>
          <p:nvPr>
            <p:ph type="ftr" sz="quarter" idx="2"/>
          </p:nvPr>
        </p:nvSpPr>
        <p:spPr>
          <a:xfrm>
            <a:off x="0" y="9430091"/>
            <a:ext cx="2944971" cy="496411"/>
          </a:xfrm>
          <a:prstGeom prst="rect">
            <a:avLst/>
          </a:prstGeom>
        </p:spPr>
        <p:txBody>
          <a:bodyPr/>
          <a:lstStyle/>
          <a:p>
            <a:endParaRPr lang="en-US" smtClean="0"/>
          </a:p>
        </p:txBody>
      </p:sp>
      <p:sp>
        <p:nvSpPr>
          <p:cNvPr id="18" name="Rectangle 18"/>
          <p:cNvSpPr>
            <a:spLocks noGrp="1"/>
          </p:cNvSpPr>
          <p:nvPr>
            <p:ph type="sldNum" sz="quarter" idx="3"/>
          </p:nvPr>
        </p:nvSpPr>
        <p:spPr>
          <a:xfrm>
            <a:off x="3849544" y="9430091"/>
            <a:ext cx="2944971" cy="496411"/>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44971" cy="496411"/>
          </a:xfrm>
          <a:prstGeom prst="rect">
            <a:avLst/>
          </a:prstGeom>
        </p:spPr>
        <p:txBody>
          <a:bodyPr/>
          <a:lstStyle/>
          <a:p>
            <a:endParaRPr lang="en-US" smtClean="0"/>
          </a:p>
        </p:txBody>
      </p:sp>
      <p:sp>
        <p:nvSpPr>
          <p:cNvPr id="15" name="Rectangle 15"/>
          <p:cNvSpPr>
            <a:spLocks noGrp="1"/>
          </p:cNvSpPr>
          <p:nvPr>
            <p:ph type="dt" idx="1"/>
          </p:nvPr>
        </p:nvSpPr>
        <p:spPr>
          <a:xfrm>
            <a:off x="3849544" y="0"/>
            <a:ext cx="2944971" cy="496411"/>
          </a:xfrm>
          <a:prstGeom prst="rect">
            <a:avLst/>
          </a:prstGeom>
        </p:spPr>
        <p:txBody>
          <a:bodyPr/>
          <a:lstStyle/>
          <a:p>
            <a:fld id="{D7547E60-4BE7-4E4E-9AAA-5EE35AEC995C}" type="datetimeFigureOut">
              <a:rPr lang="en-US" smtClean="0"/>
              <a:pPr/>
              <a:t>9/9/2009</a:t>
            </a:fld>
            <a:endParaRPr lang="en-US" smtClean="0"/>
          </a:p>
        </p:txBody>
      </p:sp>
      <p:sp>
        <p:nvSpPr>
          <p:cNvPr id="23" name="Rectangle 2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79609" y="4715907"/>
            <a:ext cx="5436870" cy="4467701"/>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9430091"/>
            <a:ext cx="2944971" cy="496411"/>
          </a:xfrm>
          <a:prstGeom prst="rect">
            <a:avLst/>
          </a:prstGeom>
        </p:spPr>
        <p:txBody>
          <a:bodyPr/>
          <a:lstStyle/>
          <a:p>
            <a:endParaRPr lang="en-US" smtClean="0"/>
          </a:p>
        </p:txBody>
      </p:sp>
      <p:sp>
        <p:nvSpPr>
          <p:cNvPr id="28" name="Rectangle 28"/>
          <p:cNvSpPr>
            <a:spLocks noGrp="1"/>
          </p:cNvSpPr>
          <p:nvPr>
            <p:ph type="sldNum" sz="quarter" idx="5"/>
          </p:nvPr>
        </p:nvSpPr>
        <p:spPr>
          <a:xfrm>
            <a:off x="3849544" y="9430091"/>
            <a:ext cx="2944971" cy="496411"/>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Opening: session chair, ladies &amp; gentlemen, good afternoon. I’m Yu-</a:t>
            </a:r>
            <a:r>
              <a:rPr lang="en-US" altLang="zh-TW" dirty="0" err="1" smtClean="0"/>
              <a:t>Feng</a:t>
            </a:r>
            <a:r>
              <a:rPr lang="en-US" altLang="zh-TW" dirty="0" smtClean="0"/>
              <a:t> Huang from National Taiwan University.</a:t>
            </a:r>
          </a:p>
          <a:p>
            <a:r>
              <a:rPr lang="en-US" altLang="zh-TW" dirty="0" smtClean="0"/>
              <a:t>It’s my pleasure to share our experience about “DNA-binding residues and binding mode prediction</a:t>
            </a:r>
            <a:r>
              <a:rPr lang="en-US" altLang="zh-TW" baseline="0" dirty="0" smtClean="0"/>
              <a:t> with binding-mechanism concerned models</a:t>
            </a:r>
            <a:r>
              <a:rPr lang="en-US" altLang="zh-TW" dirty="0" smtClean="0"/>
              <a:t>.” If you have any question, please feel free to interrupt me.</a:t>
            </a:r>
          </a:p>
          <a:p>
            <a:r>
              <a:rPr lang="en-US" altLang="zh-TW" dirty="0" smtClean="0"/>
              <a:t>Explain the topic:</a:t>
            </a:r>
          </a:p>
          <a:p>
            <a:r>
              <a:rPr lang="en-US" altLang="zh-TW" dirty="0" smtClean="0"/>
              <a:t>In this work,</a:t>
            </a:r>
            <a:r>
              <a:rPr lang="en-US" altLang="zh-TW" baseline="0" dirty="0" smtClean="0"/>
              <a:t> there are two issues should be discussed. One is DNA-binding residues prediction; another is binding mode prediction.</a:t>
            </a:r>
          </a:p>
          <a:p>
            <a:r>
              <a:rPr lang="en-US" altLang="zh-TW" dirty="0" smtClean="0"/>
              <a:t>In DNA-binding</a:t>
            </a:r>
            <a:r>
              <a:rPr lang="en-US" altLang="zh-TW" baseline="0" dirty="0" smtClean="0"/>
              <a:t> residues prediction, given a sequence, what we do is to identify binding residues in a protein sequence.  Further, we try to use prediction results to predict the binding mode.  Why binding-mechanism concerned models should be addressed?  It’s will be discussed later.</a:t>
            </a:r>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Now,</a:t>
            </a:r>
            <a:r>
              <a:rPr lang="en-US" altLang="zh-TW" baseline="0" dirty="0" smtClean="0"/>
              <a:t> lets take a look on this protein-DNA complex</a:t>
            </a:r>
          </a:p>
          <a:p>
            <a:pPr marL="228600" indent="-228600">
              <a:buAutoNum type="arabicPeriod"/>
            </a:pPr>
            <a:r>
              <a:rPr lang="en-US" altLang="zh-TW" baseline="0" dirty="0" smtClean="0"/>
              <a:t>Identify binding residues</a:t>
            </a:r>
          </a:p>
          <a:p>
            <a:pPr marL="228600" indent="-228600">
              <a:buAutoNum type="arabicPeriod"/>
            </a:pPr>
            <a:r>
              <a:rPr lang="en-US" altLang="zh-TW" baseline="0" dirty="0" smtClean="0"/>
              <a:t>Binding mode classification </a:t>
            </a:r>
            <a:r>
              <a:rPr lang="en-US" altLang="zh-TW" baseline="0" dirty="0" smtClean="0">
                <a:sym typeface="Wingdings" pitchFamily="2" charset="2"/>
              </a:rPr>
              <a:t> functional/structural group</a:t>
            </a:r>
            <a:endParaRPr lang="en-US" altLang="zh-TW" baseline="0" dirty="0" smtClean="0"/>
          </a:p>
          <a:p>
            <a:r>
              <a:rPr lang="en-US" altLang="zh-TW" baseline="0" dirty="0" smtClean="0"/>
              <a:t>The interaction is majorly contributed by hydrogen bonding between amino acids and nucleic acids.</a:t>
            </a:r>
          </a:p>
          <a:p>
            <a:r>
              <a:rPr lang="en-US" altLang="zh-TW" baseline="0" dirty="0" smtClean="0"/>
              <a:t>Binding residues and binding mode</a:t>
            </a:r>
          </a:p>
          <a:p>
            <a:r>
              <a:rPr lang="en-US" altLang="zh-TW" baseline="0" dirty="0" smtClean="0"/>
              <a:t>characteristics</a:t>
            </a:r>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DNA-binding protein</a:t>
            </a:r>
            <a:r>
              <a:rPr lang="en-US" altLang="zh-TW" baseline="0" dirty="0" smtClean="0"/>
              <a:t>s play an important role to </a:t>
            </a:r>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distance cutoff</a:t>
            </a:r>
            <a:r>
              <a:rPr lang="en-US" altLang="zh-TW" baseline="0" dirty="0" smtClean="0"/>
              <a:t> is a computational approximation to biological definition.</a:t>
            </a:r>
          </a:p>
          <a:p>
            <a:r>
              <a:rPr lang="en-US" altLang="zh-TW" baseline="0" dirty="0" smtClean="0"/>
              <a:t>The biological definition is to measure the hydrogen bonding and van </a:t>
            </a:r>
            <a:r>
              <a:rPr lang="en-US" altLang="zh-TW" baseline="0" dirty="0" err="1" smtClean="0"/>
              <a:t>der</a:t>
            </a:r>
            <a:r>
              <a:rPr lang="en-US" altLang="zh-TW" baseline="0" dirty="0" smtClean="0"/>
              <a:t> Waals attractions.</a:t>
            </a:r>
          </a:p>
          <a:p>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Backbone is like a rail.  Non-specific binding</a:t>
            </a:r>
            <a:r>
              <a:rPr lang="en-US" altLang="zh-TW" baseline="0" dirty="0" smtClean="0"/>
              <a:t> residues play a role to hold the DNA backbone. At the meanwhile, sequence-specific binding residues recognize the DNA </a:t>
            </a:r>
            <a:r>
              <a:rPr lang="en-US" altLang="zh-TW" baseline="0" dirty="0" err="1" smtClean="0"/>
              <a:t>nucleobase</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zh-TW" altLang="en-US" smtClean="0"/>
              <a:t>按一下以編輯母片標題樣式</a:t>
            </a:r>
            <a:endParaRPr lang="en-US"/>
          </a:p>
        </p:txBody>
      </p:sp>
      <p:sp>
        <p:nvSpPr>
          <p:cNvPr id="10" name="Date Placeholder 9"/>
          <p:cNvSpPr>
            <a:spLocks noGrp="1"/>
          </p:cNvSpPr>
          <p:nvPr>
            <p:ph type="dt" sz="half" idx="10"/>
          </p:nvPr>
        </p:nvSpPr>
        <p:spPr/>
        <p:txBody>
          <a:bodyPr/>
          <a:lstStyle/>
          <a:p>
            <a:fld id="{B504F380-3B47-4709-B8FB-F897DA314F2F}" type="datetime1">
              <a:rPr lang="en-US" altLang="zh-TW" smtClean="0"/>
              <a:pPr/>
              <a:t>9/9/2009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文字">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8" name="Date Placeholder 7"/>
          <p:cNvSpPr>
            <a:spLocks noGrp="1"/>
          </p:cNvSpPr>
          <p:nvPr>
            <p:ph type="dt" sz="half" idx="10"/>
          </p:nvPr>
        </p:nvSpPr>
        <p:spPr/>
        <p:txBody>
          <a:bodyPr/>
          <a:lstStyle/>
          <a:p>
            <a:fld id="{56E76E4E-6CCB-4072-B49C-D70AAB8C2534}" type="datetime1">
              <a:rPr lang="en-US" altLang="zh-TW" smtClean="0"/>
              <a:pPr/>
              <a:t>9/9/2009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7" name="Date Placeholder 6"/>
          <p:cNvSpPr>
            <a:spLocks noGrp="1"/>
          </p:cNvSpPr>
          <p:nvPr>
            <p:ph type="dt" sz="half" idx="10"/>
          </p:nvPr>
        </p:nvSpPr>
        <p:spPr/>
        <p:txBody>
          <a:bodyPr/>
          <a:lstStyle/>
          <a:p>
            <a:fld id="{A40FE4A8-8334-487C-A578-A0A8CDBCD0A6}" type="datetime1">
              <a:rPr lang="en-US" altLang="zh-TW" smtClean="0"/>
              <a:pPr/>
              <a:t>9/9/2009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BB6A3A-CD17-4D25-9A3B-26C680A00EFA}" type="datetime1">
              <a:rPr lang="en-US" altLang="zh-TW" smtClean="0"/>
              <a:pPr/>
              <a:t>9/9/2009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標題及兩欄文字">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10" name="Date Placeholder 9"/>
          <p:cNvSpPr>
            <a:spLocks noGrp="1"/>
          </p:cNvSpPr>
          <p:nvPr>
            <p:ph type="dt" sz="half" idx="10"/>
          </p:nvPr>
        </p:nvSpPr>
        <p:spPr/>
        <p:txBody>
          <a:bodyPr/>
          <a:lstStyle/>
          <a:p>
            <a:fld id="{7A49A175-C2E6-426B-8DEA-3D4E0BC72435}" type="datetime1">
              <a:rPr lang="en-US" altLang="zh-TW" smtClean="0"/>
              <a:pPr/>
              <a:t>9/9/2009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8" name="Date Placeholder 7"/>
          <p:cNvSpPr>
            <a:spLocks noGrp="1"/>
          </p:cNvSpPr>
          <p:nvPr>
            <p:ph type="dt" sz="half" idx="10"/>
          </p:nvPr>
        </p:nvSpPr>
        <p:spPr/>
        <p:txBody>
          <a:bodyPr/>
          <a:lstStyle/>
          <a:p>
            <a:fld id="{729F958F-0223-45F9-AC74-59DCA6DD97BD}" type="datetime1">
              <a:rPr lang="en-US" altLang="zh-TW" smtClean="0"/>
              <a:pPr/>
              <a:t>9/9/2009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9" name="Date Placeholder 8"/>
          <p:cNvSpPr>
            <a:spLocks noGrp="1"/>
          </p:cNvSpPr>
          <p:nvPr>
            <p:ph type="dt" sz="half" idx="10"/>
          </p:nvPr>
        </p:nvSpPr>
        <p:spPr/>
        <p:txBody>
          <a:bodyPr/>
          <a:lstStyle/>
          <a:p>
            <a:fld id="{D84BE72B-FCB3-459F-BAF9-3A2FA30217ED}" type="datetime1">
              <a:rPr lang="en-US" altLang="zh-TW" smtClean="0"/>
              <a:pPr/>
              <a:t>9/9/2009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72216F2E-FE36-4FC6-9F7A-AB828EDB0E30}" type="datetime1">
              <a:rPr lang="en-US" altLang="zh-TW" smtClean="0"/>
              <a:pPr/>
              <a:t>9/9/2009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defRPr/>
      </a:lvl1pPr>
      <a:lvl2pPr marL="457200" eaLnBrk="1" hangingPunct="1">
        <a:defRPr/>
      </a:lvl2pPr>
      <a:lvl3pPr marL="914400" eaLnBrk="1" hangingPunct="1">
        <a:defRPr/>
      </a:lvl3pPr>
      <a:lvl4pPr marL="1371600" eaLnBrk="1" hangingPunct="1">
        <a:defRPr/>
      </a:lvl4pPr>
      <a:lvl5pPr marL="1828800" eaLnBrk="1" hangingPunct="1">
        <a:defRPr/>
      </a:lvl5pPr>
      <a:lvl6pPr marL="2286000" eaLnBrk="1" hangingPunct="1">
        <a:defRPr/>
      </a:lvl6pPr>
      <a:lvl7pPr marL="2743200" eaLnBrk="1" hangingPunct="1">
        <a:defRPr/>
      </a:lvl7pPr>
      <a:lvl8pPr marL="3200400" eaLnBrk="1" hangingPunct="1">
        <a:defRPr/>
      </a:lvl8pPr>
      <a:lvl9pPr marL="3657600" eaLnBrk="1" hangingPunct="1">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sie.ntu.edu.tw/~cjlin/libsv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a:xfrm>
            <a:off x="785786" y="4130959"/>
            <a:ext cx="7901014" cy="2441313"/>
          </a:xfrm>
        </p:spPr>
        <p:txBody>
          <a:bodyPr>
            <a:noAutofit/>
          </a:bodyPr>
          <a:lstStyle/>
          <a:p>
            <a:r>
              <a:rPr lang="en-US" altLang="zh-TW" sz="1400" b="1" dirty="0" smtClean="0"/>
              <a:t>Yu-</a:t>
            </a:r>
            <a:r>
              <a:rPr lang="en-US" altLang="zh-TW" sz="1400" b="1" dirty="0" err="1" smtClean="0"/>
              <a:t>Feng</a:t>
            </a:r>
            <a:r>
              <a:rPr lang="en-US" altLang="zh-TW" sz="1400" b="1" dirty="0" smtClean="0"/>
              <a:t> Huang</a:t>
            </a:r>
            <a:r>
              <a:rPr lang="en-US" altLang="zh-TW" sz="1400" baseline="30000" dirty="0" smtClean="0"/>
              <a:t>1</a:t>
            </a:r>
            <a:r>
              <a:rPr lang="en-US" altLang="zh-TW" sz="1400" dirty="0" smtClean="0"/>
              <a:t>, Chun-Chin Huang</a:t>
            </a:r>
            <a:r>
              <a:rPr lang="en-US" altLang="zh-TW" sz="1400" baseline="30000" dirty="0" smtClean="0"/>
              <a:t>2</a:t>
            </a:r>
            <a:r>
              <a:rPr lang="en-US" altLang="zh-TW" sz="1400" dirty="0" smtClean="0"/>
              <a:t>, Yu-Cheng Liu</a:t>
            </a:r>
            <a:r>
              <a:rPr lang="en-US" altLang="zh-TW" sz="1400" baseline="30000" dirty="0" smtClean="0"/>
              <a:t>3</a:t>
            </a:r>
            <a:r>
              <a:rPr lang="en-US" altLang="zh-TW" sz="1400" dirty="0" smtClean="0"/>
              <a:t>, Yen-Jen Oyang</a:t>
            </a:r>
            <a:r>
              <a:rPr lang="en-US" altLang="zh-TW" sz="1400" baseline="30000" dirty="0" smtClean="0"/>
              <a:t>1,4,5</a:t>
            </a:r>
            <a:r>
              <a:rPr lang="en-US" altLang="zh-TW" sz="1400" dirty="0" smtClean="0"/>
              <a:t>, </a:t>
            </a:r>
            <a:r>
              <a:rPr lang="en-US" altLang="zh-TW" sz="1400" dirty="0" err="1" smtClean="0"/>
              <a:t>Chien</a:t>
            </a:r>
            <a:r>
              <a:rPr lang="en-US" altLang="zh-TW" sz="1400" dirty="0" smtClean="0"/>
              <a:t>-Kang Huang</a:t>
            </a:r>
            <a:r>
              <a:rPr lang="en-US" altLang="zh-TW" sz="1400" baseline="30000" dirty="0" smtClean="0"/>
              <a:t>2</a:t>
            </a:r>
            <a:r>
              <a:rPr lang="en-US" altLang="zh-TW" sz="1400" dirty="0" smtClean="0"/>
              <a:t>*</a:t>
            </a:r>
            <a:endParaRPr lang="en-US" altLang="zh-TW" sz="1300" dirty="0" smtClean="0"/>
          </a:p>
          <a:p>
            <a:endParaRPr lang="en-US" altLang="zh-TW" sz="1300" dirty="0" smtClean="0"/>
          </a:p>
          <a:p>
            <a:r>
              <a:rPr lang="en-US" altLang="zh-TW" sz="1300" baseline="30000" dirty="0" smtClean="0"/>
              <a:t>1 </a:t>
            </a:r>
            <a:r>
              <a:rPr lang="en-US" altLang="zh-TW" sz="1300" dirty="0" smtClean="0"/>
              <a:t>Department of Computer Science and Information Engineering</a:t>
            </a:r>
          </a:p>
          <a:p>
            <a:r>
              <a:rPr lang="en-US" altLang="zh-TW" sz="1300" baseline="30000" dirty="0" smtClean="0"/>
              <a:t>2 </a:t>
            </a:r>
            <a:r>
              <a:rPr lang="en-US" altLang="zh-TW" sz="1300" dirty="0" smtClean="0"/>
              <a:t>Department of Engineering Science and Ocean Engineering</a:t>
            </a:r>
          </a:p>
          <a:p>
            <a:r>
              <a:rPr lang="en-US" altLang="zh-TW" sz="1300" baseline="30000" dirty="0" smtClean="0"/>
              <a:t>3 </a:t>
            </a:r>
            <a:r>
              <a:rPr lang="en-US" altLang="zh-TW" sz="1300" dirty="0" smtClean="0"/>
              <a:t>Institute of Biomedical Engineering</a:t>
            </a:r>
          </a:p>
          <a:p>
            <a:r>
              <a:rPr lang="en-US" altLang="zh-TW" sz="1300" baseline="30000" dirty="0" smtClean="0"/>
              <a:t>4 </a:t>
            </a:r>
            <a:r>
              <a:rPr lang="en-US" altLang="zh-TW" sz="1300" dirty="0" smtClean="0"/>
              <a:t>Graduate Institute of Biomedical Electronics and Bioinformatics</a:t>
            </a:r>
          </a:p>
          <a:p>
            <a:r>
              <a:rPr lang="en-US" altLang="zh-TW" sz="1300" baseline="30000" dirty="0" smtClean="0"/>
              <a:t>5 </a:t>
            </a:r>
            <a:r>
              <a:rPr lang="en-US" altLang="zh-TW" sz="1300" dirty="0" smtClean="0"/>
              <a:t>Center for Systems Biology and Bioinformatics</a:t>
            </a:r>
          </a:p>
          <a:p>
            <a:endParaRPr lang="en-US" altLang="zh-TW" sz="1300" dirty="0" smtClean="0"/>
          </a:p>
          <a:p>
            <a:r>
              <a:rPr lang="en-US" altLang="zh-TW" sz="1300" dirty="0" smtClean="0"/>
              <a:t>National Taiwan University, Taipei, Taiwan, Republic of China</a:t>
            </a:r>
          </a:p>
          <a:p>
            <a:endParaRPr lang="en-US" altLang="zh-TW" sz="1800" dirty="0" smtClean="0"/>
          </a:p>
          <a:p>
            <a:r>
              <a:rPr lang="en-US" altLang="zh-TW" sz="1400" dirty="0" smtClean="0"/>
              <a:t>International Conference on Bioinformatics 2009 (InCoB2009), 7-11 Sept  2009</a:t>
            </a:r>
            <a:endParaRPr lang="zh-TW" altLang="en-US" sz="1400" dirty="0"/>
          </a:p>
        </p:txBody>
      </p:sp>
      <p:sp>
        <p:nvSpPr>
          <p:cNvPr id="3" name="標題 2"/>
          <p:cNvSpPr>
            <a:spLocks noGrp="1"/>
          </p:cNvSpPr>
          <p:nvPr>
            <p:ph type="ctrTitle"/>
          </p:nvPr>
        </p:nvSpPr>
        <p:spPr>
          <a:xfrm>
            <a:off x="500034" y="1857364"/>
            <a:ext cx="8186766" cy="1970091"/>
          </a:xfrm>
        </p:spPr>
        <p:txBody>
          <a:bodyPr>
            <a:noAutofit/>
          </a:bodyPr>
          <a:lstStyle/>
          <a:p>
            <a:r>
              <a:rPr lang="en-US" altLang="zh-TW" sz="3600" dirty="0" smtClean="0"/>
              <a:t>DNA-binding Residues and Binding Mode Prediction with Binding-Mechanism Concerned Models</a:t>
            </a:r>
            <a:endParaRPr lang="zh-TW" alt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p:txBody>
          <a:bodyPr>
            <a:normAutofit/>
          </a:bodyPr>
          <a:lstStyle/>
          <a:p>
            <a:r>
              <a:rPr lang="en-US" altLang="zh-TW" dirty="0" smtClean="0"/>
              <a:t>Dataset</a:t>
            </a:r>
          </a:p>
          <a:p>
            <a:pPr lvl="1"/>
            <a:r>
              <a:rPr lang="en-US" altLang="zh-TW" dirty="0" smtClean="0">
                <a:solidFill>
                  <a:srgbClr val="C00000"/>
                </a:solidFill>
              </a:rPr>
              <a:t>253 TF-DNA </a:t>
            </a:r>
            <a:r>
              <a:rPr lang="en-US" altLang="zh-TW" dirty="0" smtClean="0"/>
              <a:t>complexes collected by Chu et al.</a:t>
            </a:r>
          </a:p>
          <a:p>
            <a:pPr lvl="1"/>
            <a:r>
              <a:rPr lang="en-US" altLang="zh-TW" dirty="0" smtClean="0"/>
              <a:t>Chu WY, Huang YF, Huang CC, Cheng YS, Huang CK, </a:t>
            </a:r>
            <a:r>
              <a:rPr lang="en-US" altLang="zh-TW" dirty="0" err="1" smtClean="0"/>
              <a:t>Oyang</a:t>
            </a:r>
            <a:r>
              <a:rPr lang="en-US" altLang="zh-TW" dirty="0" smtClean="0"/>
              <a:t> YJ: </a:t>
            </a:r>
            <a:r>
              <a:rPr lang="en-US" altLang="zh-TW" dirty="0" err="1" smtClean="0"/>
              <a:t>ProteDNA</a:t>
            </a:r>
            <a:r>
              <a:rPr lang="en-US" altLang="zh-TW" dirty="0" smtClean="0"/>
              <a:t>: a sequence-based predictor of sequence-specific DNA-binding residues in transcription factors. Nucleic Acids Res 2009, 37(Web Server issue):W396-401.</a:t>
            </a:r>
          </a:p>
          <a:p>
            <a:endParaRPr lang="en-US" altLang="zh-TW" dirty="0" smtClean="0"/>
          </a:p>
          <a:p>
            <a:r>
              <a:rPr lang="en-US" altLang="zh-TW" dirty="0" smtClean="0"/>
              <a:t>Classifier</a:t>
            </a:r>
          </a:p>
          <a:p>
            <a:pPr lvl="1"/>
            <a:r>
              <a:rPr lang="en-US" altLang="zh-TW" dirty="0" err="1" smtClean="0"/>
              <a:t>Libsvm</a:t>
            </a:r>
            <a:r>
              <a:rPr lang="en-US" altLang="zh-TW" dirty="0" smtClean="0"/>
              <a:t> package with the Gaussian kernel</a:t>
            </a:r>
          </a:p>
          <a:p>
            <a:pPr lvl="1"/>
            <a:r>
              <a:rPr lang="en-US" altLang="zh-TW" dirty="0" smtClean="0">
                <a:hlinkClick r:id="rId2"/>
              </a:rPr>
              <a:t>http://www.csie.ntu.edu.tw/~cjlin/libsvm/</a:t>
            </a:r>
          </a:p>
        </p:txBody>
      </p:sp>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fontScale="85000" lnSpcReduction="20000"/>
          </a:bodyPr>
          <a:lstStyle/>
          <a:p>
            <a:r>
              <a:rPr lang="en-US" altLang="zh-TW" dirty="0" smtClean="0"/>
              <a:t>1</a:t>
            </a:r>
            <a:r>
              <a:rPr lang="en-US" altLang="zh-TW" baseline="30000" dirty="0" smtClean="0"/>
              <a:t>st</a:t>
            </a:r>
            <a:r>
              <a:rPr lang="en-US" altLang="zh-TW" dirty="0" smtClean="0"/>
              <a:t> stage</a:t>
            </a:r>
          </a:p>
          <a:p>
            <a:pPr lvl="1"/>
            <a:r>
              <a:rPr lang="en-US" altLang="zh-TW" dirty="0" smtClean="0"/>
              <a:t>Evolutionary profile - position specific scoring matrix (</a:t>
            </a:r>
            <a:r>
              <a:rPr lang="en-US" altLang="zh-TW" dirty="0" smtClean="0">
                <a:solidFill>
                  <a:srgbClr val="C00000"/>
                </a:solidFill>
              </a:rPr>
              <a:t>PSSM</a:t>
            </a:r>
            <a:r>
              <a:rPr lang="en-US" altLang="zh-TW" dirty="0" smtClean="0"/>
              <a:t>) computed by the PSI-BLAST package</a:t>
            </a:r>
          </a:p>
          <a:p>
            <a:pPr lvl="1"/>
            <a:r>
              <a:rPr lang="en-US" altLang="zh-TW" dirty="0" smtClean="0"/>
              <a:t>Sliding widow of neighborhood residues information – window size 11</a:t>
            </a:r>
          </a:p>
          <a:p>
            <a:pPr lvl="1"/>
            <a:r>
              <a:rPr lang="en-US" altLang="zh-TW" dirty="0" smtClean="0"/>
              <a:t>Labeling: 0: non-binding residues; 1: binding residues</a:t>
            </a:r>
          </a:p>
          <a:p>
            <a:endParaRPr lang="en-US" altLang="zh-TW" dirty="0" smtClean="0"/>
          </a:p>
          <a:p>
            <a:r>
              <a:rPr lang="en-US" altLang="zh-TW" dirty="0" smtClean="0"/>
              <a:t>2</a:t>
            </a:r>
            <a:r>
              <a:rPr lang="en-US" altLang="zh-TW" baseline="30000" dirty="0" smtClean="0"/>
              <a:t>nd</a:t>
            </a:r>
            <a:r>
              <a:rPr lang="en-US" altLang="zh-TW" dirty="0" smtClean="0"/>
              <a:t> stage</a:t>
            </a:r>
          </a:p>
          <a:p>
            <a:pPr lvl="1"/>
            <a:r>
              <a:rPr lang="en-US" altLang="zh-TW" dirty="0" smtClean="0"/>
              <a:t>Predicted non-specific binding residues</a:t>
            </a:r>
          </a:p>
          <a:p>
            <a:pPr lvl="2"/>
            <a:r>
              <a:rPr lang="en-US" altLang="zh-TW" dirty="0" smtClean="0"/>
              <a:t>20 amino acids</a:t>
            </a:r>
          </a:p>
          <a:p>
            <a:pPr lvl="2"/>
            <a:r>
              <a:rPr lang="en-US" altLang="zh-TW" dirty="0" smtClean="0"/>
              <a:t>Secondary structure elements (</a:t>
            </a:r>
            <a:r>
              <a:rPr lang="el-GR" altLang="zh-TW" dirty="0" smtClean="0">
                <a:cs typeface="Times New Roman"/>
              </a:rPr>
              <a:t>α</a:t>
            </a:r>
            <a:r>
              <a:rPr lang="en-US" altLang="zh-TW" dirty="0" smtClean="0">
                <a:cs typeface="Times New Roman"/>
              </a:rPr>
              <a:t>-helix, </a:t>
            </a:r>
            <a:r>
              <a:rPr lang="el-GR" altLang="zh-TW" dirty="0" smtClean="0">
                <a:cs typeface="Times New Roman"/>
              </a:rPr>
              <a:t>β</a:t>
            </a:r>
            <a:r>
              <a:rPr lang="en-US" altLang="zh-TW" dirty="0" smtClean="0">
                <a:cs typeface="Times New Roman"/>
              </a:rPr>
              <a:t>-sheet, coil</a:t>
            </a:r>
            <a:r>
              <a:rPr lang="en-US" altLang="zh-TW" dirty="0" smtClean="0"/>
              <a:t>)</a:t>
            </a:r>
          </a:p>
          <a:p>
            <a:pPr lvl="2"/>
            <a:r>
              <a:rPr lang="en-US" altLang="zh-TW" dirty="0" smtClean="0"/>
              <a:t># of binding residues</a:t>
            </a:r>
          </a:p>
          <a:p>
            <a:pPr lvl="1"/>
            <a:r>
              <a:rPr lang="en-US" altLang="zh-TW" dirty="0" smtClean="0"/>
              <a:t>Protein chain information</a:t>
            </a:r>
          </a:p>
          <a:p>
            <a:pPr lvl="2"/>
            <a:r>
              <a:rPr lang="en-US" altLang="zh-TW" dirty="0" smtClean="0"/>
              <a:t>Secondary structure elements (</a:t>
            </a:r>
            <a:r>
              <a:rPr lang="el-GR" altLang="zh-TW" dirty="0" smtClean="0">
                <a:cs typeface="Times New Roman"/>
              </a:rPr>
              <a:t>α</a:t>
            </a:r>
            <a:r>
              <a:rPr lang="en-US" altLang="zh-TW" dirty="0" smtClean="0">
                <a:cs typeface="Times New Roman"/>
              </a:rPr>
              <a:t>-helix, </a:t>
            </a:r>
            <a:r>
              <a:rPr lang="el-GR" altLang="zh-TW" dirty="0" smtClean="0">
                <a:cs typeface="Times New Roman"/>
              </a:rPr>
              <a:t>β</a:t>
            </a:r>
            <a:r>
              <a:rPr lang="en-US" altLang="zh-TW" dirty="0" smtClean="0">
                <a:cs typeface="Times New Roman"/>
              </a:rPr>
              <a:t>-sheet, coil</a:t>
            </a:r>
            <a:r>
              <a:rPr lang="en-US" altLang="zh-TW" dirty="0" smtClean="0"/>
              <a:t>)</a:t>
            </a:r>
          </a:p>
          <a:p>
            <a:pPr lvl="2"/>
            <a:r>
              <a:rPr lang="en-US" altLang="zh-TW" dirty="0" smtClean="0"/>
              <a:t># of total residues in a protein chain</a:t>
            </a:r>
          </a:p>
          <a:p>
            <a:pPr lvl="1"/>
            <a:r>
              <a:rPr lang="en-US" altLang="zh-TW" dirty="0" smtClean="0"/>
              <a:t>Labeling: zipper-type, helix-turn-helix (HTH), zinc-coordinating, </a:t>
            </a:r>
            <a:r>
              <a:rPr lang="el-GR" altLang="zh-TW" dirty="0" smtClean="0">
                <a:cs typeface="Times New Roman"/>
              </a:rPr>
              <a:t>β</a:t>
            </a:r>
            <a:r>
              <a:rPr lang="en-US" altLang="zh-TW" dirty="0" smtClean="0">
                <a:cs typeface="Times New Roman"/>
              </a:rPr>
              <a:t>-</a:t>
            </a:r>
            <a:r>
              <a:rPr lang="en-US" altLang="zh-TW" dirty="0" smtClean="0"/>
              <a:t>hairpin/ribbon, others</a:t>
            </a:r>
            <a:endParaRPr lang="zh-TW" altLang="en-US" dirty="0"/>
          </a:p>
        </p:txBody>
      </p:sp>
      <p:sp>
        <p:nvSpPr>
          <p:cNvPr id="3" name="標題 2"/>
          <p:cNvSpPr>
            <a:spLocks noGrp="1"/>
          </p:cNvSpPr>
          <p:nvPr>
            <p:ph type="title"/>
          </p:nvPr>
        </p:nvSpPr>
        <p:spPr/>
        <p:txBody>
          <a:bodyPr/>
          <a:lstStyle/>
          <a:p>
            <a:r>
              <a:rPr lang="en-US" altLang="zh-TW" dirty="0" smtClean="0"/>
              <a:t>Feature Set</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版面配置區 9"/>
          <p:cNvSpPr>
            <a:spLocks noGrp="1"/>
          </p:cNvSpPr>
          <p:nvPr>
            <p:ph type="body" idx="1"/>
          </p:nvPr>
        </p:nvSpPr>
        <p:spPr>
          <a:xfrm>
            <a:off x="457200" y="3214686"/>
            <a:ext cx="8229600" cy="2911477"/>
          </a:xfrm>
        </p:spPr>
        <p:txBody>
          <a:bodyPr>
            <a:normAutofit fontScale="77500" lnSpcReduction="20000"/>
          </a:bodyPr>
          <a:lstStyle/>
          <a:p>
            <a:r>
              <a:rPr lang="en-US" altLang="zh-TW" dirty="0" smtClean="0"/>
              <a:t>In the experiments of the first stage, we repeated the same testing procedure </a:t>
            </a:r>
            <a:r>
              <a:rPr lang="en-US" altLang="zh-TW" dirty="0" smtClean="0">
                <a:solidFill>
                  <a:srgbClr val="C00000"/>
                </a:solidFill>
              </a:rPr>
              <a:t>20 times </a:t>
            </a:r>
            <a:r>
              <a:rPr lang="en-US" altLang="zh-TW" dirty="0" smtClean="0"/>
              <a:t>with randomly and independently generated testing data sets.</a:t>
            </a:r>
          </a:p>
          <a:p>
            <a:r>
              <a:rPr lang="en-US" altLang="zh-TW" dirty="0" smtClean="0"/>
              <a:t>The independent testing data set used in each run was derived from </a:t>
            </a:r>
            <a:r>
              <a:rPr lang="en-US" altLang="zh-TW" dirty="0" smtClean="0">
                <a:solidFill>
                  <a:srgbClr val="C00000"/>
                </a:solidFill>
              </a:rPr>
              <a:t>30 TF chains </a:t>
            </a:r>
            <a:r>
              <a:rPr lang="en-US" altLang="zh-TW" dirty="0" smtClean="0"/>
              <a:t>randomly selected from the 253 TF-DNA complexes.</a:t>
            </a:r>
          </a:p>
          <a:p>
            <a:r>
              <a:rPr lang="en-US" altLang="zh-TW" dirty="0" smtClean="0"/>
              <a:t>In order to eliminate possible bias present in our collection of TF complexes, we took steps to guarantee that no two TF chains used to generate the testing data set in the same run are homologous with a sequence identity higher than </a:t>
            </a:r>
            <a:r>
              <a:rPr lang="en-US" altLang="zh-TW" dirty="0" smtClean="0">
                <a:solidFill>
                  <a:srgbClr val="C00000"/>
                </a:solidFill>
              </a:rPr>
              <a:t>20%</a:t>
            </a:r>
            <a:r>
              <a:rPr lang="en-US" altLang="zh-TW" dirty="0" smtClean="0"/>
              <a:t>. </a:t>
            </a:r>
            <a:endParaRPr lang="zh-TW" altLang="en-US" dirty="0"/>
          </a:p>
        </p:txBody>
      </p:sp>
      <p:sp>
        <p:nvSpPr>
          <p:cNvPr id="3" name="標題 2"/>
          <p:cNvSpPr>
            <a:spLocks noGrp="1"/>
          </p:cNvSpPr>
          <p:nvPr>
            <p:ph type="title"/>
          </p:nvPr>
        </p:nvSpPr>
        <p:spPr/>
        <p:txBody>
          <a:bodyPr/>
          <a:lstStyle/>
          <a:p>
            <a:r>
              <a:rPr lang="en-US" altLang="zh-TW" dirty="0" smtClean="0"/>
              <a:t>Performance Evaluation</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12</a:t>
            </a:fld>
            <a:endParaRPr lang="en-US"/>
          </a:p>
        </p:txBody>
      </p:sp>
      <p:graphicFrame>
        <p:nvGraphicFramePr>
          <p:cNvPr id="1026" name="Object 2"/>
          <p:cNvGraphicFramePr>
            <a:graphicFrameLocks noChangeAspect="1"/>
          </p:cNvGraphicFramePr>
          <p:nvPr/>
        </p:nvGraphicFramePr>
        <p:xfrm>
          <a:off x="571472" y="2500306"/>
          <a:ext cx="2600325" cy="505778"/>
        </p:xfrm>
        <a:graphic>
          <a:graphicData uri="http://schemas.openxmlformats.org/presentationml/2006/ole">
            <p:oleObj spid="_x0000_s1026" name="方程式" r:id="rId3" imgW="2006280" imgH="393480" progId="Equation.3">
              <p:embed/>
            </p:oleObj>
          </a:graphicData>
        </a:graphic>
      </p:graphicFrame>
      <p:graphicFrame>
        <p:nvGraphicFramePr>
          <p:cNvPr id="1027" name="Object 3"/>
          <p:cNvGraphicFramePr>
            <a:graphicFrameLocks noChangeAspect="1"/>
          </p:cNvGraphicFramePr>
          <p:nvPr/>
        </p:nvGraphicFramePr>
        <p:xfrm>
          <a:off x="3068004" y="1708777"/>
          <a:ext cx="1789748" cy="505777"/>
        </p:xfrm>
        <a:graphic>
          <a:graphicData uri="http://schemas.openxmlformats.org/presentationml/2006/ole">
            <p:oleObj spid="_x0000_s1027" name="方程式" r:id="rId4" imgW="1384300" imgH="393700" progId="Equation.3">
              <p:embed/>
            </p:oleObj>
          </a:graphicData>
        </a:graphic>
      </p:graphicFrame>
      <p:graphicFrame>
        <p:nvGraphicFramePr>
          <p:cNvPr id="1028" name="Object 4"/>
          <p:cNvGraphicFramePr>
            <a:graphicFrameLocks noChangeAspect="1"/>
          </p:cNvGraphicFramePr>
          <p:nvPr/>
        </p:nvGraphicFramePr>
        <p:xfrm>
          <a:off x="614363" y="1708777"/>
          <a:ext cx="1876425" cy="505777"/>
        </p:xfrm>
        <a:graphic>
          <a:graphicData uri="http://schemas.openxmlformats.org/presentationml/2006/ole">
            <p:oleObj spid="_x0000_s1028" name="方程式" r:id="rId5" imgW="1396394" imgH="393529" progId="Equation.3">
              <p:embed/>
            </p:oleObj>
          </a:graphicData>
        </a:graphic>
      </p:graphicFrame>
      <p:graphicFrame>
        <p:nvGraphicFramePr>
          <p:cNvPr id="1029" name="Object 5"/>
          <p:cNvGraphicFramePr>
            <a:graphicFrameLocks noChangeAspect="1"/>
          </p:cNvGraphicFramePr>
          <p:nvPr/>
        </p:nvGraphicFramePr>
        <p:xfrm>
          <a:off x="5642630" y="1708777"/>
          <a:ext cx="1715452" cy="505777"/>
        </p:xfrm>
        <a:graphic>
          <a:graphicData uri="http://schemas.openxmlformats.org/presentationml/2006/ole">
            <p:oleObj spid="_x0000_s1029" name="方程式" r:id="rId6" imgW="1320480" imgH="393480" progId="Equation.3">
              <p:embed/>
            </p:oleObj>
          </a:graphicData>
        </a:graphic>
      </p:graphicFrame>
      <p:graphicFrame>
        <p:nvGraphicFramePr>
          <p:cNvPr id="1030" name="Object 6"/>
          <p:cNvGraphicFramePr>
            <a:graphicFrameLocks noChangeAspect="1"/>
          </p:cNvGraphicFramePr>
          <p:nvPr/>
        </p:nvGraphicFramePr>
        <p:xfrm>
          <a:off x="3857620" y="2528885"/>
          <a:ext cx="3123247" cy="542925"/>
        </p:xfrm>
        <a:graphic>
          <a:graphicData uri="http://schemas.openxmlformats.org/presentationml/2006/ole">
            <p:oleObj spid="_x0000_s1030" name="方程式" r:id="rId7" imgW="2413000" imgH="4191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pPr>
              <a:buNone/>
            </a:pPr>
            <a:r>
              <a:rPr lang="en-US" altLang="zh-TW" dirty="0" smtClean="0"/>
              <a:t>Overall performance</a:t>
            </a:r>
            <a:endParaRPr lang="zh-TW" altLang="en-US" dirty="0"/>
          </a:p>
        </p:txBody>
      </p:sp>
      <p:sp>
        <p:nvSpPr>
          <p:cNvPr id="2" name="標題 1"/>
          <p:cNvSpPr>
            <a:spLocks noGrp="1"/>
          </p:cNvSpPr>
          <p:nvPr>
            <p:ph type="title"/>
          </p:nvPr>
        </p:nvSpPr>
        <p:spPr/>
        <p:txBody>
          <a:bodyPr/>
          <a:lstStyle/>
          <a:p>
            <a:r>
              <a:rPr lang="en-US" altLang="zh-TW" dirty="0" smtClean="0"/>
              <a:t>Results and Discussion</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13</a:t>
            </a:fld>
            <a:endParaRPr lang="en-US"/>
          </a:p>
        </p:txBody>
      </p:sp>
      <p:graphicFrame>
        <p:nvGraphicFramePr>
          <p:cNvPr id="4" name="表格 3"/>
          <p:cNvGraphicFramePr>
            <a:graphicFrameLocks noGrp="1"/>
          </p:cNvGraphicFramePr>
          <p:nvPr/>
        </p:nvGraphicFramePr>
        <p:xfrm>
          <a:off x="428596" y="2214554"/>
          <a:ext cx="8194396" cy="1428760"/>
        </p:xfrm>
        <a:graphic>
          <a:graphicData uri="http://schemas.openxmlformats.org/drawingml/2006/table">
            <a:tbl>
              <a:tblPr/>
              <a:tblGrid>
                <a:gridCol w="1853248"/>
                <a:gridCol w="984885"/>
                <a:gridCol w="476885"/>
                <a:gridCol w="476885"/>
                <a:gridCol w="553085"/>
                <a:gridCol w="476885"/>
                <a:gridCol w="849947"/>
                <a:gridCol w="851535"/>
                <a:gridCol w="775335"/>
                <a:gridCol w="895706"/>
              </a:tblGrid>
              <a:tr h="357190">
                <a:tc>
                  <a:txBody>
                    <a:bodyPr/>
                    <a:lstStyle/>
                    <a:p>
                      <a:pPr>
                        <a:spcAft>
                          <a:spcPts val="0"/>
                        </a:spcAft>
                      </a:pPr>
                      <a:r>
                        <a:rPr lang="en-US" sz="1200" b="1" kern="0" dirty="0">
                          <a:latin typeface="Times New Roman"/>
                          <a:ea typeface="新細明體"/>
                          <a:cs typeface="Times New Roman"/>
                        </a:rPr>
                        <a:t>Binding type</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kern="0" dirty="0">
                          <a:latin typeface="Times New Roman"/>
                          <a:ea typeface="新細明體"/>
                          <a:cs typeface="Times New Roman"/>
                        </a:rPr>
                        <a:t># of residues</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TP</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FP</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TN</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FN</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Sensitivity</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Specificity</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Precision</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kern="0">
                          <a:latin typeface="Times New Roman"/>
                          <a:ea typeface="新細明體"/>
                          <a:cs typeface="Times New Roman"/>
                        </a:rPr>
                        <a:t>Accuracy</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spcAft>
                          <a:spcPts val="0"/>
                        </a:spcAft>
                      </a:pPr>
                      <a:r>
                        <a:rPr lang="en-US" sz="1200" b="1" kern="100" dirty="0">
                          <a:solidFill>
                            <a:srgbClr val="000000"/>
                          </a:solidFill>
                          <a:latin typeface="Times New Roman"/>
                          <a:ea typeface="新細明體"/>
                          <a:cs typeface="Times New Roman"/>
                        </a:rPr>
                        <a:t>Sequence-specific binding</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60466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1764</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395</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56553</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1754</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50.14%</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99.31%</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81.70%</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96.45%</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spcAft>
                          <a:spcPts val="0"/>
                        </a:spcAft>
                      </a:pPr>
                      <a:r>
                        <a:rPr lang="en-US" sz="1200" b="1" kern="100">
                          <a:solidFill>
                            <a:srgbClr val="000000"/>
                          </a:solidFill>
                          <a:latin typeface="Times New Roman"/>
                          <a:ea typeface="新細明體"/>
                          <a:cs typeface="Times New Roman"/>
                        </a:rPr>
                        <a:t>Non-specific binding</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60466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4652</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2454</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49245</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4115</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53.06%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95.25%</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65.47%</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89.14%</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spcAft>
                          <a:spcPts val="0"/>
                        </a:spcAft>
                      </a:pPr>
                      <a:r>
                        <a:rPr lang="en-US" sz="1200" b="1" kern="100" dirty="0" err="1">
                          <a:solidFill>
                            <a:srgbClr val="000000"/>
                          </a:solidFill>
                          <a:latin typeface="Times New Roman"/>
                          <a:ea typeface="新細明體"/>
                          <a:cs typeface="Times New Roman"/>
                        </a:rPr>
                        <a:t>Specific+Non</a:t>
                      </a:r>
                      <a:r>
                        <a:rPr lang="en-US" sz="1200" b="1" kern="100" dirty="0">
                          <a:solidFill>
                            <a:srgbClr val="000000"/>
                          </a:solidFill>
                          <a:latin typeface="Times New Roman"/>
                          <a:ea typeface="新細明體"/>
                          <a:cs typeface="Times New Roman"/>
                        </a:rPr>
                        <a:t>-specific</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60446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5651</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2206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48321</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4288</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56.86%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95.63%</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a:solidFill>
                            <a:srgbClr val="000000"/>
                          </a:solidFill>
                          <a:latin typeface="Times New Roman"/>
                          <a:ea typeface="新細明體"/>
                          <a:cs typeface="Times New Roman"/>
                        </a:rPr>
                        <a:t>71.92%</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100" dirty="0">
                          <a:solidFill>
                            <a:srgbClr val="000000"/>
                          </a:solidFill>
                          <a:latin typeface="Times New Roman"/>
                          <a:ea typeface="新細明體"/>
                          <a:cs typeface="Times New Roman"/>
                        </a:rPr>
                        <a:t>89.26%</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normAutofit/>
          </a:bodyPr>
          <a:lstStyle/>
          <a:p>
            <a:pPr>
              <a:buNone/>
            </a:pPr>
            <a:r>
              <a:rPr lang="en-US" altLang="zh-TW" sz="2200" dirty="0" smtClean="0"/>
              <a:t>Performance </a:t>
            </a:r>
            <a:r>
              <a:rPr lang="en-US" altLang="zh-TW" sz="2200" dirty="0" smtClean="0"/>
              <a:t>breakdown in </a:t>
            </a:r>
            <a:r>
              <a:rPr lang="en-US" altLang="zh-TW" sz="2200" dirty="0" smtClean="0"/>
              <a:t>terms of secondary structure elements</a:t>
            </a:r>
            <a:endParaRPr lang="zh-TW" altLang="en-US" sz="2200" dirty="0"/>
          </a:p>
        </p:txBody>
      </p:sp>
      <p:sp>
        <p:nvSpPr>
          <p:cNvPr id="2" name="標題 1"/>
          <p:cNvSpPr>
            <a:spLocks noGrp="1"/>
          </p:cNvSpPr>
          <p:nvPr>
            <p:ph type="title"/>
          </p:nvPr>
        </p:nvSpPr>
        <p:spPr/>
        <p:txBody>
          <a:bodyPr/>
          <a:lstStyle/>
          <a:p>
            <a:r>
              <a:rPr lang="en-US" altLang="zh-TW" dirty="0" smtClean="0"/>
              <a:t>Results and Discussion (cont’)</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14</a:t>
            </a:fld>
            <a:endParaRPr lang="en-US"/>
          </a:p>
        </p:txBody>
      </p:sp>
      <p:graphicFrame>
        <p:nvGraphicFramePr>
          <p:cNvPr id="16" name="表格 15"/>
          <p:cNvGraphicFramePr>
            <a:graphicFrameLocks noGrp="1"/>
          </p:cNvGraphicFramePr>
          <p:nvPr/>
        </p:nvGraphicFramePr>
        <p:xfrm>
          <a:off x="383049" y="2228732"/>
          <a:ext cx="8332355" cy="3291840"/>
        </p:xfrm>
        <a:graphic>
          <a:graphicData uri="http://schemas.openxmlformats.org/drawingml/2006/table">
            <a:tbl>
              <a:tblPr/>
              <a:tblGrid>
                <a:gridCol w="1000858"/>
                <a:gridCol w="1142282"/>
                <a:gridCol w="977490"/>
                <a:gridCol w="472221"/>
                <a:gridCol w="472221"/>
                <a:gridCol w="548421"/>
                <a:gridCol w="472221"/>
                <a:gridCol w="845284"/>
                <a:gridCol w="846871"/>
                <a:gridCol w="767940"/>
                <a:gridCol w="786546"/>
              </a:tblGrid>
              <a:tr h="225433">
                <a:tc>
                  <a:txBody>
                    <a:bodyPr/>
                    <a:lstStyle/>
                    <a:p>
                      <a:pPr algn="ctr">
                        <a:lnSpc>
                          <a:spcPct val="150000"/>
                        </a:lnSpc>
                        <a:spcAft>
                          <a:spcPts val="0"/>
                        </a:spcAft>
                      </a:pPr>
                      <a:r>
                        <a:rPr lang="en-US" sz="1200" b="1" kern="100" dirty="0">
                          <a:latin typeface="Times New Roman"/>
                          <a:ea typeface="新細明體"/>
                          <a:cs typeface="Times New Roman"/>
                        </a:rPr>
                        <a:t>Binding type</a:t>
                      </a:r>
                      <a:endParaRPr lang="zh-TW" sz="1200" kern="100" dirty="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Secondary structure elements</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 of residues</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TP</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FP</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TN</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dirty="0">
                          <a:latin typeface="Times New Roman"/>
                          <a:ea typeface="新細明體"/>
                          <a:cs typeface="Times New Roman"/>
                        </a:rPr>
                        <a:t>FP</a:t>
                      </a:r>
                      <a:endParaRPr lang="zh-TW" sz="1200" kern="100" dirty="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Sensitivity</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Specificity</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dirty="0">
                          <a:latin typeface="Times New Roman"/>
                          <a:ea typeface="新細明體"/>
                          <a:cs typeface="Times New Roman"/>
                        </a:rPr>
                        <a:t>Precision</a:t>
                      </a:r>
                      <a:endParaRPr lang="zh-TW" sz="1200" kern="100" dirty="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dirty="0">
                          <a:latin typeface="Times New Roman"/>
                          <a:ea typeface="新細明體"/>
                          <a:cs typeface="Times New Roman"/>
                        </a:rPr>
                        <a:t>Accuracy</a:t>
                      </a:r>
                      <a:endParaRPr lang="zh-TW" sz="1200" kern="100" dirty="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17">
                <a:tc rowSpan="3">
                  <a:txBody>
                    <a:bodyPr/>
                    <a:lstStyle/>
                    <a:p>
                      <a:pPr algn="ctr">
                        <a:lnSpc>
                          <a:spcPct val="150000"/>
                        </a:lnSpc>
                        <a:spcAft>
                          <a:spcPts val="0"/>
                        </a:spcAft>
                      </a:pPr>
                      <a:r>
                        <a:rPr lang="en-US" sz="1200" b="1" kern="100">
                          <a:latin typeface="Times New Roman"/>
                          <a:ea typeface="新細明體"/>
                          <a:cs typeface="Times New Roman"/>
                        </a:rPr>
                        <a:t>Specific</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Helix</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32670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1322</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279</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20160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909</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59.26%</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99.08%</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82.57%</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dirty="0">
                          <a:latin typeface="Times New Roman"/>
                          <a:ea typeface="新細明體"/>
                          <a:cs typeface="Times New Roman"/>
                        </a:rPr>
                        <a:t>96.36%</a:t>
                      </a:r>
                      <a:endParaRPr lang="zh-TW" sz="1200" kern="100" dirty="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r>
              <a:tr h="40917">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Sheet</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5259</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22</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0</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5077</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160</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solidFill>
                            <a:srgbClr val="C00000"/>
                          </a:solidFill>
                          <a:latin typeface="Times New Roman"/>
                          <a:ea typeface="新細明體"/>
                          <a:cs typeface="Times New Roman"/>
                        </a:rPr>
                        <a:t>12.09%</a:t>
                      </a:r>
                      <a:endParaRPr lang="zh-TW" sz="1200" kern="100" dirty="0">
                        <a:solidFill>
                          <a:srgbClr val="C00000"/>
                        </a:solidFill>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latin typeface="Times New Roman"/>
                          <a:ea typeface="新細明體"/>
                          <a:cs typeface="Times New Roman"/>
                        </a:rPr>
                        <a:t>100.00%</a:t>
                      </a:r>
                      <a:endParaRPr lang="zh-TW" sz="1200" kern="100" dirty="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100.00%</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latin typeface="Times New Roman"/>
                          <a:ea typeface="新細明體"/>
                          <a:cs typeface="Times New Roman"/>
                        </a:rPr>
                        <a:t>96.96%</a:t>
                      </a:r>
                      <a:endParaRPr lang="zh-TW" sz="1200" kern="100" dirty="0">
                        <a:latin typeface="Calibri"/>
                        <a:ea typeface="新細明體"/>
                        <a:cs typeface="Times New Roman"/>
                      </a:endParaRPr>
                    </a:p>
                  </a:txBody>
                  <a:tcPr marL="66248" marR="66248" marT="0" marB="0">
                    <a:lnL>
                      <a:noFill/>
                    </a:lnL>
                    <a:lnR>
                      <a:noFill/>
                    </a:lnR>
                    <a:lnT>
                      <a:noFill/>
                    </a:lnT>
                    <a:lnB>
                      <a:noFill/>
                    </a:lnB>
                  </a:tcPr>
                </a:tc>
              </a:tr>
              <a:tr h="40917">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Coil</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22537</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420</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116</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21316</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685</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38.01%</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99.46%</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78.36%</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a:latin typeface="Times New Roman"/>
                          <a:ea typeface="新細明體"/>
                          <a:cs typeface="Times New Roman"/>
                        </a:rPr>
                        <a:t>96.45%</a:t>
                      </a:r>
                      <a:endParaRPr lang="zh-TW" sz="1200" kern="100" dirty="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r>
              <a:tr h="40917">
                <a:tc rowSpan="3">
                  <a:txBody>
                    <a:bodyPr/>
                    <a:lstStyle/>
                    <a:p>
                      <a:pPr algn="ctr">
                        <a:lnSpc>
                          <a:spcPct val="150000"/>
                        </a:lnSpc>
                        <a:spcAft>
                          <a:spcPts val="0"/>
                        </a:spcAft>
                      </a:pPr>
                      <a:r>
                        <a:rPr lang="en-US" sz="1200" b="1" kern="100">
                          <a:latin typeface="Times New Roman"/>
                          <a:ea typeface="新細明體"/>
                          <a:cs typeface="Times New Roman"/>
                        </a:rPr>
                        <a:t>Non-specific</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Helix</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32670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2197</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1005</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27458</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2010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dirty="0">
                          <a:latin typeface="Times New Roman"/>
                          <a:ea typeface="新細明體"/>
                          <a:cs typeface="Times New Roman"/>
                        </a:rPr>
                        <a:t>52.22%</a:t>
                      </a:r>
                      <a:endParaRPr lang="zh-TW" sz="1200" kern="100" dirty="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96.47%</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66.61%</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dirty="0">
                          <a:latin typeface="Times New Roman"/>
                          <a:ea typeface="新細明體"/>
                          <a:cs typeface="Times New Roman"/>
                        </a:rPr>
                        <a:t>90.77%</a:t>
                      </a:r>
                      <a:endParaRPr lang="zh-TW" sz="1200" kern="100" dirty="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r>
              <a:tr h="40917">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Sheet</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5259</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257</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185</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4524</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293</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solidFill>
                            <a:srgbClr val="C00000"/>
                          </a:solidFill>
                          <a:latin typeface="Times New Roman"/>
                          <a:ea typeface="新細明體"/>
                          <a:cs typeface="Times New Roman"/>
                        </a:rPr>
                        <a:t>46.73%</a:t>
                      </a:r>
                      <a:endParaRPr lang="zh-TW" sz="1200" kern="100" dirty="0">
                        <a:solidFill>
                          <a:srgbClr val="C00000"/>
                        </a:solidFill>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96.07%</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58.15%</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latin typeface="Times New Roman"/>
                          <a:ea typeface="新細明體"/>
                          <a:cs typeface="Times New Roman"/>
                        </a:rPr>
                        <a:t>90.91%</a:t>
                      </a:r>
                      <a:endParaRPr lang="zh-TW" sz="1200" kern="100" dirty="0">
                        <a:latin typeface="Calibri"/>
                        <a:ea typeface="新細明體"/>
                        <a:cs typeface="Times New Roman"/>
                      </a:endParaRPr>
                    </a:p>
                  </a:txBody>
                  <a:tcPr marL="66248" marR="66248" marT="0" marB="0">
                    <a:lnL>
                      <a:noFill/>
                    </a:lnL>
                    <a:lnR>
                      <a:noFill/>
                    </a:lnR>
                    <a:lnT>
                      <a:noFill/>
                    </a:lnT>
                    <a:lnB>
                      <a:noFill/>
                    </a:lnB>
                  </a:tcPr>
                </a:tc>
              </a:tr>
              <a:tr h="40917">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Coil</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22537</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2198</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1264</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17263</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1812</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54.81%</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93.18%</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63.49%</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a:latin typeface="Times New Roman"/>
                          <a:ea typeface="新細明體"/>
                          <a:cs typeface="Times New Roman"/>
                        </a:rPr>
                        <a:t>86.35%</a:t>
                      </a:r>
                      <a:endParaRPr lang="zh-TW" sz="1200" kern="100" dirty="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r>
              <a:tr h="40917">
                <a:tc rowSpan="3">
                  <a:txBody>
                    <a:bodyPr/>
                    <a:lstStyle/>
                    <a:p>
                      <a:pPr algn="ctr">
                        <a:lnSpc>
                          <a:spcPct val="150000"/>
                        </a:lnSpc>
                        <a:spcAft>
                          <a:spcPts val="0"/>
                        </a:spcAft>
                      </a:pPr>
                      <a:r>
                        <a:rPr lang="en-US" sz="1200" b="1" kern="100">
                          <a:latin typeface="Times New Roman"/>
                          <a:ea typeface="新細明體"/>
                          <a:cs typeface="Times New Roman"/>
                        </a:rPr>
                        <a:t>Specific</a:t>
                      </a:r>
                      <a:br>
                        <a:rPr lang="en-US" sz="1200" b="1" kern="100">
                          <a:latin typeface="Times New Roman"/>
                          <a:ea typeface="新細明體"/>
                          <a:cs typeface="Times New Roman"/>
                        </a:rPr>
                      </a:br>
                      <a:r>
                        <a:rPr lang="en-US" sz="1200" b="1" kern="100">
                          <a:latin typeface="Times New Roman"/>
                          <a:ea typeface="新細明體"/>
                          <a:cs typeface="Times New Roman"/>
                        </a:rPr>
                        <a:t>+</a:t>
                      </a:r>
                      <a:br>
                        <a:rPr lang="en-US" sz="1200" b="1" kern="100">
                          <a:latin typeface="Times New Roman"/>
                          <a:ea typeface="新細明體"/>
                          <a:cs typeface="Times New Roman"/>
                        </a:rPr>
                      </a:br>
                      <a:r>
                        <a:rPr lang="en-US" sz="1200" b="1" kern="100">
                          <a:latin typeface="Times New Roman"/>
                          <a:ea typeface="新細明體"/>
                          <a:cs typeface="Times New Roman"/>
                        </a:rPr>
                        <a:t>Non-specific</a:t>
                      </a:r>
                      <a:endParaRPr lang="zh-TW" sz="1200" kern="100">
                        <a:latin typeface="Calibri"/>
                        <a:ea typeface="新細明體"/>
                        <a:cs typeface="Times New Roman"/>
                      </a:endParaRPr>
                    </a:p>
                  </a:txBody>
                  <a:tcPr marL="66248" marR="6624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kern="100">
                          <a:latin typeface="Times New Roman"/>
                          <a:ea typeface="新細明體"/>
                          <a:cs typeface="Times New Roman"/>
                        </a:rPr>
                        <a:t>Helix</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32670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2988</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858</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26783</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2041</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59.42%</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96.90%</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a:latin typeface="Times New Roman"/>
                          <a:ea typeface="新細明體"/>
                          <a:cs typeface="Times New Roman"/>
                        </a:rPr>
                        <a:t>77.69%</a:t>
                      </a:r>
                      <a:endParaRPr lang="zh-TW" sz="1200" kern="10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50000"/>
                        </a:lnSpc>
                        <a:spcAft>
                          <a:spcPts val="0"/>
                        </a:spcAft>
                      </a:pPr>
                      <a:r>
                        <a:rPr lang="en-US" sz="1200" kern="100" dirty="0">
                          <a:latin typeface="Times New Roman"/>
                          <a:ea typeface="新細明體"/>
                          <a:cs typeface="Times New Roman"/>
                        </a:rPr>
                        <a:t>91.13%</a:t>
                      </a:r>
                      <a:endParaRPr lang="zh-TW" sz="1200" kern="100" dirty="0">
                        <a:latin typeface="Calibri"/>
                        <a:ea typeface="新細明體"/>
                        <a:cs typeface="Times New Roman"/>
                      </a:endParaRPr>
                    </a:p>
                  </a:txBody>
                  <a:tcPr marL="66248" marR="66248" marT="0" marB="0">
                    <a:lnL>
                      <a:noFill/>
                    </a:lnL>
                    <a:lnR>
                      <a:noFill/>
                    </a:lnR>
                    <a:lnT w="12700" cap="flat" cmpd="sng" algn="ctr">
                      <a:solidFill>
                        <a:srgbClr val="000000"/>
                      </a:solidFill>
                      <a:prstDash val="solid"/>
                      <a:round/>
                      <a:headEnd type="none" w="med" len="med"/>
                      <a:tailEnd type="none" w="med" len="med"/>
                    </a:lnT>
                    <a:lnB>
                      <a:noFill/>
                    </a:lnB>
                  </a:tcPr>
                </a:tc>
              </a:tr>
              <a:tr h="40917">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Sheet</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5259</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261</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181</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4472</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345</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solidFill>
                            <a:srgbClr val="C00000"/>
                          </a:solidFill>
                          <a:latin typeface="Times New Roman"/>
                          <a:ea typeface="新細明體"/>
                          <a:cs typeface="Times New Roman"/>
                        </a:rPr>
                        <a:t>43.07%</a:t>
                      </a:r>
                      <a:endParaRPr lang="zh-TW" sz="1200" kern="100" dirty="0">
                        <a:solidFill>
                          <a:srgbClr val="C00000"/>
                        </a:solidFill>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96.11%</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a:latin typeface="Times New Roman"/>
                          <a:ea typeface="新細明體"/>
                          <a:cs typeface="Times New Roman"/>
                        </a:rPr>
                        <a:t>59.05%</a:t>
                      </a:r>
                      <a:endParaRPr lang="zh-TW" sz="1200" kern="100">
                        <a:latin typeface="Calibri"/>
                        <a:ea typeface="新細明體"/>
                        <a:cs typeface="Times New Roman"/>
                      </a:endParaRPr>
                    </a:p>
                  </a:txBody>
                  <a:tcPr marL="66248" marR="66248" marT="0" marB="0">
                    <a:lnL>
                      <a:noFill/>
                    </a:lnL>
                    <a:lnR>
                      <a:noFill/>
                    </a:lnR>
                    <a:lnT>
                      <a:noFill/>
                    </a:lnT>
                    <a:lnB>
                      <a:noFill/>
                    </a:lnB>
                  </a:tcPr>
                </a:tc>
                <a:tc>
                  <a:txBody>
                    <a:bodyPr/>
                    <a:lstStyle/>
                    <a:p>
                      <a:pPr algn="r">
                        <a:lnSpc>
                          <a:spcPct val="150000"/>
                        </a:lnSpc>
                        <a:spcAft>
                          <a:spcPts val="0"/>
                        </a:spcAft>
                      </a:pPr>
                      <a:r>
                        <a:rPr lang="en-US" sz="1200" kern="100" dirty="0">
                          <a:latin typeface="Times New Roman"/>
                          <a:ea typeface="新細明體"/>
                          <a:cs typeface="Times New Roman"/>
                        </a:rPr>
                        <a:t>90.00%</a:t>
                      </a:r>
                      <a:endParaRPr lang="zh-TW" sz="1200" kern="100" dirty="0">
                        <a:latin typeface="Calibri"/>
                        <a:ea typeface="新細明體"/>
                        <a:cs typeface="Times New Roman"/>
                      </a:endParaRPr>
                    </a:p>
                  </a:txBody>
                  <a:tcPr marL="66248" marR="66248" marT="0" marB="0">
                    <a:lnL>
                      <a:noFill/>
                    </a:lnL>
                    <a:lnR>
                      <a:noFill/>
                    </a:lnR>
                    <a:lnT>
                      <a:noFill/>
                    </a:lnT>
                    <a:lnB>
                      <a:noFill/>
                    </a:lnB>
                  </a:tcPr>
                </a:tc>
              </a:tr>
              <a:tr h="90173">
                <a:tc vMerge="1">
                  <a:txBody>
                    <a:bodyPr/>
                    <a:lstStyle/>
                    <a:p>
                      <a:endParaRPr lang="zh-TW" altLang="en-US"/>
                    </a:p>
                  </a:txBody>
                  <a:tcPr/>
                </a:tc>
                <a:tc>
                  <a:txBody>
                    <a:bodyPr/>
                    <a:lstStyle/>
                    <a:p>
                      <a:pPr algn="ctr">
                        <a:lnSpc>
                          <a:spcPct val="150000"/>
                        </a:lnSpc>
                        <a:spcAft>
                          <a:spcPts val="0"/>
                        </a:spcAft>
                      </a:pPr>
                      <a:r>
                        <a:rPr lang="en-US" sz="1200" b="1" kern="100">
                          <a:latin typeface="Times New Roman"/>
                          <a:ea typeface="新細明體"/>
                          <a:cs typeface="Times New Roman"/>
                        </a:rPr>
                        <a:t>Coil</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22537</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2402</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1167</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17066</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1902</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smtClean="0">
                          <a:latin typeface="Times New Roman"/>
                          <a:ea typeface="新細明體"/>
                          <a:cs typeface="Times New Roman"/>
                        </a:rPr>
                        <a:t>55.81</a:t>
                      </a:r>
                      <a:r>
                        <a:rPr lang="en-US" sz="1200" kern="100" dirty="0">
                          <a:latin typeface="Times New Roman"/>
                          <a:ea typeface="新細明體"/>
                          <a:cs typeface="Times New Roman"/>
                        </a:rPr>
                        <a:t>%</a:t>
                      </a:r>
                      <a:endParaRPr lang="zh-TW" sz="1200" kern="100" dirty="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93.60%</a:t>
                      </a:r>
                      <a:endParaRPr lang="zh-TW" sz="1200" kern="10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smtClean="0">
                          <a:latin typeface="Times New Roman"/>
                          <a:ea typeface="新細明體"/>
                          <a:cs typeface="Times New Roman"/>
                        </a:rPr>
                        <a:t>67.31%</a:t>
                      </a:r>
                      <a:endParaRPr lang="zh-TW" sz="1200" kern="100" dirty="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a:latin typeface="Times New Roman"/>
                          <a:ea typeface="新細明體"/>
                          <a:cs typeface="Times New Roman"/>
                        </a:rPr>
                        <a:t>86.38%</a:t>
                      </a:r>
                      <a:endParaRPr lang="zh-TW" sz="1200" kern="100" dirty="0">
                        <a:latin typeface="Calibri"/>
                        <a:ea typeface="新細明體"/>
                        <a:cs typeface="Times New Roman"/>
                      </a:endParaRPr>
                    </a:p>
                  </a:txBody>
                  <a:tcPr marL="66248" marR="66248"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文字方塊 5"/>
          <p:cNvSpPr txBox="1"/>
          <p:nvPr/>
        </p:nvSpPr>
        <p:spPr>
          <a:xfrm>
            <a:off x="642910" y="5586257"/>
            <a:ext cx="7858180" cy="1200329"/>
          </a:xfrm>
          <a:prstGeom prst="rect">
            <a:avLst/>
          </a:prstGeom>
          <a:noFill/>
        </p:spPr>
        <p:txBody>
          <a:bodyPr wrap="square" rtlCol="0">
            <a:spAutoFit/>
          </a:bodyPr>
          <a:lstStyle/>
          <a:p>
            <a:pPr marL="342900" indent="-342900">
              <a:buFont typeface="+mj-lt"/>
              <a:buAutoNum type="arabicPeriod"/>
            </a:pPr>
            <a:r>
              <a:rPr lang="en-US" altLang="zh-TW" dirty="0" smtClean="0"/>
              <a:t>The number of binding residues in </a:t>
            </a:r>
            <a:r>
              <a:rPr lang="el-GR" altLang="zh-TW" dirty="0" smtClean="0">
                <a:latin typeface="Times New Roman"/>
                <a:cs typeface="Times New Roman"/>
              </a:rPr>
              <a:t>β</a:t>
            </a:r>
            <a:r>
              <a:rPr lang="en-US" altLang="zh-TW" dirty="0" smtClean="0"/>
              <a:t>-sheet secondary structure elements is </a:t>
            </a:r>
            <a:r>
              <a:rPr lang="en-US" altLang="zh-TW" dirty="0" smtClean="0">
                <a:solidFill>
                  <a:srgbClr val="C00000"/>
                </a:solidFill>
              </a:rPr>
              <a:t>far fewer </a:t>
            </a:r>
            <a:r>
              <a:rPr lang="en-US" altLang="zh-TW" dirty="0" smtClean="0"/>
              <a:t>than the number of binding residues in either a-helix or coil elements. </a:t>
            </a:r>
          </a:p>
          <a:p>
            <a:pPr marL="342900" indent="-342900">
              <a:buFont typeface="+mj-lt"/>
              <a:buAutoNum type="arabicPeriod"/>
            </a:pPr>
            <a:r>
              <a:rPr lang="en-US" altLang="zh-TW" dirty="0" smtClean="0"/>
              <a:t>As a result, our proposed method </a:t>
            </a:r>
            <a:r>
              <a:rPr lang="en-US" altLang="zh-TW" dirty="0" smtClean="0">
                <a:solidFill>
                  <a:srgbClr val="C00000"/>
                </a:solidFill>
              </a:rPr>
              <a:t>cannot learn sufficient clues </a:t>
            </a:r>
            <a:r>
              <a:rPr lang="en-US" altLang="zh-TW" dirty="0" smtClean="0"/>
              <a:t>in order to identify binding residues in </a:t>
            </a:r>
            <a:r>
              <a:rPr lang="el-GR" altLang="zh-TW" dirty="0" smtClean="0">
                <a:latin typeface="Times New Roman"/>
                <a:cs typeface="Times New Roman"/>
              </a:rPr>
              <a:t>β </a:t>
            </a:r>
            <a:r>
              <a:rPr lang="en-US" altLang="zh-TW" dirty="0" smtClean="0"/>
              <a:t>-sheet elements.</a:t>
            </a:r>
            <a:endParaRPr lang="zh-TW" altLang="en-US" dirty="0"/>
          </a:p>
        </p:txBody>
      </p:sp>
      <p:sp>
        <p:nvSpPr>
          <p:cNvPr id="8" name="矩形 7"/>
          <p:cNvSpPr/>
          <p:nvPr/>
        </p:nvSpPr>
        <p:spPr>
          <a:xfrm>
            <a:off x="5643570" y="3071810"/>
            <a:ext cx="642942" cy="78581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矩形 8"/>
          <p:cNvSpPr/>
          <p:nvPr/>
        </p:nvSpPr>
        <p:spPr>
          <a:xfrm>
            <a:off x="5643570" y="3857628"/>
            <a:ext cx="642942" cy="8572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 name="矩形 9"/>
          <p:cNvSpPr/>
          <p:nvPr/>
        </p:nvSpPr>
        <p:spPr>
          <a:xfrm>
            <a:off x="5643570" y="4714884"/>
            <a:ext cx="642942" cy="78581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p:txBody>
          <a:bodyPr/>
          <a:lstStyle/>
          <a:p>
            <a:pPr>
              <a:buNone/>
            </a:pPr>
            <a:r>
              <a:rPr lang="en-US" altLang="zh-TW" dirty="0" smtClean="0"/>
              <a:t>Performance of protein-DNA binding mode prediction</a:t>
            </a:r>
            <a:endParaRPr lang="zh-TW" altLang="en-US" dirty="0"/>
          </a:p>
        </p:txBody>
      </p:sp>
      <p:sp>
        <p:nvSpPr>
          <p:cNvPr id="2" name="標題 1"/>
          <p:cNvSpPr>
            <a:spLocks noGrp="1"/>
          </p:cNvSpPr>
          <p:nvPr>
            <p:ph type="title"/>
          </p:nvPr>
        </p:nvSpPr>
        <p:spPr/>
        <p:txBody>
          <a:bodyPr/>
          <a:lstStyle/>
          <a:p>
            <a:r>
              <a:rPr lang="en-US" altLang="zh-TW" dirty="0" smtClean="0"/>
              <a:t>Results and Discussion (cont’)</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15</a:t>
            </a:fld>
            <a:endParaRPr lang="en-US"/>
          </a:p>
        </p:txBody>
      </p:sp>
      <p:graphicFrame>
        <p:nvGraphicFramePr>
          <p:cNvPr id="4" name="表格 3"/>
          <p:cNvGraphicFramePr>
            <a:graphicFrameLocks noGrp="1"/>
          </p:cNvGraphicFramePr>
          <p:nvPr/>
        </p:nvGraphicFramePr>
        <p:xfrm>
          <a:off x="2071670" y="2357430"/>
          <a:ext cx="5007928" cy="1645920"/>
        </p:xfrm>
        <a:graphic>
          <a:graphicData uri="http://schemas.openxmlformats.org/drawingml/2006/table">
            <a:tbl>
              <a:tblPr/>
              <a:tblGrid>
                <a:gridCol w="1965960"/>
                <a:gridCol w="1378585"/>
                <a:gridCol w="888048"/>
                <a:gridCol w="775335"/>
              </a:tblGrid>
              <a:tr h="0">
                <a:tc>
                  <a:txBody>
                    <a:bodyPr/>
                    <a:lstStyle/>
                    <a:p>
                      <a:pPr>
                        <a:lnSpc>
                          <a:spcPct val="150000"/>
                        </a:lnSpc>
                        <a:spcAft>
                          <a:spcPts val="0"/>
                        </a:spcAft>
                      </a:pPr>
                      <a:r>
                        <a:rPr lang="en-US" sz="1200" b="1" kern="0" dirty="0">
                          <a:latin typeface="Times New Roman"/>
                          <a:ea typeface="新細明體"/>
                          <a:cs typeface="Times New Roman"/>
                        </a:rPr>
                        <a:t>Protein-DNA binding mode</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kern="0">
                          <a:latin typeface="Times New Roman"/>
                          <a:ea typeface="新細明體"/>
                          <a:cs typeface="Times New Roman"/>
                        </a:rPr>
                        <a:t># of protein chains</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kern="0" dirty="0">
                          <a:latin typeface="Times New Roman"/>
                          <a:ea typeface="新細明體"/>
                          <a:cs typeface="Times New Roman"/>
                        </a:rPr>
                        <a:t>Sensitivity </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kern="0">
                          <a:latin typeface="Times New Roman"/>
                          <a:ea typeface="新細明體"/>
                          <a:cs typeface="Times New Roman"/>
                        </a:rPr>
                        <a:t>Precision</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kern="100">
                          <a:solidFill>
                            <a:srgbClr val="000000"/>
                          </a:solidFill>
                          <a:latin typeface="Times New Roman"/>
                          <a:ea typeface="新細明體"/>
                          <a:cs typeface="Times New Roman"/>
                        </a:rPr>
                        <a:t>zipper-type</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latin typeface="Times New Roman"/>
                          <a:ea typeface="新細明體"/>
                          <a:cs typeface="Times New Roman"/>
                        </a:rPr>
                        <a:t>146</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100.00%</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80.22%</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kern="100">
                          <a:solidFill>
                            <a:srgbClr val="000000"/>
                          </a:solidFill>
                          <a:latin typeface="Times New Roman"/>
                          <a:ea typeface="新細明體"/>
                          <a:cs typeface="Times New Roman"/>
                        </a:rPr>
                        <a:t>helix-turn-helix (HTH)</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latin typeface="Times New Roman"/>
                          <a:ea typeface="新細明體"/>
                          <a:cs typeface="Times New Roman"/>
                        </a:rPr>
                        <a:t>220</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70.45%</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73.46%</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kern="100">
                          <a:solidFill>
                            <a:srgbClr val="000000"/>
                          </a:solidFill>
                          <a:latin typeface="Times New Roman"/>
                          <a:ea typeface="新細明體"/>
                          <a:cs typeface="Times New Roman"/>
                        </a:rPr>
                        <a:t>zinc-coordinating</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latin typeface="Times New Roman"/>
                          <a:ea typeface="新細明體"/>
                          <a:cs typeface="Times New Roman"/>
                        </a:rPr>
                        <a:t>166</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68.07%</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88.98%</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kern="100">
                          <a:solidFill>
                            <a:srgbClr val="000000"/>
                          </a:solidFill>
                          <a:latin typeface="Times New Roman"/>
                          <a:ea typeface="新細明體"/>
                          <a:cs typeface="Times New Roman"/>
                        </a:rPr>
                        <a:t>β-hairpin/ribbon</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latin typeface="Times New Roman"/>
                          <a:ea typeface="新細明體"/>
                          <a:cs typeface="Times New Roman"/>
                        </a:rPr>
                        <a:t>38</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34.21%</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52.00%</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kern="100">
                          <a:solidFill>
                            <a:srgbClr val="000000"/>
                          </a:solidFill>
                          <a:latin typeface="Times New Roman"/>
                          <a:ea typeface="新細明體"/>
                          <a:cs typeface="Times New Roman"/>
                        </a:rPr>
                        <a:t>others</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latin typeface="Times New Roman"/>
                          <a:ea typeface="新細明體"/>
                          <a:cs typeface="Times New Roman"/>
                        </a:rPr>
                        <a:t>30</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93.33%</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dirty="0">
                          <a:latin typeface="Times New Roman"/>
                          <a:ea typeface="新細明體"/>
                          <a:cs typeface="Times New Roman"/>
                        </a:rPr>
                        <a:t>50.91%</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文字方塊 4"/>
          <p:cNvSpPr txBox="1"/>
          <p:nvPr/>
        </p:nvSpPr>
        <p:spPr>
          <a:xfrm>
            <a:off x="642910" y="4157497"/>
            <a:ext cx="7858180" cy="1477328"/>
          </a:xfrm>
          <a:prstGeom prst="rect">
            <a:avLst/>
          </a:prstGeom>
          <a:noFill/>
        </p:spPr>
        <p:txBody>
          <a:bodyPr wrap="square" rtlCol="0">
            <a:spAutoFit/>
          </a:bodyPr>
          <a:lstStyle/>
          <a:p>
            <a:pPr marL="342900" indent="-342900">
              <a:buFont typeface="+mj-lt"/>
              <a:buAutoNum type="arabicPeriod"/>
            </a:pPr>
            <a:r>
              <a:rPr lang="en-US" altLang="zh-TW" dirty="0" smtClean="0"/>
              <a:t>The prediction power of sequence-specific binding and non-specific binding residue on </a:t>
            </a:r>
            <a:r>
              <a:rPr lang="el-GR" altLang="zh-TW" dirty="0" smtClean="0">
                <a:cs typeface="Times New Roman"/>
              </a:rPr>
              <a:t>β </a:t>
            </a:r>
            <a:r>
              <a:rPr lang="en-US" altLang="zh-TW" dirty="0" smtClean="0"/>
              <a:t>-sheet structure is </a:t>
            </a:r>
            <a:r>
              <a:rPr lang="en-US" altLang="zh-TW" dirty="0" smtClean="0">
                <a:solidFill>
                  <a:srgbClr val="C00000"/>
                </a:solidFill>
              </a:rPr>
              <a:t>worse</a:t>
            </a:r>
            <a:r>
              <a:rPr lang="en-US" altLang="zh-TW" dirty="0" smtClean="0"/>
              <a:t> than that of </a:t>
            </a:r>
            <a:r>
              <a:rPr lang="el-GR" altLang="zh-TW" dirty="0" smtClean="0">
                <a:cs typeface="Times New Roman"/>
              </a:rPr>
              <a:t>α</a:t>
            </a:r>
            <a:r>
              <a:rPr lang="en-US" altLang="zh-TW" dirty="0" smtClean="0"/>
              <a:t>-helix and coil.</a:t>
            </a:r>
          </a:p>
          <a:p>
            <a:pPr marL="342900" indent="-342900">
              <a:buFont typeface="+mj-lt"/>
              <a:buAutoNum type="arabicPeriod"/>
            </a:pPr>
            <a:r>
              <a:rPr lang="en-US" altLang="zh-TW" dirty="0" smtClean="0"/>
              <a:t>The reason we only use non-specific binding residues information as feature set is that non-specific binding residues play a role to </a:t>
            </a:r>
            <a:r>
              <a:rPr lang="en-US" altLang="zh-TW" dirty="0" smtClean="0">
                <a:solidFill>
                  <a:srgbClr val="C00000"/>
                </a:solidFill>
              </a:rPr>
              <a:t>stabilize the protein-DNA complex</a:t>
            </a:r>
            <a:r>
              <a:rPr lang="en-US" altLang="zh-TW" dirty="0" smtClean="0"/>
              <a:t>.</a:t>
            </a:r>
            <a:endParaRPr lang="zh-TW" altLang="en-US" dirty="0"/>
          </a:p>
        </p:txBody>
      </p:sp>
      <p:sp>
        <p:nvSpPr>
          <p:cNvPr id="7" name="矩形 6"/>
          <p:cNvSpPr/>
          <p:nvPr/>
        </p:nvSpPr>
        <p:spPr>
          <a:xfrm>
            <a:off x="2071670" y="3500438"/>
            <a:ext cx="5000660" cy="2143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 and Discussion (cont’)</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16</a:t>
            </a:fld>
            <a:endParaRPr lang="en-US"/>
          </a:p>
        </p:txBody>
      </p:sp>
      <p:graphicFrame>
        <p:nvGraphicFramePr>
          <p:cNvPr id="4" name="表格 3"/>
          <p:cNvGraphicFramePr>
            <a:graphicFrameLocks noGrp="1"/>
          </p:cNvGraphicFramePr>
          <p:nvPr/>
        </p:nvGraphicFramePr>
        <p:xfrm>
          <a:off x="1010627" y="1571612"/>
          <a:ext cx="7061835" cy="2494608"/>
        </p:xfrm>
        <a:graphic>
          <a:graphicData uri="http://schemas.openxmlformats.org/drawingml/2006/table">
            <a:tbl>
              <a:tblPr/>
              <a:tblGrid>
                <a:gridCol w="2164398"/>
                <a:gridCol w="963047"/>
                <a:gridCol w="1017632"/>
                <a:gridCol w="958072"/>
                <a:gridCol w="938501"/>
                <a:gridCol w="1020185"/>
              </a:tblGrid>
              <a:tr h="277536">
                <a:tc>
                  <a:txBody>
                    <a:bodyPr/>
                    <a:lstStyle/>
                    <a:p>
                      <a:pPr>
                        <a:lnSpc>
                          <a:spcPct val="150000"/>
                        </a:lnSpc>
                        <a:spcAft>
                          <a:spcPts val="0"/>
                        </a:spcAft>
                      </a:pPr>
                      <a:r>
                        <a:rPr lang="en-US" sz="1200" b="1" kern="100" dirty="0">
                          <a:latin typeface="Times New Roman"/>
                          <a:ea typeface="新細明體"/>
                          <a:cs typeface="Times New Roman"/>
                        </a:rPr>
                        <a:t>Predictor</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b="1" kern="100" dirty="0">
                          <a:latin typeface="Times New Roman"/>
                          <a:ea typeface="新細明體"/>
                          <a:cs typeface="Times New Roman"/>
                        </a:rPr>
                        <a:t>Sensitivity</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b="1" kern="100">
                          <a:latin typeface="Times New Roman"/>
                          <a:ea typeface="新細明體"/>
                          <a:cs typeface="Times New Roman"/>
                        </a:rPr>
                        <a:t>Specificity</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b="1" kern="100">
                          <a:latin typeface="Times New Roman"/>
                          <a:ea typeface="新細明體"/>
                          <a:cs typeface="Times New Roman"/>
                        </a:rPr>
                        <a:t>Accuracy</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b="1" kern="100" dirty="0">
                          <a:latin typeface="Times New Roman"/>
                          <a:ea typeface="新細明體"/>
                          <a:cs typeface="Times New Roman"/>
                        </a:rPr>
                        <a:t>Precision</a:t>
                      </a:r>
                      <a:endParaRPr lang="zh-TW" sz="1200" kern="100" dirty="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b="1" kern="100">
                          <a:latin typeface="Times New Roman"/>
                          <a:ea typeface="新細明體"/>
                          <a:cs typeface="Times New Roman"/>
                        </a:rPr>
                        <a:t>F-measure</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a:latin typeface="Times New Roman"/>
                          <a:ea typeface="新細明體"/>
                          <a:cs typeface="Times New Roman"/>
                        </a:rPr>
                        <a:t>Sequence-specific binding</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0.501</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0.993</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0.965</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0.817</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dirty="0">
                          <a:solidFill>
                            <a:srgbClr val="C00000"/>
                          </a:solidFill>
                          <a:latin typeface="Times New Roman"/>
                          <a:ea typeface="新細明體"/>
                          <a:cs typeface="Times New Roman"/>
                        </a:rPr>
                        <a:t>0.622</a:t>
                      </a:r>
                      <a:endParaRPr lang="zh-TW" sz="1200" kern="100" dirty="0">
                        <a:solidFill>
                          <a:srgbClr val="C00000"/>
                        </a:solidFill>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a:latin typeface="Times New Roman"/>
                          <a:ea typeface="新細明體"/>
                          <a:cs typeface="Times New Roman"/>
                        </a:rPr>
                        <a:t>Non-specific binding</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0.530</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0.953</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0.891</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a:latin typeface="Times New Roman"/>
                          <a:ea typeface="新細明體"/>
                          <a:cs typeface="Times New Roman"/>
                        </a:rPr>
                        <a:t>0.655</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0" dirty="0">
                          <a:solidFill>
                            <a:srgbClr val="C00000"/>
                          </a:solidFill>
                          <a:latin typeface="Times New Roman"/>
                          <a:ea typeface="新細明體"/>
                          <a:cs typeface="Times New Roman"/>
                        </a:rPr>
                        <a:t>0.586</a:t>
                      </a:r>
                      <a:endParaRPr lang="zh-TW" sz="1200" kern="100" dirty="0">
                        <a:solidFill>
                          <a:srgbClr val="C00000"/>
                        </a:solidFill>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dirty="0" err="1">
                          <a:latin typeface="Times New Roman"/>
                          <a:ea typeface="新細明體"/>
                          <a:cs typeface="Times New Roman"/>
                        </a:rPr>
                        <a:t>Specific+Non</a:t>
                      </a:r>
                      <a:r>
                        <a:rPr lang="en-US" sz="1200" b="1" kern="100" dirty="0">
                          <a:latin typeface="Times New Roman"/>
                          <a:ea typeface="新細明體"/>
                          <a:cs typeface="Times New Roman"/>
                        </a:rPr>
                        <a:t>-specific</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0.569</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0.956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0.893</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0.719</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a:solidFill>
                            <a:srgbClr val="C00000"/>
                          </a:solidFill>
                          <a:latin typeface="Times New Roman"/>
                          <a:ea typeface="新細明體"/>
                          <a:cs typeface="Times New Roman"/>
                        </a:rPr>
                        <a:t>0.635</a:t>
                      </a:r>
                      <a:endParaRPr lang="zh-TW" sz="1200" kern="100" dirty="0">
                        <a:solidFill>
                          <a:srgbClr val="C00000"/>
                        </a:solidFill>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dirty="0">
                          <a:latin typeface="Times New Roman"/>
                          <a:ea typeface="新細明體"/>
                          <a:cs typeface="Times New Roman"/>
                        </a:rPr>
                        <a:t>Ahmad and </a:t>
                      </a:r>
                      <a:r>
                        <a:rPr lang="en-US" sz="1200" b="1" kern="100" dirty="0" err="1">
                          <a:latin typeface="Times New Roman"/>
                          <a:ea typeface="新細明體"/>
                          <a:cs typeface="Times New Roman"/>
                        </a:rPr>
                        <a:t>Sarai</a:t>
                      </a:r>
                      <a:r>
                        <a:rPr lang="en-US" sz="1200" b="1" kern="100" dirty="0">
                          <a:latin typeface="Times New Roman"/>
                          <a:ea typeface="新細明體"/>
                          <a:cs typeface="Times New Roman"/>
                        </a:rPr>
                        <a:t> </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0.682</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0.660</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0.664</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0.308*</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dirty="0">
                          <a:latin typeface="Times New Roman"/>
                          <a:ea typeface="新細明體"/>
                          <a:cs typeface="Times New Roman"/>
                        </a:rPr>
                        <a:t>0.425*</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dirty="0">
                          <a:latin typeface="Times New Roman"/>
                          <a:ea typeface="新細明體"/>
                          <a:cs typeface="Times New Roman"/>
                        </a:rPr>
                        <a:t>Yan et al. </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0.410</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0.871</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0.780</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0.439*</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0.424*</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dirty="0" err="1">
                          <a:latin typeface="Times New Roman"/>
                          <a:ea typeface="新細明體"/>
                          <a:cs typeface="Times New Roman"/>
                        </a:rPr>
                        <a:t>BindN</a:t>
                      </a:r>
                      <a:r>
                        <a:rPr lang="en-US" sz="1200" b="1" kern="100" dirty="0">
                          <a:latin typeface="Times New Roman"/>
                          <a:ea typeface="新細明體"/>
                          <a:cs typeface="Times New Roman"/>
                        </a:rPr>
                        <a:t> (Wang and Brown) </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 0.652</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0.728</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0.722</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0.186*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0.289*</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536">
                <a:tc>
                  <a:txBody>
                    <a:bodyPr/>
                    <a:lstStyle/>
                    <a:p>
                      <a:pPr>
                        <a:lnSpc>
                          <a:spcPct val="150000"/>
                        </a:lnSpc>
                        <a:spcAft>
                          <a:spcPts val="0"/>
                        </a:spcAft>
                      </a:pPr>
                      <a:r>
                        <a:rPr lang="en-US" sz="1200" b="1" kern="100" dirty="0">
                          <a:latin typeface="Times New Roman"/>
                          <a:ea typeface="新細明體"/>
                          <a:cs typeface="Times New Roman"/>
                        </a:rPr>
                        <a:t>DP-Bind (Hwang et al.) </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0.791</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0.786</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US" sz="1200" kern="100">
                          <a:latin typeface="Times New Roman"/>
                          <a:ea typeface="新細明體"/>
                          <a:cs typeface="Times New Roman"/>
                        </a:rPr>
                        <a:t>0.800</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lnSpc>
                          <a:spcPct val="150000"/>
                        </a:lnSpc>
                        <a:spcAft>
                          <a:spcPts val="0"/>
                        </a:spcAft>
                      </a:pPr>
                      <a:r>
                        <a:rPr lang="en-US" sz="1200" kern="100">
                          <a:latin typeface="Times New Roman"/>
                          <a:ea typeface="新細明體"/>
                          <a:cs typeface="Times New Roman"/>
                        </a:rPr>
                        <a:t>–*</a:t>
                      </a:r>
                      <a:endParaRPr lang="zh-TW" sz="1200" kern="100">
                        <a:latin typeface="Calibri"/>
                        <a:ea typeface="新細明體"/>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latinLnBrk="1">
                        <a:lnSpc>
                          <a:spcPct val="150000"/>
                        </a:lnSpc>
                        <a:spcAft>
                          <a:spcPts val="0"/>
                        </a:spcAft>
                      </a:pPr>
                      <a:r>
                        <a:rPr lang="en-US" sz="1200" kern="100">
                          <a:latin typeface="Times New Roman"/>
                          <a:ea typeface="新細明體"/>
                          <a:cs typeface="Times New Roman"/>
                        </a:rPr>
                        <a:t>–*</a:t>
                      </a:r>
                      <a:endParaRPr lang="zh-TW" sz="1200" kern="10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99">
                <a:tc gridSpan="6">
                  <a:txBody>
                    <a:bodyPr/>
                    <a:lstStyle/>
                    <a:p>
                      <a:pPr>
                        <a:lnSpc>
                          <a:spcPct val="150000"/>
                        </a:lnSpc>
                        <a:spcAft>
                          <a:spcPts val="0"/>
                        </a:spcAft>
                      </a:pPr>
                      <a:r>
                        <a:rPr lang="en-US" sz="1200" kern="100" dirty="0">
                          <a:latin typeface="Times New Roman"/>
                          <a:ea typeface="新細明體"/>
                          <a:cs typeface="Times New Roman"/>
                        </a:rPr>
                        <a:t>*The numbers with an asterisk are those that have been derived from the numbers reported in the related studies.</a:t>
                      </a:r>
                      <a:endParaRPr lang="zh-TW" sz="1200" kern="100" dirty="0">
                        <a:latin typeface="Calibri"/>
                        <a:ea typeface="新細明體"/>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 name="文字方塊 4"/>
          <p:cNvSpPr txBox="1"/>
          <p:nvPr/>
        </p:nvSpPr>
        <p:spPr>
          <a:xfrm>
            <a:off x="642910" y="4201263"/>
            <a:ext cx="7786742" cy="2585323"/>
          </a:xfrm>
          <a:prstGeom prst="rect">
            <a:avLst/>
          </a:prstGeom>
          <a:noFill/>
        </p:spPr>
        <p:txBody>
          <a:bodyPr wrap="square" rtlCol="0">
            <a:spAutoFit/>
          </a:bodyPr>
          <a:lstStyle/>
          <a:p>
            <a:pPr marL="342900" indent="-342900">
              <a:buFont typeface="+mj-lt"/>
              <a:buAutoNum type="arabicPeriod"/>
            </a:pPr>
            <a:r>
              <a:rPr lang="en-US" altLang="zh-TW" dirty="0" smtClean="0"/>
              <a:t>Our proposed method is </a:t>
            </a:r>
            <a:r>
              <a:rPr lang="en-US" altLang="zh-TW" dirty="0" smtClean="0">
                <a:solidFill>
                  <a:srgbClr val="C00000"/>
                </a:solidFill>
              </a:rPr>
              <a:t>the only predictor</a:t>
            </a:r>
            <a:r>
              <a:rPr lang="en-US" altLang="zh-TW" dirty="0" smtClean="0"/>
              <a:t> listed in this </a:t>
            </a:r>
            <a:r>
              <a:rPr lang="en-US" altLang="zh-TW" dirty="0"/>
              <a:t>t</a:t>
            </a:r>
            <a:r>
              <a:rPr lang="en-US" altLang="zh-TW" dirty="0" smtClean="0"/>
              <a:t>able that has been designed to identify the residues involved in both sequence-specific and non-specific binding with the DNA, while all the other predictors </a:t>
            </a:r>
            <a:r>
              <a:rPr lang="en-US" altLang="zh-TW" dirty="0" smtClean="0">
                <a:solidFill>
                  <a:srgbClr val="C00000"/>
                </a:solidFill>
              </a:rPr>
              <a:t>do not distinguish</a:t>
            </a:r>
            <a:r>
              <a:rPr lang="en-US" altLang="zh-TW" dirty="0" smtClean="0"/>
              <a:t> between sequence-specific binding and non-specific binding.</a:t>
            </a:r>
          </a:p>
          <a:p>
            <a:pPr marL="342900" indent="-342900">
              <a:buFont typeface="+mj-lt"/>
              <a:buAutoNum type="arabicPeriod"/>
            </a:pPr>
            <a:r>
              <a:rPr lang="en-US" altLang="zh-TW" dirty="0" smtClean="0"/>
              <a:t>It can be easily shown in mathematics that accuracy </a:t>
            </a:r>
            <a:r>
              <a:rPr lang="en-US" altLang="zh-TW" dirty="0" smtClean="0">
                <a:solidFill>
                  <a:srgbClr val="C00000"/>
                </a:solidFill>
              </a:rPr>
              <a:t>cannot</a:t>
            </a:r>
            <a:r>
              <a:rPr lang="en-US" altLang="zh-TW" dirty="0" smtClean="0"/>
              <a:t> be higher than sensitivity and specificity simultaneously, which is the case with the numbers reported by Hwang et al.</a:t>
            </a:r>
          </a:p>
          <a:p>
            <a:pPr marL="342900" indent="-342900">
              <a:buFont typeface="+mj-lt"/>
              <a:buAutoNum type="arabicPeriod"/>
            </a:pPr>
            <a:r>
              <a:rPr lang="en-US" altLang="zh-TW" dirty="0" smtClean="0"/>
              <a:t>In terms of the </a:t>
            </a:r>
            <a:r>
              <a:rPr lang="en-US" altLang="zh-TW" dirty="0" smtClean="0">
                <a:solidFill>
                  <a:srgbClr val="C00000"/>
                </a:solidFill>
              </a:rPr>
              <a:t>F-score</a:t>
            </a:r>
            <a:r>
              <a:rPr lang="en-US" altLang="zh-TW" dirty="0" smtClean="0"/>
              <a:t>, our proposed method is capable of delivering </a:t>
            </a:r>
            <a:r>
              <a:rPr lang="en-US" altLang="zh-TW" dirty="0" smtClean="0">
                <a:solidFill>
                  <a:srgbClr val="C00000"/>
                </a:solidFill>
              </a:rPr>
              <a:t>superior performance</a:t>
            </a:r>
            <a:r>
              <a:rPr lang="en-US" altLang="zh-TW" dirty="0" smtClean="0"/>
              <a:t> in comparison with the related works.</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17</a:t>
            </a:fld>
            <a:endParaRPr lang="en-US"/>
          </a:p>
        </p:txBody>
      </p:sp>
      <p:pic>
        <p:nvPicPr>
          <p:cNvPr id="5" name="圖片 4" descr="126-Figure2.png"/>
          <p:cNvPicPr>
            <a:picLocks noChangeAspect="1"/>
          </p:cNvPicPr>
          <p:nvPr/>
        </p:nvPicPr>
        <p:blipFill>
          <a:blip r:embed="rId2" cstate="print"/>
          <a:srcRect b="52751"/>
          <a:stretch>
            <a:fillRect/>
          </a:stretch>
        </p:blipFill>
        <p:spPr>
          <a:xfrm>
            <a:off x="255450" y="20032"/>
            <a:ext cx="3959360" cy="5052042"/>
          </a:xfrm>
          <a:prstGeom prst="rect">
            <a:avLst/>
          </a:prstGeom>
        </p:spPr>
      </p:pic>
      <p:pic>
        <p:nvPicPr>
          <p:cNvPr id="6" name="圖片 5" descr="126-Figure2.png"/>
          <p:cNvPicPr>
            <a:picLocks noChangeAspect="1"/>
          </p:cNvPicPr>
          <p:nvPr/>
        </p:nvPicPr>
        <p:blipFill>
          <a:blip r:embed="rId2" cstate="print"/>
          <a:srcRect t="46875"/>
          <a:stretch>
            <a:fillRect/>
          </a:stretch>
        </p:blipFill>
        <p:spPr>
          <a:xfrm>
            <a:off x="4898920" y="106113"/>
            <a:ext cx="3959360" cy="5680341"/>
          </a:xfrm>
          <a:prstGeom prst="rect">
            <a:avLst/>
          </a:prstGeom>
        </p:spPr>
      </p:pic>
      <p:sp>
        <p:nvSpPr>
          <p:cNvPr id="7" name="文字方塊 6"/>
          <p:cNvSpPr txBox="1"/>
          <p:nvPr/>
        </p:nvSpPr>
        <p:spPr>
          <a:xfrm>
            <a:off x="642910" y="5791818"/>
            <a:ext cx="7858180" cy="923330"/>
          </a:xfrm>
          <a:prstGeom prst="rect">
            <a:avLst/>
          </a:prstGeom>
          <a:noFill/>
        </p:spPr>
        <p:txBody>
          <a:bodyPr wrap="square" rtlCol="0">
            <a:spAutoFit/>
          </a:bodyPr>
          <a:lstStyle/>
          <a:p>
            <a:pPr marL="342900" indent="-342900">
              <a:buFont typeface="+mj-lt"/>
              <a:buAutoNum type="arabicPeriod"/>
            </a:pPr>
            <a:r>
              <a:rPr lang="en-US" altLang="zh-TW" dirty="0" smtClean="0"/>
              <a:t>It is obviously that correct binding mode prediction can greatly help the binding residues prediction, especially in difficult case.</a:t>
            </a:r>
          </a:p>
          <a:p>
            <a:pPr marL="342900" indent="-342900">
              <a:buFont typeface="+mj-lt"/>
              <a:buAutoNum type="arabicPeriod"/>
            </a:pPr>
            <a:r>
              <a:rPr lang="en-US" altLang="zh-TW" dirty="0" smtClean="0"/>
              <a:t>However, this idea needs more investment to derive a systematic approach.</a:t>
            </a:r>
            <a:endParaRPr lang="zh-TW" altLang="en-US" dirty="0"/>
          </a:p>
        </p:txBody>
      </p:sp>
      <p:sp>
        <p:nvSpPr>
          <p:cNvPr id="8" name="文字方塊 7"/>
          <p:cNvSpPr txBox="1"/>
          <p:nvPr/>
        </p:nvSpPr>
        <p:spPr>
          <a:xfrm>
            <a:off x="2786050" y="214290"/>
            <a:ext cx="941283" cy="369332"/>
          </a:xfrm>
          <a:prstGeom prst="rect">
            <a:avLst/>
          </a:prstGeom>
          <a:noFill/>
        </p:spPr>
        <p:txBody>
          <a:bodyPr wrap="none" rtlCol="0">
            <a:spAutoFit/>
          </a:bodyPr>
          <a:lstStyle/>
          <a:p>
            <a:r>
              <a:rPr lang="en-US" altLang="zh-TW" dirty="0" smtClean="0"/>
              <a:t>1LMB:A</a:t>
            </a:r>
            <a:endParaRPr lang="zh-TW" altLang="en-US" dirty="0"/>
          </a:p>
        </p:txBody>
      </p:sp>
      <p:sp>
        <p:nvSpPr>
          <p:cNvPr id="9" name="文字方塊 8"/>
          <p:cNvSpPr txBox="1"/>
          <p:nvPr/>
        </p:nvSpPr>
        <p:spPr>
          <a:xfrm>
            <a:off x="642910" y="5214950"/>
            <a:ext cx="2666114" cy="553998"/>
          </a:xfrm>
          <a:prstGeom prst="rect">
            <a:avLst/>
          </a:prstGeom>
          <a:noFill/>
        </p:spPr>
        <p:txBody>
          <a:bodyPr wrap="none" rtlCol="0">
            <a:spAutoFit/>
          </a:bodyPr>
          <a:lstStyle/>
          <a:p>
            <a:r>
              <a:rPr lang="en-US" altLang="zh-TW" sz="1000" dirty="0" smtClean="0">
                <a:solidFill>
                  <a:srgbClr val="FF0000"/>
                </a:solidFill>
              </a:rPr>
              <a:t>Residues colored by red means false positive.</a:t>
            </a:r>
          </a:p>
          <a:p>
            <a:r>
              <a:rPr lang="en-US" altLang="zh-TW" sz="1000" dirty="0" smtClean="0">
                <a:solidFill>
                  <a:schemeClr val="tx2"/>
                </a:solidFill>
              </a:rPr>
              <a:t>Residues colored by blue means false negative.</a:t>
            </a:r>
          </a:p>
          <a:p>
            <a:r>
              <a:rPr lang="en-US" altLang="zh-TW" sz="1000" dirty="0" smtClean="0">
                <a:solidFill>
                  <a:srgbClr val="92D050"/>
                </a:solidFill>
              </a:rPr>
              <a:t>Residues colored by green means true positive.</a:t>
            </a:r>
            <a:endParaRPr lang="zh-TW" altLang="en-US" sz="1000" dirty="0">
              <a:solidFill>
                <a:srgbClr val="92D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Modified Framework</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18</a:t>
            </a:fld>
            <a:endParaRPr lang="en-US"/>
          </a:p>
        </p:txBody>
      </p:sp>
      <p:sp>
        <p:nvSpPr>
          <p:cNvPr id="5" name="文字方塊 4"/>
          <p:cNvSpPr txBox="1">
            <a:spLocks noChangeArrowheads="1"/>
          </p:cNvSpPr>
          <p:nvPr/>
        </p:nvSpPr>
        <p:spPr bwMode="auto">
          <a:xfrm>
            <a:off x="4000496" y="1874833"/>
            <a:ext cx="1681422" cy="36933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kumimoji="0" lang="en-US" altLang="zh-TW" dirty="0"/>
              <a:t>query sequence</a:t>
            </a:r>
            <a:endParaRPr kumimoji="0" lang="zh-TW" altLang="en-US" dirty="0"/>
          </a:p>
        </p:txBody>
      </p:sp>
      <p:sp>
        <p:nvSpPr>
          <p:cNvPr id="6" name="流程圖: 程序 5"/>
          <p:cNvSpPr/>
          <p:nvPr/>
        </p:nvSpPr>
        <p:spPr bwMode="auto">
          <a:xfrm>
            <a:off x="1143002" y="3251210"/>
            <a:ext cx="2928938" cy="76676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Sequence-specific binding residue prediction</a:t>
            </a:r>
            <a:endParaRPr kumimoji="0" lang="zh-TW" altLang="en-US" dirty="0"/>
          </a:p>
        </p:txBody>
      </p:sp>
      <p:sp>
        <p:nvSpPr>
          <p:cNvPr id="7" name="流程圖: 程序 6"/>
          <p:cNvSpPr/>
          <p:nvPr/>
        </p:nvSpPr>
        <p:spPr bwMode="auto">
          <a:xfrm>
            <a:off x="5643565" y="3251210"/>
            <a:ext cx="2928937" cy="76676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Non-specific binding residue prediction</a:t>
            </a:r>
            <a:endParaRPr kumimoji="0" lang="zh-TW" altLang="en-US" dirty="0"/>
          </a:p>
        </p:txBody>
      </p:sp>
      <p:sp>
        <p:nvSpPr>
          <p:cNvPr id="8" name="流程圖: 程序 7"/>
          <p:cNvSpPr/>
          <p:nvPr/>
        </p:nvSpPr>
        <p:spPr bwMode="auto">
          <a:xfrm>
            <a:off x="3286116" y="4875229"/>
            <a:ext cx="3143250" cy="98266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Protein-DNA </a:t>
            </a:r>
            <a:r>
              <a:rPr kumimoji="0" lang="en-US" altLang="zh-TW" dirty="0" smtClean="0"/>
              <a:t>binding </a:t>
            </a:r>
            <a:r>
              <a:rPr kumimoji="0" lang="en-US" altLang="zh-TW" dirty="0"/>
              <a:t>mode prediction</a:t>
            </a:r>
            <a:endParaRPr kumimoji="0" lang="zh-TW" altLang="en-US" dirty="0"/>
          </a:p>
        </p:txBody>
      </p:sp>
      <p:cxnSp>
        <p:nvCxnSpPr>
          <p:cNvPr id="9" name="肘形接點 8"/>
          <p:cNvCxnSpPr>
            <a:stCxn id="5" idx="2"/>
            <a:endCxn id="6" idx="0"/>
          </p:cNvCxnSpPr>
          <p:nvPr/>
        </p:nvCxnSpPr>
        <p:spPr bwMode="auto">
          <a:xfrm rot="5400000">
            <a:off x="3220817" y="1630819"/>
            <a:ext cx="1007045" cy="2233736"/>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0" name="肘形接點 9"/>
          <p:cNvCxnSpPr>
            <a:stCxn id="5" idx="2"/>
            <a:endCxn id="7" idx="0"/>
          </p:cNvCxnSpPr>
          <p:nvPr/>
        </p:nvCxnSpPr>
        <p:spPr bwMode="auto">
          <a:xfrm rot="16200000" flipH="1">
            <a:off x="5471098" y="1614273"/>
            <a:ext cx="1007045" cy="226682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2" name="肘形接點 11"/>
          <p:cNvCxnSpPr>
            <a:stCxn id="7" idx="2"/>
            <a:endCxn id="8" idx="0"/>
          </p:cNvCxnSpPr>
          <p:nvPr/>
        </p:nvCxnSpPr>
        <p:spPr bwMode="auto">
          <a:xfrm rot="5400000">
            <a:off x="5554260" y="3321454"/>
            <a:ext cx="857257" cy="225029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8" name="直線接點 17"/>
          <p:cNvCxnSpPr/>
          <p:nvPr/>
        </p:nvCxnSpPr>
        <p:spPr>
          <a:xfrm>
            <a:off x="785786" y="2928934"/>
            <a:ext cx="814393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785786" y="4643446"/>
            <a:ext cx="814393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71406" y="3571876"/>
            <a:ext cx="974947" cy="369332"/>
          </a:xfrm>
          <a:prstGeom prst="rect">
            <a:avLst/>
          </a:prstGeom>
          <a:noFill/>
        </p:spPr>
        <p:txBody>
          <a:bodyPr wrap="none" rtlCol="0">
            <a:spAutoFit/>
          </a:bodyPr>
          <a:lstStyle/>
          <a:p>
            <a:r>
              <a:rPr lang="en-US" altLang="zh-TW" dirty="0" smtClean="0"/>
              <a:t>1</a:t>
            </a:r>
            <a:r>
              <a:rPr lang="en-US" altLang="zh-TW" baseline="30000" dirty="0" smtClean="0"/>
              <a:t>st</a:t>
            </a:r>
            <a:r>
              <a:rPr lang="en-US" altLang="zh-TW" dirty="0" smtClean="0"/>
              <a:t> stage</a:t>
            </a:r>
            <a:endParaRPr lang="zh-TW" altLang="en-US" dirty="0"/>
          </a:p>
        </p:txBody>
      </p:sp>
      <p:sp>
        <p:nvSpPr>
          <p:cNvPr id="21" name="文字方塊 20"/>
          <p:cNvSpPr txBox="1"/>
          <p:nvPr/>
        </p:nvSpPr>
        <p:spPr>
          <a:xfrm>
            <a:off x="71406" y="5131370"/>
            <a:ext cx="1037463" cy="369332"/>
          </a:xfrm>
          <a:prstGeom prst="rect">
            <a:avLst/>
          </a:prstGeom>
          <a:noFill/>
        </p:spPr>
        <p:txBody>
          <a:bodyPr wrap="none" rtlCol="0">
            <a:spAutoFit/>
          </a:bodyPr>
          <a:lstStyle/>
          <a:p>
            <a:r>
              <a:rPr lang="en-US" altLang="zh-TW" dirty="0" smtClean="0"/>
              <a:t>2</a:t>
            </a:r>
            <a:r>
              <a:rPr lang="en-US" altLang="zh-TW" baseline="30000" dirty="0" smtClean="0"/>
              <a:t>nd</a:t>
            </a:r>
            <a:r>
              <a:rPr lang="en-US" altLang="zh-TW" dirty="0" smtClean="0"/>
              <a:t> stage</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p:txBody>
          <a:bodyPr>
            <a:normAutofit fontScale="77500" lnSpcReduction="20000"/>
          </a:bodyPr>
          <a:lstStyle/>
          <a:p>
            <a:r>
              <a:rPr lang="en-US" altLang="zh-TW" dirty="0" smtClean="0"/>
              <a:t>The tertiary structures of a large number of transcription factors are </a:t>
            </a:r>
            <a:r>
              <a:rPr lang="en-US" altLang="zh-TW" dirty="0" smtClean="0">
                <a:solidFill>
                  <a:srgbClr val="C00000"/>
                </a:solidFill>
              </a:rPr>
              <a:t>mostly disordered</a:t>
            </a:r>
            <a:r>
              <a:rPr lang="en-US" altLang="zh-TW" dirty="0" smtClean="0"/>
              <a:t>.</a:t>
            </a:r>
          </a:p>
          <a:p>
            <a:endParaRPr lang="en-US" altLang="zh-TW" dirty="0" smtClean="0"/>
          </a:p>
          <a:p>
            <a:r>
              <a:rPr lang="en-US" altLang="zh-TW" dirty="0" smtClean="0"/>
              <a:t>It is highly desirable to have a predictor capable of identifying those residues involved in sequence-specific binding and non-specific binding with the DNA.</a:t>
            </a:r>
          </a:p>
          <a:p>
            <a:endParaRPr lang="en-US" altLang="zh-TW" dirty="0" smtClean="0"/>
          </a:p>
          <a:p>
            <a:r>
              <a:rPr lang="en-US" altLang="zh-TW" dirty="0" smtClean="0"/>
              <a:t>Our proposed method has been able to deliver</a:t>
            </a:r>
          </a:p>
          <a:p>
            <a:pPr lvl="1"/>
            <a:r>
              <a:rPr lang="en-US" altLang="zh-TW" dirty="0" smtClean="0"/>
              <a:t>precision </a:t>
            </a:r>
            <a:r>
              <a:rPr lang="en-US" altLang="zh-TW" dirty="0" smtClean="0">
                <a:solidFill>
                  <a:srgbClr val="C00000"/>
                </a:solidFill>
              </a:rPr>
              <a:t>81.70%</a:t>
            </a:r>
            <a:r>
              <a:rPr lang="en-US" altLang="zh-TW" dirty="0" smtClean="0"/>
              <a:t> and </a:t>
            </a:r>
            <a:r>
              <a:rPr lang="en-US" altLang="zh-TW" dirty="0" smtClean="0">
                <a:solidFill>
                  <a:srgbClr val="C00000"/>
                </a:solidFill>
              </a:rPr>
              <a:t>65.47%</a:t>
            </a:r>
            <a:r>
              <a:rPr lang="en-US" altLang="zh-TW" dirty="0" smtClean="0"/>
              <a:t> in sequence-specific and non-specific binding residue prediction respectively</a:t>
            </a:r>
          </a:p>
          <a:p>
            <a:pPr lvl="1"/>
            <a:r>
              <a:rPr lang="en-US" altLang="zh-TW" dirty="0" smtClean="0"/>
              <a:t>deliver sensitivity </a:t>
            </a:r>
            <a:r>
              <a:rPr lang="en-US" altLang="zh-TW" dirty="0" smtClean="0">
                <a:solidFill>
                  <a:srgbClr val="C00000"/>
                </a:solidFill>
              </a:rPr>
              <a:t>56.85%</a:t>
            </a:r>
            <a:r>
              <a:rPr lang="en-US" altLang="zh-TW" dirty="0" smtClean="0"/>
              <a:t> while combining prediction results of specific binding and non-specific binding.</a:t>
            </a:r>
          </a:p>
          <a:p>
            <a:endParaRPr lang="en-US" altLang="zh-TW" dirty="0" smtClean="0"/>
          </a:p>
          <a:p>
            <a:r>
              <a:rPr lang="en-US" altLang="zh-TW" dirty="0" smtClean="0"/>
              <a:t>Concerning a specific type of proteins, </a:t>
            </a:r>
            <a:r>
              <a:rPr lang="en-US" altLang="zh-TW" dirty="0" smtClean="0">
                <a:solidFill>
                  <a:srgbClr val="C00000"/>
                </a:solidFill>
              </a:rPr>
              <a:t>a specifically designed predictor</a:t>
            </a:r>
            <a:r>
              <a:rPr lang="en-US" altLang="zh-TW" dirty="0" smtClean="0"/>
              <a:t> should be able to deliver superior performance in comparison with a general-purpose predictor.</a:t>
            </a:r>
          </a:p>
        </p:txBody>
      </p:sp>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2</a:t>
            </a:fld>
            <a:endParaRPr lang="en-US"/>
          </a:p>
        </p:txBody>
      </p:sp>
      <p:pic>
        <p:nvPicPr>
          <p:cNvPr id="5" name="圖片 4" descr="image.png"/>
          <p:cNvPicPr>
            <a:picLocks noChangeAspect="1"/>
          </p:cNvPicPr>
          <p:nvPr/>
        </p:nvPicPr>
        <p:blipFill>
          <a:blip r:embed="rId3" cstate="print"/>
          <a:stretch>
            <a:fillRect/>
          </a:stretch>
        </p:blipFill>
        <p:spPr>
          <a:xfrm>
            <a:off x="0" y="896358"/>
            <a:ext cx="9144000" cy="5065283"/>
          </a:xfrm>
          <a:prstGeom prst="rect">
            <a:avLst/>
          </a:prstGeom>
        </p:spPr>
      </p:pic>
      <p:sp>
        <p:nvSpPr>
          <p:cNvPr id="6" name="文字方塊 5"/>
          <p:cNvSpPr txBox="1"/>
          <p:nvPr/>
        </p:nvSpPr>
        <p:spPr>
          <a:xfrm>
            <a:off x="7962298" y="5572140"/>
            <a:ext cx="1181734" cy="369332"/>
          </a:xfrm>
          <a:prstGeom prst="rect">
            <a:avLst/>
          </a:prstGeom>
          <a:noFill/>
        </p:spPr>
        <p:txBody>
          <a:bodyPr wrap="none" rtlCol="0">
            <a:spAutoFit/>
          </a:bodyPr>
          <a:lstStyle/>
          <a:p>
            <a:r>
              <a:rPr lang="en-US" altLang="zh-TW" dirty="0" smtClean="0"/>
              <a:t>PDB 3DO7</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969640" y="3078304"/>
            <a:ext cx="5163593" cy="707886"/>
          </a:xfrm>
          <a:prstGeom prst="rect">
            <a:avLst/>
          </a:prstGeom>
          <a:noFill/>
        </p:spPr>
        <p:txBody>
          <a:bodyPr wrap="none" rtlCol="0">
            <a:spAutoFit/>
          </a:bodyPr>
          <a:lstStyle/>
          <a:p>
            <a:pPr algn="ctr"/>
            <a:r>
              <a:rPr lang="en-US" altLang="zh-TW" sz="4000" dirty="0" smtClean="0"/>
              <a:t>Thank you for listening.</a:t>
            </a:r>
          </a:p>
        </p:txBody>
      </p:sp>
      <p:sp>
        <p:nvSpPr>
          <p:cNvPr id="5" name="投影片編號版面配置區 4"/>
          <p:cNvSpPr>
            <a:spLocks noGrp="1"/>
          </p:cNvSpPr>
          <p:nvPr>
            <p:ph type="sldNum" sz="quarter" idx="11"/>
          </p:nvPr>
        </p:nvSpPr>
        <p:spPr/>
        <p:txBody>
          <a:bodyPr/>
          <a:lstStyle/>
          <a:p>
            <a:pPr algn="r"/>
            <a:fld id="{D4C49B74-5DB2-4B03-B1D2-7F6A3C51C318}" type="slidenum">
              <a:rPr lang="en-US" smtClean="0"/>
              <a:pPr algn="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843611" y="3078304"/>
            <a:ext cx="1415644" cy="707886"/>
          </a:xfrm>
          <a:prstGeom prst="rect">
            <a:avLst/>
          </a:prstGeom>
          <a:noFill/>
        </p:spPr>
        <p:txBody>
          <a:bodyPr wrap="none" rtlCol="0">
            <a:spAutoFit/>
          </a:bodyPr>
          <a:lstStyle/>
          <a:p>
            <a:pPr algn="ctr"/>
            <a:r>
              <a:rPr lang="en-US" altLang="zh-TW" sz="4000" dirty="0" smtClean="0"/>
              <a:t>Q &amp; A</a:t>
            </a:r>
            <a:endParaRPr lang="zh-TW" altLang="en-US" sz="4000"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DNA Structure</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22</a:t>
            </a:fld>
            <a:endParaRPr lang="en-US"/>
          </a:p>
        </p:txBody>
      </p:sp>
      <p:pic>
        <p:nvPicPr>
          <p:cNvPr id="5" name="Picture 2"/>
          <p:cNvPicPr>
            <a:picLocks noChangeAspect="1" noChangeArrowheads="1"/>
          </p:cNvPicPr>
          <p:nvPr/>
        </p:nvPicPr>
        <p:blipFill>
          <a:blip r:embed="rId2" cstate="print"/>
          <a:srcRect/>
          <a:stretch>
            <a:fillRect/>
          </a:stretch>
        </p:blipFill>
        <p:spPr bwMode="auto">
          <a:xfrm>
            <a:off x="714348" y="1852628"/>
            <a:ext cx="7810500" cy="3790950"/>
          </a:xfrm>
          <a:prstGeom prst="rect">
            <a:avLst/>
          </a:prstGeom>
          <a:noFill/>
          <a:ln w="9525">
            <a:noFill/>
            <a:miter lim="800000"/>
            <a:headEnd/>
            <a:tailEnd/>
          </a:ln>
          <a:effectLst/>
        </p:spPr>
      </p:pic>
      <p:sp>
        <p:nvSpPr>
          <p:cNvPr id="6" name="文字方塊 5"/>
          <p:cNvSpPr txBox="1"/>
          <p:nvPr/>
        </p:nvSpPr>
        <p:spPr>
          <a:xfrm>
            <a:off x="3071802" y="3357562"/>
            <a:ext cx="1634743" cy="369332"/>
          </a:xfrm>
          <a:prstGeom prst="rect">
            <a:avLst/>
          </a:prstGeom>
          <a:noFill/>
        </p:spPr>
        <p:txBody>
          <a:bodyPr wrap="none" rtlCol="0">
            <a:spAutoFit/>
          </a:bodyPr>
          <a:lstStyle/>
          <a:p>
            <a:r>
              <a:rPr lang="en-US" altLang="zh-TW" dirty="0" smtClean="0"/>
              <a:t>nucleotide base</a:t>
            </a:r>
            <a:endParaRPr lang="zh-TW" altLang="en-US" dirty="0"/>
          </a:p>
        </p:txBody>
      </p:sp>
      <p:sp>
        <p:nvSpPr>
          <p:cNvPr id="7" name="文字方塊 6"/>
          <p:cNvSpPr txBox="1"/>
          <p:nvPr/>
        </p:nvSpPr>
        <p:spPr>
          <a:xfrm>
            <a:off x="197713" y="5273117"/>
            <a:ext cx="2588337" cy="584775"/>
          </a:xfrm>
          <a:prstGeom prst="rect">
            <a:avLst/>
          </a:prstGeom>
          <a:noFill/>
        </p:spPr>
        <p:txBody>
          <a:bodyPr wrap="none" rtlCol="0">
            <a:spAutoFit/>
          </a:bodyPr>
          <a:lstStyle/>
          <a:p>
            <a:r>
              <a:rPr lang="en-US" altLang="zh-TW" sz="1600" dirty="0" smtClean="0"/>
              <a:t>nucleotide backbone</a:t>
            </a:r>
          </a:p>
          <a:p>
            <a:r>
              <a:rPr lang="en-US" altLang="zh-TW" sz="1600" dirty="0" smtClean="0"/>
              <a:t>(sugar phosphate backbone)</a:t>
            </a:r>
            <a:endParaRPr lang="zh-TW" altLang="en-US" sz="1600" dirty="0"/>
          </a:p>
        </p:txBody>
      </p:sp>
      <p:sp>
        <p:nvSpPr>
          <p:cNvPr id="8" name="文字方塊 7"/>
          <p:cNvSpPr txBox="1"/>
          <p:nvPr/>
        </p:nvSpPr>
        <p:spPr>
          <a:xfrm>
            <a:off x="6598110" y="6581001"/>
            <a:ext cx="2545890" cy="276999"/>
          </a:xfrm>
          <a:prstGeom prst="rect">
            <a:avLst/>
          </a:prstGeom>
          <a:noFill/>
        </p:spPr>
        <p:txBody>
          <a:bodyPr wrap="none" rtlCol="0">
            <a:spAutoFit/>
          </a:bodyPr>
          <a:lstStyle/>
          <a:p>
            <a:r>
              <a:rPr lang="en-US" altLang="zh-TW" sz="1200" dirty="0" smtClean="0"/>
              <a:t>Image source: doi:10.1093/</a:t>
            </a:r>
            <a:r>
              <a:rPr lang="en-US" altLang="zh-TW" sz="1200" dirty="0" err="1" smtClean="0"/>
              <a:t>nar</a:t>
            </a:r>
            <a:r>
              <a:rPr lang="en-US" altLang="zh-TW" sz="1200" dirty="0" smtClean="0"/>
              <a:t>/gkn332</a:t>
            </a:r>
            <a:endParaRPr lang="zh-TW" alt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r>
              <a:rPr lang="en-US" altLang="zh-TW" dirty="0" smtClean="0"/>
              <a:t>The threshold of distance cut-off is based on </a:t>
            </a:r>
            <a:r>
              <a:rPr lang="en-US" altLang="zh-TW" dirty="0" smtClean="0">
                <a:solidFill>
                  <a:srgbClr val="C00000"/>
                </a:solidFill>
              </a:rPr>
              <a:t>hydrogen bonding </a:t>
            </a:r>
            <a:r>
              <a:rPr lang="en-US" altLang="zh-TW" dirty="0" smtClean="0"/>
              <a:t>and </a:t>
            </a:r>
            <a:r>
              <a:rPr lang="en-US" altLang="zh-TW" dirty="0" smtClean="0">
                <a:solidFill>
                  <a:srgbClr val="C00000"/>
                </a:solidFill>
              </a:rPr>
              <a:t>van </a:t>
            </a:r>
            <a:r>
              <a:rPr lang="en-US" altLang="zh-TW" dirty="0" err="1" smtClean="0">
                <a:solidFill>
                  <a:srgbClr val="C00000"/>
                </a:solidFill>
              </a:rPr>
              <a:t>der</a:t>
            </a:r>
            <a:r>
              <a:rPr lang="en-US" altLang="zh-TW" dirty="0" smtClean="0">
                <a:solidFill>
                  <a:srgbClr val="C00000"/>
                </a:solidFill>
              </a:rPr>
              <a:t> Waals attractions</a:t>
            </a:r>
          </a:p>
          <a:p>
            <a:pPr lvl="1"/>
            <a:r>
              <a:rPr lang="en-US" altLang="zh-TW" dirty="0" smtClean="0"/>
              <a:t>A hydrogen bond was defined as having a maximum donor–acceptor distance of </a:t>
            </a:r>
            <a:r>
              <a:rPr lang="en-US" altLang="zh-TW" dirty="0" smtClean="0">
                <a:solidFill>
                  <a:srgbClr val="C00000"/>
                </a:solidFill>
              </a:rPr>
              <a:t>3.35 Å</a:t>
            </a:r>
            <a:r>
              <a:rPr lang="en-US" altLang="zh-TW" dirty="0" smtClean="0"/>
              <a:t> and maximum hydrogen–acceptor distance of </a:t>
            </a:r>
            <a:r>
              <a:rPr lang="en-US" altLang="zh-TW" dirty="0" smtClean="0">
                <a:solidFill>
                  <a:srgbClr val="C00000"/>
                </a:solidFill>
              </a:rPr>
              <a:t>2.7 Å</a:t>
            </a:r>
            <a:r>
              <a:rPr lang="en-US" altLang="zh-TW" dirty="0" smtClean="0"/>
              <a:t>.</a:t>
            </a:r>
          </a:p>
          <a:p>
            <a:pPr lvl="1"/>
            <a:endParaRPr lang="en-US" altLang="zh-TW" dirty="0" smtClean="0"/>
          </a:p>
          <a:p>
            <a:pPr lvl="1"/>
            <a:r>
              <a:rPr lang="en-US" altLang="zh-TW" dirty="0" smtClean="0"/>
              <a:t>Atoms were considered to form van </a:t>
            </a:r>
            <a:r>
              <a:rPr lang="en-US" altLang="zh-TW" dirty="0" err="1" smtClean="0"/>
              <a:t>der</a:t>
            </a:r>
            <a:r>
              <a:rPr lang="en-US" altLang="zh-TW" dirty="0" smtClean="0"/>
              <a:t> Waals contacts if the distance between them was </a:t>
            </a:r>
            <a:r>
              <a:rPr lang="en-US" altLang="zh-TW" dirty="0" smtClean="0">
                <a:solidFill>
                  <a:srgbClr val="C00000"/>
                </a:solidFill>
              </a:rPr>
              <a:t>3.9 Å</a:t>
            </a:r>
            <a:r>
              <a:rPr lang="en-US" altLang="zh-TW" dirty="0" smtClean="0"/>
              <a:t> and the contact had not been defined as a hydrogen bond</a:t>
            </a:r>
            <a:endParaRPr lang="zh-TW" altLang="en-US" dirty="0"/>
          </a:p>
        </p:txBody>
      </p:sp>
      <p:sp>
        <p:nvSpPr>
          <p:cNvPr id="3" name="標題 2"/>
          <p:cNvSpPr>
            <a:spLocks noGrp="1"/>
          </p:cNvSpPr>
          <p:nvPr>
            <p:ph type="title"/>
          </p:nvPr>
        </p:nvSpPr>
        <p:spPr/>
        <p:txBody>
          <a:bodyPr/>
          <a:lstStyle/>
          <a:p>
            <a:r>
              <a:rPr lang="en-US" altLang="zh-TW" dirty="0" smtClean="0"/>
              <a:t>Why 4.5 </a:t>
            </a:r>
            <a:r>
              <a:rPr lang="en-US" altLang="zh-TW" dirty="0" smtClean="0">
                <a:cs typeface="Times New Roman"/>
              </a:rPr>
              <a:t>Å</a:t>
            </a:r>
            <a:r>
              <a:rPr lang="en-US" altLang="zh-TW" dirty="0" smtClean="0"/>
              <a:t>?</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r>
              <a:rPr lang="en-US" altLang="zh-TW" dirty="0" smtClean="0"/>
              <a:t>1</a:t>
            </a:r>
            <a:r>
              <a:rPr lang="en-US" altLang="zh-TW" baseline="30000" dirty="0" smtClean="0"/>
              <a:t>st</a:t>
            </a:r>
            <a:r>
              <a:rPr lang="en-US" altLang="zh-TW" dirty="0" smtClean="0"/>
              <a:t> stage</a:t>
            </a:r>
          </a:p>
          <a:p>
            <a:pPr lvl="1"/>
            <a:r>
              <a:rPr lang="en-US" altLang="zh-TW" dirty="0" smtClean="0"/>
              <a:t>Leave-One-Out cross validation</a:t>
            </a:r>
          </a:p>
          <a:p>
            <a:endParaRPr lang="en-US" altLang="zh-TW" dirty="0" smtClean="0"/>
          </a:p>
          <a:p>
            <a:endParaRPr lang="en-US" altLang="zh-TW" dirty="0" smtClean="0"/>
          </a:p>
          <a:p>
            <a:endParaRPr lang="en-US" altLang="zh-TW" dirty="0" smtClean="0"/>
          </a:p>
          <a:p>
            <a:r>
              <a:rPr lang="en-US" altLang="zh-TW" dirty="0" smtClean="0"/>
              <a:t>2</a:t>
            </a:r>
            <a:r>
              <a:rPr lang="en-US" altLang="zh-TW" baseline="30000" dirty="0" smtClean="0"/>
              <a:t>nd</a:t>
            </a:r>
            <a:r>
              <a:rPr lang="en-US" altLang="zh-TW" dirty="0" smtClean="0"/>
              <a:t> stage</a:t>
            </a:r>
          </a:p>
          <a:p>
            <a:pPr lvl="1"/>
            <a:r>
              <a:rPr lang="en-US" altLang="zh-TW" dirty="0" smtClean="0"/>
              <a:t>Leave-One-Out cross validation</a:t>
            </a:r>
          </a:p>
          <a:p>
            <a:pPr lvl="1"/>
            <a:r>
              <a:rPr lang="en-US" altLang="zh-TW" dirty="0" smtClean="0"/>
              <a:t>Multi-class prediction using one-against-one approach</a:t>
            </a:r>
            <a:endParaRPr lang="zh-TW" altLang="en-US" dirty="0"/>
          </a:p>
        </p:txBody>
      </p:sp>
      <p:sp>
        <p:nvSpPr>
          <p:cNvPr id="3" name="標題 2"/>
          <p:cNvSpPr>
            <a:spLocks noGrp="1"/>
          </p:cNvSpPr>
          <p:nvPr>
            <p:ph type="title"/>
          </p:nvPr>
        </p:nvSpPr>
        <p:spPr/>
        <p:txBody>
          <a:bodyPr/>
          <a:lstStyle/>
          <a:p>
            <a:r>
              <a:rPr lang="en-US" altLang="zh-TW" dirty="0" smtClean="0"/>
              <a:t>Parameter Selection</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24</a:t>
            </a:fld>
            <a:endParaRPr lang="en-US"/>
          </a:p>
        </p:txBody>
      </p:sp>
      <p:graphicFrame>
        <p:nvGraphicFramePr>
          <p:cNvPr id="5" name="表格 4"/>
          <p:cNvGraphicFramePr>
            <a:graphicFrameLocks noGrp="1"/>
          </p:cNvGraphicFramePr>
          <p:nvPr/>
        </p:nvGraphicFramePr>
        <p:xfrm>
          <a:off x="955381" y="2530794"/>
          <a:ext cx="7045643" cy="1112520"/>
        </p:xfrm>
        <a:graphic>
          <a:graphicData uri="http://schemas.openxmlformats.org/drawingml/2006/table">
            <a:tbl>
              <a:tblPr firstRow="1" bandRow="1"/>
              <a:tblGrid>
                <a:gridCol w="2168843"/>
                <a:gridCol w="1219200"/>
                <a:gridCol w="1219200"/>
                <a:gridCol w="1219200"/>
                <a:gridCol w="1219200"/>
              </a:tblGrid>
              <a:tr h="370840">
                <a:tc>
                  <a:txBody>
                    <a:bodyPr/>
                    <a:lstStyle/>
                    <a:p>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Cost (C)</a:t>
                      </a:r>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Gamma (</a:t>
                      </a:r>
                      <a:r>
                        <a:rPr lang="el-GR" altLang="zh-TW" dirty="0" smtClean="0">
                          <a:latin typeface="+mn-lt"/>
                          <a:cs typeface="Times New Roman"/>
                        </a:rPr>
                        <a:t>γ</a:t>
                      </a:r>
                      <a:r>
                        <a:rPr lang="en-US" altLang="zh-TW" dirty="0" smtClean="0">
                          <a:latin typeface="+mn-lt"/>
                        </a:rPr>
                        <a:t>)</a:t>
                      </a:r>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W</a:t>
                      </a:r>
                      <a:r>
                        <a:rPr lang="en-US" altLang="zh-TW" baseline="-25000" dirty="0" smtClean="0">
                          <a:latin typeface="+mn-lt"/>
                        </a:rPr>
                        <a:t>0</a:t>
                      </a:r>
                      <a:endParaRPr lang="zh-TW" altLang="en-US" baseline="-25000"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W</a:t>
                      </a:r>
                      <a:r>
                        <a:rPr lang="en-US" altLang="zh-TW" baseline="-25000" dirty="0" smtClean="0">
                          <a:latin typeface="+mn-lt"/>
                        </a:rPr>
                        <a:t>1</a:t>
                      </a:r>
                      <a:endParaRPr lang="zh-TW" altLang="en-US" baseline="-25000"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altLang="zh-TW" dirty="0" smtClean="0">
                          <a:latin typeface="+mn-lt"/>
                        </a:rPr>
                        <a:t>Specific-binding</a:t>
                      </a:r>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altLang="zh-TW" dirty="0" smtClean="0">
                          <a:latin typeface="+mn-lt"/>
                        </a:rPr>
                        <a:t>2</a:t>
                      </a:r>
                      <a:r>
                        <a:rPr lang="en-US" altLang="zh-TW" baseline="30000" dirty="0" smtClean="0">
                          <a:latin typeface="+mn-lt"/>
                        </a:rPr>
                        <a:t>2</a:t>
                      </a:r>
                      <a:endParaRPr lang="zh-TW" altLang="en-US" baseline="30000"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altLang="zh-TW" dirty="0" smtClean="0">
                          <a:latin typeface="+mn-lt"/>
                        </a:rPr>
                        <a:t>2</a:t>
                      </a:r>
                      <a:r>
                        <a:rPr lang="en-US" altLang="zh-TW" baseline="30000" dirty="0" smtClean="0">
                          <a:latin typeface="+mn-lt"/>
                        </a:rPr>
                        <a:t>-5</a:t>
                      </a:r>
                      <a:endParaRPr lang="zh-TW" altLang="en-US" baseline="30000"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altLang="zh-TW" dirty="0" smtClean="0">
                          <a:latin typeface="+mn-lt"/>
                        </a:rPr>
                        <a:t>1</a:t>
                      </a:r>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altLang="zh-TW" dirty="0" smtClean="0">
                          <a:latin typeface="+mn-lt"/>
                        </a:rPr>
                        <a:t>1.5</a:t>
                      </a:r>
                      <a:endParaRPr lang="zh-TW" altLang="en-US" dirty="0">
                        <a:latin typeface="+mn-lt"/>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70840">
                <a:tc>
                  <a:txBody>
                    <a:bodyPr/>
                    <a:lstStyle/>
                    <a:p>
                      <a:r>
                        <a:rPr lang="en-US" altLang="zh-TW" dirty="0" smtClean="0">
                          <a:latin typeface="+mn-lt"/>
                        </a:rPr>
                        <a:t>Non-specific binding</a:t>
                      </a:r>
                      <a:endParaRPr lang="zh-TW" altLang="en-US" dirty="0">
                        <a:latin typeface="+mn-lt"/>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2</a:t>
                      </a:r>
                      <a:r>
                        <a:rPr lang="en-US" altLang="zh-TW" baseline="30000" dirty="0" smtClean="0">
                          <a:latin typeface="+mn-lt"/>
                        </a:rPr>
                        <a:t>0</a:t>
                      </a:r>
                      <a:endParaRPr lang="zh-TW" altLang="en-US" baseline="30000" dirty="0">
                        <a:latin typeface="+mn-lt"/>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2</a:t>
                      </a:r>
                      <a:r>
                        <a:rPr lang="en-US" altLang="zh-TW" baseline="30000" dirty="0" smtClean="0">
                          <a:latin typeface="+mn-lt"/>
                        </a:rPr>
                        <a:t>-5</a:t>
                      </a:r>
                      <a:endParaRPr lang="zh-TW" altLang="en-US" baseline="30000" dirty="0">
                        <a:latin typeface="+mn-lt"/>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1</a:t>
                      </a:r>
                      <a:endParaRPr lang="zh-TW" altLang="en-US" dirty="0">
                        <a:latin typeface="+mn-lt"/>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dirty="0" smtClean="0">
                          <a:latin typeface="+mn-lt"/>
                        </a:rPr>
                        <a:t>2</a:t>
                      </a:r>
                      <a:endParaRPr lang="zh-TW" altLang="en-US" dirty="0">
                        <a:latin typeface="+mn-lt"/>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25</a:t>
            </a:fld>
            <a:endParaRPr lang="en-US"/>
          </a:p>
        </p:txBody>
      </p:sp>
      <p:pic>
        <p:nvPicPr>
          <p:cNvPr id="26626" name="Picture 2"/>
          <p:cNvPicPr>
            <a:picLocks noChangeAspect="1" noChangeArrowheads="1"/>
          </p:cNvPicPr>
          <p:nvPr/>
        </p:nvPicPr>
        <p:blipFill>
          <a:blip r:embed="rId3" cstate="print"/>
          <a:srcRect l="16406" t="34687" r="3320" b="30625"/>
          <a:stretch>
            <a:fillRect/>
          </a:stretch>
        </p:blipFill>
        <p:spPr bwMode="auto">
          <a:xfrm>
            <a:off x="-55754" y="1785926"/>
            <a:ext cx="9199786" cy="2484632"/>
          </a:xfrm>
          <a:prstGeom prst="rect">
            <a:avLst/>
          </a:prstGeom>
          <a:noFill/>
          <a:ln w="9525">
            <a:noFill/>
            <a:miter lim="800000"/>
            <a:headEnd/>
            <a:tailEnd/>
          </a:ln>
        </p:spPr>
      </p:pic>
      <p:sp>
        <p:nvSpPr>
          <p:cNvPr id="6" name="矩形 5"/>
          <p:cNvSpPr/>
          <p:nvPr/>
        </p:nvSpPr>
        <p:spPr>
          <a:xfrm>
            <a:off x="5929322" y="2357430"/>
            <a:ext cx="500066" cy="121444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7" name="文字方塊 6"/>
          <p:cNvSpPr txBox="1"/>
          <p:nvPr/>
        </p:nvSpPr>
        <p:spPr>
          <a:xfrm>
            <a:off x="7644872" y="4000504"/>
            <a:ext cx="1499128" cy="246221"/>
          </a:xfrm>
          <a:prstGeom prst="rect">
            <a:avLst/>
          </a:prstGeom>
          <a:noFill/>
        </p:spPr>
        <p:txBody>
          <a:bodyPr wrap="none" rtlCol="0">
            <a:spAutoFit/>
          </a:bodyPr>
          <a:lstStyle/>
          <a:p>
            <a:r>
              <a:rPr lang="en-US" altLang="zh-TW" sz="1000" dirty="0" smtClean="0"/>
              <a:t>Data update: 2009/09/08</a:t>
            </a:r>
            <a:endParaRPr lang="zh-TW" alt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fontScale="70000" lnSpcReduction="20000"/>
          </a:bodyPr>
          <a:lstStyle/>
          <a:p>
            <a:r>
              <a:rPr lang="en-US" altLang="zh-TW" dirty="0" smtClean="0"/>
              <a:t>Proteins that interact with DNA are involved in a number of fundamental biological activities such as DNA </a:t>
            </a:r>
            <a:r>
              <a:rPr lang="en-US" altLang="zh-TW" dirty="0" smtClean="0">
                <a:solidFill>
                  <a:srgbClr val="C00000"/>
                </a:solidFill>
              </a:rPr>
              <a:t>replication</a:t>
            </a:r>
            <a:r>
              <a:rPr lang="en-US" altLang="zh-TW" dirty="0" smtClean="0"/>
              <a:t>, </a:t>
            </a:r>
            <a:r>
              <a:rPr lang="en-US" altLang="zh-TW" dirty="0" smtClean="0">
                <a:solidFill>
                  <a:srgbClr val="C00000"/>
                </a:solidFill>
              </a:rPr>
              <a:t>transcription</a:t>
            </a:r>
            <a:r>
              <a:rPr lang="en-US" altLang="zh-TW" dirty="0" smtClean="0">
                <a:solidFill>
                  <a:schemeClr val="tx1"/>
                </a:solidFill>
              </a:rPr>
              <a:t>, </a:t>
            </a:r>
            <a:r>
              <a:rPr lang="en-US" altLang="zh-TW" dirty="0" smtClean="0">
                <a:solidFill>
                  <a:srgbClr val="C00000"/>
                </a:solidFill>
              </a:rPr>
              <a:t>recombination</a:t>
            </a:r>
            <a:r>
              <a:rPr lang="en-US" altLang="zh-TW" dirty="0" smtClean="0"/>
              <a:t>, and </a:t>
            </a:r>
            <a:r>
              <a:rPr lang="en-US" altLang="zh-TW" dirty="0" smtClean="0">
                <a:solidFill>
                  <a:srgbClr val="C00000"/>
                </a:solidFill>
              </a:rPr>
              <a:t>repair</a:t>
            </a:r>
            <a:r>
              <a:rPr lang="en-US" altLang="zh-TW" dirty="0" smtClean="0"/>
              <a:t>.</a:t>
            </a:r>
          </a:p>
          <a:p>
            <a:endParaRPr lang="en-US" altLang="zh-TW" dirty="0" smtClean="0"/>
          </a:p>
          <a:p>
            <a:r>
              <a:rPr lang="en-US" altLang="zh-TW" dirty="0" smtClean="0"/>
              <a:t>A reliable identification of DNA-binding sites in DNA-binding proteins is important for </a:t>
            </a:r>
            <a:r>
              <a:rPr lang="en-US" altLang="zh-TW" dirty="0" smtClean="0">
                <a:solidFill>
                  <a:srgbClr val="C00000"/>
                </a:solidFill>
              </a:rPr>
              <a:t>functional annotation</a:t>
            </a:r>
            <a:r>
              <a:rPr lang="en-US" altLang="zh-TW" dirty="0" smtClean="0"/>
              <a:t>, </a:t>
            </a:r>
            <a:r>
              <a:rPr lang="en-US" altLang="zh-TW" dirty="0" smtClean="0">
                <a:solidFill>
                  <a:srgbClr val="C00000"/>
                </a:solidFill>
              </a:rPr>
              <a:t>site-directed mutagenesis</a:t>
            </a:r>
            <a:r>
              <a:rPr lang="en-US" altLang="zh-TW" dirty="0" smtClean="0"/>
              <a:t>, and </a:t>
            </a:r>
            <a:r>
              <a:rPr lang="en-US" altLang="zh-TW" dirty="0" smtClean="0">
                <a:solidFill>
                  <a:srgbClr val="C00000"/>
                </a:solidFill>
              </a:rPr>
              <a:t>modeling protein–DNA interactions</a:t>
            </a:r>
            <a:r>
              <a:rPr lang="en-US" altLang="zh-TW" dirty="0" smtClean="0"/>
              <a:t>.</a:t>
            </a:r>
          </a:p>
          <a:p>
            <a:endParaRPr lang="en-US" altLang="zh-TW" dirty="0" smtClean="0"/>
          </a:p>
          <a:p>
            <a:r>
              <a:rPr lang="en-US" altLang="zh-TW" dirty="0" smtClean="0"/>
              <a:t>Insights into the mechanism of protein-DNA binding and recognition have come from extensive analysis of protein-DNA interfaces.</a:t>
            </a:r>
          </a:p>
          <a:p>
            <a:endParaRPr lang="en-US" altLang="zh-TW" dirty="0" smtClean="0"/>
          </a:p>
          <a:p>
            <a:r>
              <a:rPr lang="en-US" altLang="zh-TW" dirty="0" smtClean="0"/>
              <a:t>Most, if not all, proteins that interact with specific sites bind also nonspecifically to DNA with </a:t>
            </a:r>
            <a:r>
              <a:rPr lang="en-US" altLang="zh-TW" dirty="0" smtClean="0">
                <a:solidFill>
                  <a:srgbClr val="C00000"/>
                </a:solidFill>
              </a:rPr>
              <a:t>appreciable affinity</a:t>
            </a:r>
            <a:r>
              <a:rPr lang="en-US" altLang="zh-TW" dirty="0" smtClean="0"/>
              <a:t>.</a:t>
            </a:r>
          </a:p>
          <a:p>
            <a:endParaRPr lang="en-US" altLang="zh-TW" dirty="0" smtClean="0"/>
          </a:p>
          <a:p>
            <a:r>
              <a:rPr lang="en-US" altLang="zh-TW" dirty="0" smtClean="0"/>
              <a:t>Nonspecific interaction is </a:t>
            </a:r>
            <a:r>
              <a:rPr lang="en-US" altLang="zh-TW" dirty="0" smtClean="0">
                <a:solidFill>
                  <a:srgbClr val="C00000"/>
                </a:solidFill>
              </a:rPr>
              <a:t>an important intermediate step </a:t>
            </a:r>
            <a:r>
              <a:rPr lang="en-US" altLang="zh-TW" dirty="0" smtClean="0"/>
              <a:t>in the process of sequence-specific recognition and binding.</a:t>
            </a:r>
          </a:p>
        </p:txBody>
      </p:sp>
      <p:sp>
        <p:nvSpPr>
          <p:cNvPr id="3" name="標題 2"/>
          <p:cNvSpPr>
            <a:spLocks noGrp="1"/>
          </p:cNvSpPr>
          <p:nvPr>
            <p:ph type="title"/>
          </p:nvPr>
        </p:nvSpPr>
        <p:spPr/>
        <p:txBody>
          <a:bodyPr/>
          <a:lstStyle/>
          <a:p>
            <a:r>
              <a:rPr lang="en-US" altLang="zh-TW" dirty="0" smtClean="0"/>
              <a:t>Introduction</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fontScale="77500" lnSpcReduction="20000"/>
          </a:bodyPr>
          <a:lstStyle/>
          <a:p>
            <a:r>
              <a:rPr lang="en-US" altLang="zh-TW" dirty="0" smtClean="0"/>
              <a:t>Transcription factors (TFs) are proteins that regulate gene expression, which serve as </a:t>
            </a:r>
            <a:r>
              <a:rPr lang="en-US" altLang="zh-TW" dirty="0" smtClean="0">
                <a:solidFill>
                  <a:srgbClr val="C00000"/>
                </a:solidFill>
              </a:rPr>
              <a:t>integration centers</a:t>
            </a:r>
            <a:r>
              <a:rPr lang="en-US" altLang="zh-TW" dirty="0" smtClean="0"/>
              <a:t> of the different signal-transduction pathways affecting a given gene.</a:t>
            </a:r>
          </a:p>
          <a:p>
            <a:endParaRPr lang="en-US" altLang="zh-TW" dirty="0" smtClean="0"/>
          </a:p>
          <a:p>
            <a:r>
              <a:rPr lang="en-US" altLang="zh-TW" dirty="0" smtClean="0"/>
              <a:t>TFs regulate </a:t>
            </a:r>
            <a:r>
              <a:rPr lang="en-US" altLang="zh-TW" dirty="0" smtClean="0">
                <a:solidFill>
                  <a:srgbClr val="C00000"/>
                </a:solidFill>
              </a:rPr>
              <a:t>cell development</a:t>
            </a:r>
            <a:r>
              <a:rPr lang="en-US" altLang="zh-TW" dirty="0" smtClean="0"/>
              <a:t>, </a:t>
            </a:r>
            <a:r>
              <a:rPr lang="en-US" altLang="zh-TW" dirty="0" smtClean="0">
                <a:solidFill>
                  <a:srgbClr val="C00000"/>
                </a:solidFill>
              </a:rPr>
              <a:t>differentiation</a:t>
            </a:r>
            <a:r>
              <a:rPr lang="en-US" altLang="zh-TW" dirty="0" smtClean="0"/>
              <a:t>, and </a:t>
            </a:r>
            <a:r>
              <a:rPr lang="en-US" altLang="zh-TW" dirty="0" smtClean="0">
                <a:solidFill>
                  <a:srgbClr val="C00000"/>
                </a:solidFill>
              </a:rPr>
              <a:t>cell growth</a:t>
            </a:r>
            <a:r>
              <a:rPr lang="en-US" altLang="zh-TW" dirty="0" smtClean="0"/>
              <a:t> by binding to a specific DNA site and regulating gene expression.</a:t>
            </a:r>
          </a:p>
          <a:p>
            <a:endParaRPr lang="en-US" altLang="zh-TW" dirty="0" smtClean="0"/>
          </a:p>
          <a:p>
            <a:r>
              <a:rPr lang="en-US" altLang="zh-TW" dirty="0" smtClean="0"/>
              <a:t>The tertiary structures of a large number of TFs are </a:t>
            </a:r>
            <a:r>
              <a:rPr lang="en-US" altLang="zh-TW" dirty="0" smtClean="0">
                <a:solidFill>
                  <a:srgbClr val="C00000"/>
                </a:solidFill>
              </a:rPr>
              <a:t>mostly disordered</a:t>
            </a:r>
            <a:r>
              <a:rPr lang="en-US" altLang="zh-TW" dirty="0" smtClean="0"/>
              <a:t>.</a:t>
            </a:r>
          </a:p>
          <a:p>
            <a:endParaRPr lang="en-US" altLang="zh-TW" dirty="0" smtClean="0"/>
          </a:p>
          <a:p>
            <a:r>
              <a:rPr lang="en-US" altLang="zh-TW" dirty="0" smtClean="0"/>
              <a:t>Sequence based analysis aimed at identifying the residues in a highly-disordered TF that play key roles in interaction with the DNA is essential for obtaining a </a:t>
            </a:r>
            <a:r>
              <a:rPr lang="en-US" altLang="zh-TW" dirty="0" smtClean="0">
                <a:solidFill>
                  <a:srgbClr val="C00000"/>
                </a:solidFill>
              </a:rPr>
              <a:t>comprehensive picture </a:t>
            </a:r>
            <a:r>
              <a:rPr lang="en-US" altLang="zh-TW" dirty="0" smtClean="0"/>
              <a:t>of how the TF functions.</a:t>
            </a:r>
          </a:p>
        </p:txBody>
      </p:sp>
      <p:sp>
        <p:nvSpPr>
          <p:cNvPr id="3" name="標題 2"/>
          <p:cNvSpPr>
            <a:spLocks noGrp="1"/>
          </p:cNvSpPr>
          <p:nvPr>
            <p:ph type="title"/>
          </p:nvPr>
        </p:nvSpPr>
        <p:spPr/>
        <p:txBody>
          <a:bodyPr/>
          <a:lstStyle/>
          <a:p>
            <a:r>
              <a:rPr lang="en-US" altLang="zh-TW" dirty="0" smtClean="0"/>
              <a:t>Introduction (cont’)</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lnSpcReduction="10000"/>
          </a:bodyPr>
          <a:lstStyle/>
          <a:p>
            <a:r>
              <a:rPr lang="en-US" altLang="zh-TW" dirty="0" smtClean="0"/>
              <a:t>Two types of binding mechanisms</a:t>
            </a:r>
          </a:p>
          <a:p>
            <a:pPr lvl="1"/>
            <a:r>
              <a:rPr lang="en-US" altLang="zh-TW" dirty="0" smtClean="0">
                <a:solidFill>
                  <a:srgbClr val="C00000"/>
                </a:solidFill>
              </a:rPr>
              <a:t>Sequence-specific (specific) binding</a:t>
            </a:r>
          </a:p>
          <a:p>
            <a:pPr lvl="2"/>
            <a:r>
              <a:rPr lang="en-US" altLang="zh-TW" dirty="0" smtClean="0"/>
              <a:t>A residue is regarded as involved in sequence-specific binding with the DNA, if one or more heavy atoms in its side-chain fall within 4.5 Å from the </a:t>
            </a:r>
            <a:r>
              <a:rPr lang="en-US" altLang="zh-TW" dirty="0" err="1" smtClean="0">
                <a:solidFill>
                  <a:srgbClr val="C00000"/>
                </a:solidFill>
              </a:rPr>
              <a:t>nucleobases</a:t>
            </a:r>
            <a:r>
              <a:rPr lang="en-US" altLang="zh-TW" dirty="0" smtClean="0"/>
              <a:t> of the DNA.</a:t>
            </a:r>
          </a:p>
          <a:p>
            <a:pPr lvl="1"/>
            <a:endParaRPr lang="en-US" altLang="zh-TW" dirty="0" smtClean="0">
              <a:solidFill>
                <a:srgbClr val="C00000"/>
              </a:solidFill>
            </a:endParaRPr>
          </a:p>
          <a:p>
            <a:pPr lvl="1"/>
            <a:r>
              <a:rPr lang="en-US" altLang="zh-TW" dirty="0" smtClean="0">
                <a:solidFill>
                  <a:srgbClr val="C00000"/>
                </a:solidFill>
              </a:rPr>
              <a:t>Non-specific binding</a:t>
            </a:r>
          </a:p>
          <a:p>
            <a:pPr lvl="2"/>
            <a:r>
              <a:rPr lang="en-US" altLang="zh-TW" dirty="0" smtClean="0"/>
              <a:t>A residue is regarded as involved in non-specific binding with the DNA, if one or more heavy atoms in its side-chain fall within 4.5 Å from the </a:t>
            </a:r>
            <a:r>
              <a:rPr lang="en-US" altLang="zh-TW" dirty="0" smtClean="0">
                <a:solidFill>
                  <a:srgbClr val="C00000"/>
                </a:solidFill>
              </a:rPr>
              <a:t>nucleotide backbone</a:t>
            </a:r>
            <a:r>
              <a:rPr lang="en-US" altLang="zh-TW" dirty="0" smtClean="0"/>
              <a:t> of the DNA.</a:t>
            </a:r>
          </a:p>
        </p:txBody>
      </p:sp>
      <p:sp>
        <p:nvSpPr>
          <p:cNvPr id="3" name="標題 2"/>
          <p:cNvSpPr>
            <a:spLocks noGrp="1"/>
          </p:cNvSpPr>
          <p:nvPr>
            <p:ph type="title"/>
          </p:nvPr>
        </p:nvSpPr>
        <p:spPr/>
        <p:txBody>
          <a:bodyPr/>
          <a:lstStyle/>
          <a:p>
            <a:r>
              <a:rPr lang="en-US" altLang="zh-TW" dirty="0" smtClean="0"/>
              <a:t>Introduction (cont’)</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Specific Binding vs. Non-specific Binding</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6</a:t>
            </a:fld>
            <a:endParaRPr lang="en-US"/>
          </a:p>
        </p:txBody>
      </p:sp>
      <p:pic>
        <p:nvPicPr>
          <p:cNvPr id="4" name="內容版面配置區 4" descr="2PRTA.png"/>
          <p:cNvPicPr>
            <a:picLocks noChangeAspect="1"/>
          </p:cNvPicPr>
          <p:nvPr/>
        </p:nvPicPr>
        <p:blipFill>
          <a:blip r:embed="rId3" cstate="print"/>
          <a:srcRect l="6922" t="4244" r="20922" b="6045"/>
          <a:stretch>
            <a:fillRect/>
          </a:stretch>
        </p:blipFill>
        <p:spPr>
          <a:xfrm>
            <a:off x="1857356" y="1571612"/>
            <a:ext cx="5292172" cy="4897234"/>
          </a:xfrm>
          <a:prstGeom prst="rect">
            <a:avLst/>
          </a:prstGeom>
        </p:spPr>
      </p:pic>
      <p:sp>
        <p:nvSpPr>
          <p:cNvPr id="5" name="文字方塊 4"/>
          <p:cNvSpPr txBox="1"/>
          <p:nvPr/>
        </p:nvSpPr>
        <p:spPr>
          <a:xfrm>
            <a:off x="1857356" y="5786454"/>
            <a:ext cx="2298193" cy="646331"/>
          </a:xfrm>
          <a:prstGeom prst="rect">
            <a:avLst/>
          </a:prstGeom>
          <a:noFill/>
        </p:spPr>
        <p:txBody>
          <a:bodyPr wrap="none" rtlCol="0">
            <a:spAutoFit/>
          </a:bodyPr>
          <a:lstStyle/>
          <a:p>
            <a:r>
              <a:rPr lang="en-US" altLang="zh-TW" sz="1200" dirty="0" smtClean="0">
                <a:solidFill>
                  <a:srgbClr val="FF0000"/>
                </a:solidFill>
              </a:rPr>
              <a:t>Red: specific binding residues</a:t>
            </a:r>
          </a:p>
          <a:p>
            <a:r>
              <a:rPr lang="en-US" altLang="zh-TW" sz="1200" dirty="0" smtClean="0">
                <a:solidFill>
                  <a:srgbClr val="042A96"/>
                </a:solidFill>
              </a:rPr>
              <a:t>Blue: non-specific binding residues</a:t>
            </a:r>
          </a:p>
          <a:p>
            <a:r>
              <a:rPr lang="en-US" altLang="zh-TW" sz="1200" dirty="0" smtClean="0">
                <a:solidFill>
                  <a:srgbClr val="580446"/>
                </a:solidFill>
              </a:rPr>
              <a:t>Purple: both</a:t>
            </a:r>
            <a:endParaRPr lang="zh-TW" altLang="en-US" sz="1200" dirty="0">
              <a:solidFill>
                <a:srgbClr val="580446"/>
              </a:solidFill>
            </a:endParaRPr>
          </a:p>
        </p:txBody>
      </p:sp>
      <p:sp>
        <p:nvSpPr>
          <p:cNvPr id="6" name="文字方塊 5"/>
          <p:cNvSpPr txBox="1"/>
          <p:nvPr/>
        </p:nvSpPr>
        <p:spPr>
          <a:xfrm>
            <a:off x="1857356" y="3702610"/>
            <a:ext cx="873637" cy="369332"/>
          </a:xfrm>
          <a:prstGeom prst="rect">
            <a:avLst/>
          </a:prstGeom>
          <a:noFill/>
        </p:spPr>
        <p:txBody>
          <a:bodyPr wrap="none" rtlCol="0">
            <a:spAutoFit/>
          </a:bodyPr>
          <a:lstStyle/>
          <a:p>
            <a:r>
              <a:rPr lang="en-US" altLang="zh-TW" dirty="0" smtClean="0"/>
              <a:t>2PRT:A</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r>
              <a:rPr lang="en-US" altLang="zh-TW" dirty="0" err="1" smtClean="0"/>
              <a:t>Luscombe</a:t>
            </a:r>
            <a:r>
              <a:rPr lang="en-US" altLang="zh-TW" dirty="0" smtClean="0"/>
              <a:t> et al. reported that protein-DNA interactions can be grouped into eight different structural/functional groups</a:t>
            </a:r>
          </a:p>
          <a:p>
            <a:pPr lvl="1"/>
            <a:r>
              <a:rPr lang="en-US" altLang="zh-TW" dirty="0" smtClean="0"/>
              <a:t>Zinc-coordinating</a:t>
            </a:r>
          </a:p>
          <a:p>
            <a:pPr lvl="1"/>
            <a:r>
              <a:rPr lang="en-US" altLang="zh-TW" dirty="0" smtClean="0"/>
              <a:t>Zipper-type</a:t>
            </a:r>
          </a:p>
          <a:p>
            <a:pPr lvl="1"/>
            <a:r>
              <a:rPr lang="en-US" altLang="zh-TW" dirty="0" smtClean="0">
                <a:solidFill>
                  <a:schemeClr val="accent6">
                    <a:lumMod val="50000"/>
                  </a:schemeClr>
                </a:solidFill>
              </a:rPr>
              <a:t>Helix-turn-helix (HTH, including “winged” HTH)</a:t>
            </a:r>
          </a:p>
          <a:p>
            <a:pPr lvl="1"/>
            <a:r>
              <a:rPr lang="en-US" altLang="zh-TW" dirty="0" smtClean="0">
                <a:solidFill>
                  <a:schemeClr val="tx1"/>
                </a:solidFill>
                <a:cs typeface="Times New Roman"/>
              </a:rPr>
              <a:t>Other α-helix</a:t>
            </a:r>
          </a:p>
          <a:p>
            <a:pPr lvl="1"/>
            <a:r>
              <a:rPr lang="en-US" altLang="zh-TW" dirty="0" smtClean="0">
                <a:solidFill>
                  <a:schemeClr val="tx1"/>
                </a:solidFill>
                <a:cs typeface="Times New Roman"/>
              </a:rPr>
              <a:t>β-sheet</a:t>
            </a:r>
          </a:p>
          <a:p>
            <a:pPr lvl="1"/>
            <a:r>
              <a:rPr lang="en-US" altLang="zh-TW" dirty="0" smtClean="0">
                <a:solidFill>
                  <a:schemeClr val="accent6">
                    <a:lumMod val="75000"/>
                  </a:schemeClr>
                </a:solidFill>
                <a:cs typeface="Times New Roman"/>
              </a:rPr>
              <a:t>β-hairpin/ribbon</a:t>
            </a:r>
          </a:p>
          <a:p>
            <a:pPr lvl="1"/>
            <a:r>
              <a:rPr lang="en-US" altLang="zh-TW" dirty="0" smtClean="0"/>
              <a:t>Others</a:t>
            </a:r>
          </a:p>
          <a:p>
            <a:pPr lvl="1"/>
            <a:r>
              <a:rPr lang="en-US" altLang="zh-TW" dirty="0" smtClean="0"/>
              <a:t>Enzymes</a:t>
            </a:r>
          </a:p>
        </p:txBody>
      </p:sp>
      <p:sp>
        <p:nvSpPr>
          <p:cNvPr id="3" name="標題 2"/>
          <p:cNvSpPr>
            <a:spLocks noGrp="1"/>
          </p:cNvSpPr>
          <p:nvPr>
            <p:ph type="title"/>
          </p:nvPr>
        </p:nvSpPr>
        <p:spPr/>
        <p:txBody>
          <a:bodyPr/>
          <a:lstStyle/>
          <a:p>
            <a:r>
              <a:rPr lang="en-US" altLang="zh-TW" dirty="0" smtClean="0"/>
              <a:t>DNA-binding Mode</a:t>
            </a:r>
            <a:endParaRPr lang="zh-TW" altLang="en-US" dirty="0"/>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7</a:t>
            </a:fld>
            <a:endParaRPr lang="en-US"/>
          </a:p>
        </p:txBody>
      </p:sp>
      <p:sp>
        <p:nvSpPr>
          <p:cNvPr id="5" name="文字方塊 4"/>
          <p:cNvSpPr txBox="1"/>
          <p:nvPr/>
        </p:nvSpPr>
        <p:spPr>
          <a:xfrm>
            <a:off x="1657655" y="6642556"/>
            <a:ext cx="7486345" cy="215444"/>
          </a:xfrm>
          <a:prstGeom prst="rect">
            <a:avLst/>
          </a:prstGeom>
          <a:noFill/>
        </p:spPr>
        <p:txBody>
          <a:bodyPr wrap="none" rtlCol="0">
            <a:spAutoFit/>
          </a:bodyPr>
          <a:lstStyle/>
          <a:p>
            <a:r>
              <a:rPr lang="en-US" altLang="zh-TW" sz="800" dirty="0" err="1" smtClean="0"/>
              <a:t>Luscombe</a:t>
            </a:r>
            <a:r>
              <a:rPr lang="en-US" altLang="zh-TW" sz="800" dirty="0" smtClean="0"/>
              <a:t> NM, Austin SE, Berman  HM, Thornton JM: An overview of the structures of protein-DNA complexes. Genome Biology 2000, 1(1):reviews001.001 - reviews001.037.</a:t>
            </a:r>
            <a:endParaRPr lang="zh-TW" alt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lgn="r"/>
            <a:fld id="{D4C49B74-5DB2-4B03-B1D2-7F6A3C51C318}" type="slidenum">
              <a:rPr lang="en-US" smtClean="0"/>
              <a:pPr algn="r"/>
              <a:t>8</a:t>
            </a:fld>
            <a:endParaRPr lang="en-US"/>
          </a:p>
        </p:txBody>
      </p:sp>
      <p:pic>
        <p:nvPicPr>
          <p:cNvPr id="5" name="圖片 4" descr="DNA-Binding Proteind_HTH_1BC8.png"/>
          <p:cNvPicPr>
            <a:picLocks noChangeAspect="1"/>
          </p:cNvPicPr>
          <p:nvPr/>
        </p:nvPicPr>
        <p:blipFill>
          <a:blip r:embed="rId2" cstate="print"/>
          <a:stretch>
            <a:fillRect/>
          </a:stretch>
        </p:blipFill>
        <p:spPr>
          <a:xfrm>
            <a:off x="4951116" y="3192412"/>
            <a:ext cx="3764288" cy="2951232"/>
          </a:xfrm>
          <a:prstGeom prst="rect">
            <a:avLst/>
          </a:prstGeom>
        </p:spPr>
      </p:pic>
      <p:pic>
        <p:nvPicPr>
          <p:cNvPr id="7" name="圖片 6" descr="DNA-Binding Proteind_Zipper.png"/>
          <p:cNvPicPr>
            <a:picLocks noChangeAspect="1"/>
          </p:cNvPicPr>
          <p:nvPr/>
        </p:nvPicPr>
        <p:blipFill>
          <a:blip r:embed="rId3" cstate="print"/>
          <a:stretch>
            <a:fillRect/>
          </a:stretch>
        </p:blipFill>
        <p:spPr>
          <a:xfrm>
            <a:off x="428596" y="3357562"/>
            <a:ext cx="4481712" cy="2763779"/>
          </a:xfrm>
          <a:prstGeom prst="rect">
            <a:avLst/>
          </a:prstGeom>
        </p:spPr>
      </p:pic>
      <p:pic>
        <p:nvPicPr>
          <p:cNvPr id="8" name="圖片 7" descr="DNA-Binding Proteind_BetaSheet_1DBT.png"/>
          <p:cNvPicPr>
            <a:picLocks noChangeAspect="1"/>
          </p:cNvPicPr>
          <p:nvPr/>
        </p:nvPicPr>
        <p:blipFill>
          <a:blip r:embed="rId4" cstate="print"/>
          <a:stretch>
            <a:fillRect/>
          </a:stretch>
        </p:blipFill>
        <p:spPr>
          <a:xfrm>
            <a:off x="4307987" y="357166"/>
            <a:ext cx="4407417" cy="2617018"/>
          </a:xfrm>
          <a:prstGeom prst="rect">
            <a:avLst/>
          </a:prstGeom>
        </p:spPr>
      </p:pic>
      <p:pic>
        <p:nvPicPr>
          <p:cNvPr id="6" name="圖片 5" descr="DNA-Binding Proteind_ZincFinger_1a1l.png"/>
          <p:cNvPicPr>
            <a:picLocks noChangeAspect="1"/>
          </p:cNvPicPr>
          <p:nvPr/>
        </p:nvPicPr>
        <p:blipFill>
          <a:blip r:embed="rId5" cstate="print"/>
          <a:stretch>
            <a:fillRect/>
          </a:stretch>
        </p:blipFill>
        <p:spPr>
          <a:xfrm>
            <a:off x="428596" y="357166"/>
            <a:ext cx="3913869" cy="2886538"/>
          </a:xfrm>
          <a:prstGeom prst="rect">
            <a:avLst/>
          </a:prstGeom>
        </p:spPr>
      </p:pic>
      <p:sp>
        <p:nvSpPr>
          <p:cNvPr id="9" name="文字方塊 8"/>
          <p:cNvSpPr txBox="1"/>
          <p:nvPr/>
        </p:nvSpPr>
        <p:spPr>
          <a:xfrm>
            <a:off x="7563430" y="5857892"/>
            <a:ext cx="1223412" cy="369332"/>
          </a:xfrm>
          <a:prstGeom prst="rect">
            <a:avLst/>
          </a:prstGeom>
          <a:noFill/>
        </p:spPr>
        <p:txBody>
          <a:bodyPr wrap="none" rtlCol="0">
            <a:spAutoFit/>
          </a:bodyPr>
          <a:lstStyle/>
          <a:p>
            <a:r>
              <a:rPr lang="en-US" altLang="zh-TW" dirty="0" smtClean="0"/>
              <a:t>HTH, 1BC8</a:t>
            </a:r>
            <a:endParaRPr lang="zh-TW" altLang="en-US" dirty="0"/>
          </a:p>
        </p:txBody>
      </p:sp>
      <p:sp>
        <p:nvSpPr>
          <p:cNvPr id="10" name="文字方塊 9"/>
          <p:cNvSpPr txBox="1"/>
          <p:nvPr/>
        </p:nvSpPr>
        <p:spPr>
          <a:xfrm>
            <a:off x="1142976" y="5786454"/>
            <a:ext cx="1935145" cy="369332"/>
          </a:xfrm>
          <a:prstGeom prst="rect">
            <a:avLst/>
          </a:prstGeom>
          <a:noFill/>
        </p:spPr>
        <p:txBody>
          <a:bodyPr wrap="none" rtlCol="0">
            <a:spAutoFit/>
          </a:bodyPr>
          <a:lstStyle/>
          <a:p>
            <a:r>
              <a:rPr lang="en-US" altLang="zh-TW" dirty="0" smtClean="0"/>
              <a:t>Zipper-type, 1YSA</a:t>
            </a:r>
            <a:endParaRPr lang="zh-TW" altLang="en-US" dirty="0"/>
          </a:p>
        </p:txBody>
      </p:sp>
      <p:sp>
        <p:nvSpPr>
          <p:cNvPr id="11" name="文字方塊 10"/>
          <p:cNvSpPr txBox="1"/>
          <p:nvPr/>
        </p:nvSpPr>
        <p:spPr>
          <a:xfrm>
            <a:off x="1961782" y="3059668"/>
            <a:ext cx="2467342" cy="369332"/>
          </a:xfrm>
          <a:prstGeom prst="rect">
            <a:avLst/>
          </a:prstGeom>
          <a:noFill/>
        </p:spPr>
        <p:txBody>
          <a:bodyPr wrap="none" rtlCol="0">
            <a:spAutoFit/>
          </a:bodyPr>
          <a:lstStyle/>
          <a:p>
            <a:r>
              <a:rPr lang="en-US" altLang="zh-TW" dirty="0" smtClean="0"/>
              <a:t>Zinc-coordinating, 1A1L</a:t>
            </a:r>
            <a:endParaRPr lang="zh-TW" altLang="en-US" dirty="0"/>
          </a:p>
        </p:txBody>
      </p:sp>
      <p:sp>
        <p:nvSpPr>
          <p:cNvPr id="12" name="文字方塊 11"/>
          <p:cNvSpPr txBox="1"/>
          <p:nvPr/>
        </p:nvSpPr>
        <p:spPr>
          <a:xfrm>
            <a:off x="7168186" y="2786058"/>
            <a:ext cx="1547218" cy="369332"/>
          </a:xfrm>
          <a:prstGeom prst="rect">
            <a:avLst/>
          </a:prstGeom>
          <a:noFill/>
        </p:spPr>
        <p:txBody>
          <a:bodyPr wrap="none" rtlCol="0">
            <a:spAutoFit/>
          </a:bodyPr>
          <a:lstStyle/>
          <a:p>
            <a:r>
              <a:rPr lang="el-GR" altLang="zh-TW" dirty="0" smtClean="0">
                <a:cs typeface="Times New Roman"/>
              </a:rPr>
              <a:t>β</a:t>
            </a:r>
            <a:r>
              <a:rPr lang="en-US" altLang="zh-TW" dirty="0" smtClean="0">
                <a:cs typeface="Times New Roman"/>
              </a:rPr>
              <a:t>-</a:t>
            </a:r>
            <a:r>
              <a:rPr lang="en-US" altLang="zh-TW" dirty="0" smtClean="0"/>
              <a:t>sheet, 1DBT</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Framework</a:t>
            </a:r>
            <a:endParaRPr lang="zh-TW" altLang="en-US" dirty="0"/>
          </a:p>
        </p:txBody>
      </p:sp>
      <p:sp>
        <p:nvSpPr>
          <p:cNvPr id="3" name="投影片編號版面配置區 2"/>
          <p:cNvSpPr>
            <a:spLocks noGrp="1"/>
          </p:cNvSpPr>
          <p:nvPr>
            <p:ph type="sldNum" sz="quarter" idx="11"/>
          </p:nvPr>
        </p:nvSpPr>
        <p:spPr/>
        <p:txBody>
          <a:bodyPr/>
          <a:lstStyle/>
          <a:p>
            <a:pPr algn="r"/>
            <a:fld id="{D4C49B74-5DB2-4B03-B1D2-7F6A3C51C318}" type="slidenum">
              <a:rPr lang="en-US" smtClean="0"/>
              <a:pPr algn="r"/>
              <a:t>9</a:t>
            </a:fld>
            <a:endParaRPr lang="en-US"/>
          </a:p>
        </p:txBody>
      </p:sp>
      <p:sp>
        <p:nvSpPr>
          <p:cNvPr id="5" name="文字方塊 4"/>
          <p:cNvSpPr txBox="1">
            <a:spLocks noChangeArrowheads="1"/>
          </p:cNvSpPr>
          <p:nvPr/>
        </p:nvSpPr>
        <p:spPr bwMode="auto">
          <a:xfrm>
            <a:off x="4000496" y="1874833"/>
            <a:ext cx="1681422" cy="36933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kumimoji="0" lang="en-US" altLang="zh-TW" dirty="0"/>
              <a:t>query sequence</a:t>
            </a:r>
            <a:endParaRPr kumimoji="0" lang="zh-TW" altLang="en-US" dirty="0"/>
          </a:p>
        </p:txBody>
      </p:sp>
      <p:sp>
        <p:nvSpPr>
          <p:cNvPr id="6" name="流程圖: 程序 5"/>
          <p:cNvSpPr/>
          <p:nvPr/>
        </p:nvSpPr>
        <p:spPr bwMode="auto">
          <a:xfrm>
            <a:off x="1143002" y="3251210"/>
            <a:ext cx="2928938" cy="76676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Sequence-specific binding residue prediction</a:t>
            </a:r>
            <a:endParaRPr kumimoji="0" lang="zh-TW" altLang="en-US" dirty="0"/>
          </a:p>
        </p:txBody>
      </p:sp>
      <p:sp>
        <p:nvSpPr>
          <p:cNvPr id="7" name="流程圖: 程序 6"/>
          <p:cNvSpPr/>
          <p:nvPr/>
        </p:nvSpPr>
        <p:spPr bwMode="auto">
          <a:xfrm>
            <a:off x="5643565" y="3251210"/>
            <a:ext cx="2928937" cy="766762"/>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Non-specific binding residue prediction</a:t>
            </a:r>
            <a:endParaRPr kumimoji="0" lang="zh-TW" altLang="en-US" dirty="0"/>
          </a:p>
        </p:txBody>
      </p:sp>
      <p:sp>
        <p:nvSpPr>
          <p:cNvPr id="8" name="流程圖: 程序 7"/>
          <p:cNvSpPr/>
          <p:nvPr/>
        </p:nvSpPr>
        <p:spPr bwMode="auto">
          <a:xfrm>
            <a:off x="3286116" y="4875229"/>
            <a:ext cx="3143250" cy="98266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kumimoji="0" lang="en-US" altLang="zh-TW" dirty="0"/>
              <a:t>Protein-DNA </a:t>
            </a:r>
            <a:r>
              <a:rPr kumimoji="0" lang="en-US" altLang="zh-TW" dirty="0" smtClean="0"/>
              <a:t>binding </a:t>
            </a:r>
            <a:r>
              <a:rPr kumimoji="0" lang="en-US" altLang="zh-TW" dirty="0"/>
              <a:t>mode prediction</a:t>
            </a:r>
            <a:endParaRPr kumimoji="0" lang="zh-TW" altLang="en-US" dirty="0"/>
          </a:p>
        </p:txBody>
      </p:sp>
      <p:cxnSp>
        <p:nvCxnSpPr>
          <p:cNvPr id="9" name="肘形接點 8"/>
          <p:cNvCxnSpPr>
            <a:stCxn id="5" idx="2"/>
            <a:endCxn id="6" idx="0"/>
          </p:cNvCxnSpPr>
          <p:nvPr/>
        </p:nvCxnSpPr>
        <p:spPr bwMode="auto">
          <a:xfrm rot="5400000">
            <a:off x="3220817" y="1630819"/>
            <a:ext cx="1007045" cy="2233736"/>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0" name="肘形接點 9"/>
          <p:cNvCxnSpPr>
            <a:stCxn id="5" idx="2"/>
            <a:endCxn id="7" idx="0"/>
          </p:cNvCxnSpPr>
          <p:nvPr/>
        </p:nvCxnSpPr>
        <p:spPr bwMode="auto">
          <a:xfrm rot="16200000" flipH="1">
            <a:off x="5471098" y="1614273"/>
            <a:ext cx="1007045" cy="226682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1" name="肘形接點 10"/>
          <p:cNvCxnSpPr>
            <a:stCxn id="6" idx="2"/>
            <a:endCxn id="8" idx="0"/>
          </p:cNvCxnSpPr>
          <p:nvPr/>
        </p:nvCxnSpPr>
        <p:spPr bwMode="auto">
          <a:xfrm rot="16200000" flipH="1">
            <a:off x="3303978" y="3321465"/>
            <a:ext cx="857257" cy="225027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2" name="肘形接點 11"/>
          <p:cNvCxnSpPr>
            <a:stCxn id="7" idx="2"/>
            <a:endCxn id="8" idx="0"/>
          </p:cNvCxnSpPr>
          <p:nvPr/>
        </p:nvCxnSpPr>
        <p:spPr bwMode="auto">
          <a:xfrm rot="5400000">
            <a:off x="5554260" y="3321454"/>
            <a:ext cx="857257" cy="225029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8" name="直線接點 17"/>
          <p:cNvCxnSpPr/>
          <p:nvPr/>
        </p:nvCxnSpPr>
        <p:spPr>
          <a:xfrm>
            <a:off x="785786" y="2928934"/>
            <a:ext cx="814393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785786" y="4643446"/>
            <a:ext cx="814393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71406" y="3571876"/>
            <a:ext cx="974947" cy="369332"/>
          </a:xfrm>
          <a:prstGeom prst="rect">
            <a:avLst/>
          </a:prstGeom>
          <a:noFill/>
        </p:spPr>
        <p:txBody>
          <a:bodyPr wrap="none" rtlCol="0">
            <a:spAutoFit/>
          </a:bodyPr>
          <a:lstStyle/>
          <a:p>
            <a:r>
              <a:rPr lang="en-US" altLang="zh-TW" dirty="0" smtClean="0"/>
              <a:t>1</a:t>
            </a:r>
            <a:r>
              <a:rPr lang="en-US" altLang="zh-TW" baseline="30000" dirty="0" smtClean="0"/>
              <a:t>st</a:t>
            </a:r>
            <a:r>
              <a:rPr lang="en-US" altLang="zh-TW" dirty="0" smtClean="0"/>
              <a:t> stage</a:t>
            </a:r>
            <a:endParaRPr lang="zh-TW" altLang="en-US" dirty="0"/>
          </a:p>
        </p:txBody>
      </p:sp>
      <p:sp>
        <p:nvSpPr>
          <p:cNvPr id="21" name="文字方塊 20"/>
          <p:cNvSpPr txBox="1"/>
          <p:nvPr/>
        </p:nvSpPr>
        <p:spPr>
          <a:xfrm>
            <a:off x="71406" y="5131370"/>
            <a:ext cx="1037463" cy="369332"/>
          </a:xfrm>
          <a:prstGeom prst="rect">
            <a:avLst/>
          </a:prstGeom>
          <a:noFill/>
        </p:spPr>
        <p:txBody>
          <a:bodyPr wrap="none" rtlCol="0">
            <a:spAutoFit/>
          </a:bodyPr>
          <a:lstStyle/>
          <a:p>
            <a:r>
              <a:rPr lang="en-US" altLang="zh-TW" dirty="0" smtClean="0"/>
              <a:t>2</a:t>
            </a:r>
            <a:r>
              <a:rPr lang="en-US" altLang="zh-TW" baseline="30000" dirty="0" smtClean="0"/>
              <a:t>nd</a:t>
            </a:r>
            <a:r>
              <a:rPr lang="en-US" altLang="zh-TW" dirty="0" smtClean="0"/>
              <a:t> stage</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現代藍色設計範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現代藍色設計範本</Template>
  <TotalTime>0</TotalTime>
  <Words>1907</Words>
  <Application>Microsoft Office PowerPoint</Application>
  <PresentationFormat>如螢幕大小 (4:3)</PresentationFormat>
  <Paragraphs>428</Paragraphs>
  <Slides>25</Slides>
  <Notes>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25</vt:i4>
      </vt:variant>
    </vt:vector>
  </HeadingPairs>
  <TitlesOfParts>
    <vt:vector size="27" baseType="lpstr">
      <vt:lpstr>現代藍色設計範本</vt:lpstr>
      <vt:lpstr>方程式</vt:lpstr>
      <vt:lpstr>DNA-binding Residues and Binding Mode Prediction with Binding-Mechanism Concerned Models</vt:lpstr>
      <vt:lpstr>投影片 2</vt:lpstr>
      <vt:lpstr>Introduction</vt:lpstr>
      <vt:lpstr>Introduction (cont’)</vt:lpstr>
      <vt:lpstr>Introduction (cont’)</vt:lpstr>
      <vt:lpstr>Specific Binding vs. Non-specific Binding</vt:lpstr>
      <vt:lpstr>DNA-binding Mode</vt:lpstr>
      <vt:lpstr>投影片 8</vt:lpstr>
      <vt:lpstr>Framework</vt:lpstr>
      <vt:lpstr>Method</vt:lpstr>
      <vt:lpstr>Feature Set</vt:lpstr>
      <vt:lpstr>Performance Evaluation</vt:lpstr>
      <vt:lpstr>Results and Discussion</vt:lpstr>
      <vt:lpstr>Results and Discussion (cont’)</vt:lpstr>
      <vt:lpstr>Results and Discussion (cont’)</vt:lpstr>
      <vt:lpstr>Results and Discussion (cont’)</vt:lpstr>
      <vt:lpstr>投影片 17</vt:lpstr>
      <vt:lpstr>Modified Framework</vt:lpstr>
      <vt:lpstr>Conclusions</vt:lpstr>
      <vt:lpstr>投影片 20</vt:lpstr>
      <vt:lpstr>投影片 21</vt:lpstr>
      <vt:lpstr>DNA Structure</vt:lpstr>
      <vt:lpstr>Why 4.5 Å?</vt:lpstr>
      <vt:lpstr>Parameter Selection</vt:lpstr>
      <vt:lpstr>投影片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2009-06-15T12:36:54Z</dcterms:created>
  <dcterms:modified xsi:type="dcterms:W3CDTF">2009-09-09T04:19:43Z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TC100738461028</vt:lpwstr>
  </property>
</Properties>
</file>