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6" r:id="rId2"/>
    <p:sldId id="298" r:id="rId3"/>
    <p:sldId id="287" r:id="rId4"/>
    <p:sldId id="273" r:id="rId5"/>
    <p:sldId id="297" r:id="rId6"/>
    <p:sldId id="303" r:id="rId7"/>
    <p:sldId id="277" r:id="rId8"/>
    <p:sldId id="278" r:id="rId9"/>
    <p:sldId id="295" r:id="rId10"/>
    <p:sldId id="300" r:id="rId11"/>
    <p:sldId id="292" r:id="rId12"/>
    <p:sldId id="299" r:id="rId13"/>
    <p:sldId id="269" r:id="rId14"/>
    <p:sldId id="270" r:id="rId15"/>
    <p:sldId id="301" r:id="rId16"/>
    <p:sldId id="274" r:id="rId17"/>
    <p:sldId id="259" r:id="rId18"/>
    <p:sldId id="257" r:id="rId19"/>
    <p:sldId id="263" r:id="rId20"/>
    <p:sldId id="267" r:id="rId21"/>
    <p:sldId id="302" r:id="rId22"/>
    <p:sldId id="304" r:id="rId23"/>
    <p:sldId id="285" r:id="rId24"/>
    <p:sldId id="290" r:id="rId25"/>
    <p:sldId id="275" r:id="rId26"/>
    <p:sldId id="296" r:id="rId27"/>
    <p:sldId id="283" r:id="rId28"/>
    <p:sldId id="284" r:id="rId29"/>
  </p:sldIdLst>
  <p:sldSz cx="9144000" cy="6858000" type="screen4x3"/>
  <p:notesSz cx="6797675" cy="9872663"/>
  <p:defaultTextStyle>
    <a:defPPr>
      <a:defRPr lang="en-US"/>
    </a:defPPr>
    <a:lvl1pPr algn="l" rtl="0" fontAlgn="base">
      <a:spcBef>
        <a:spcPct val="0"/>
      </a:spcBef>
      <a:spcAft>
        <a:spcPct val="0"/>
      </a:spcAft>
      <a:defRPr kern="1200">
        <a:solidFill>
          <a:schemeClr val="tx1"/>
        </a:solidFill>
        <a:latin typeface="Arial" charset="0"/>
        <a:ea typeface="ＭＳ Ｐゴシック" pitchFamily="-111"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11"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11"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11"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11" charset="-128"/>
        <a:cs typeface="+mn-cs"/>
      </a:defRPr>
    </a:lvl5pPr>
    <a:lvl6pPr marL="2286000" algn="l" defTabSz="914400" rtl="0" eaLnBrk="1" latinLnBrk="0" hangingPunct="1">
      <a:defRPr kern="1200">
        <a:solidFill>
          <a:schemeClr val="tx1"/>
        </a:solidFill>
        <a:latin typeface="Arial" charset="0"/>
        <a:ea typeface="ＭＳ Ｐゴシック" pitchFamily="-111" charset="-128"/>
        <a:cs typeface="+mn-cs"/>
      </a:defRPr>
    </a:lvl6pPr>
    <a:lvl7pPr marL="2743200" algn="l" defTabSz="914400" rtl="0" eaLnBrk="1" latinLnBrk="0" hangingPunct="1">
      <a:defRPr kern="1200">
        <a:solidFill>
          <a:schemeClr val="tx1"/>
        </a:solidFill>
        <a:latin typeface="Arial" charset="0"/>
        <a:ea typeface="ＭＳ Ｐゴシック" pitchFamily="-111" charset="-128"/>
        <a:cs typeface="+mn-cs"/>
      </a:defRPr>
    </a:lvl7pPr>
    <a:lvl8pPr marL="3200400" algn="l" defTabSz="914400" rtl="0" eaLnBrk="1" latinLnBrk="0" hangingPunct="1">
      <a:defRPr kern="1200">
        <a:solidFill>
          <a:schemeClr val="tx1"/>
        </a:solidFill>
        <a:latin typeface="Arial" charset="0"/>
        <a:ea typeface="ＭＳ Ｐゴシック" pitchFamily="-111" charset="-128"/>
        <a:cs typeface="+mn-cs"/>
      </a:defRPr>
    </a:lvl8pPr>
    <a:lvl9pPr marL="3657600" algn="l" defTabSz="914400" rtl="0" eaLnBrk="1" latinLnBrk="0" hangingPunct="1">
      <a:defRPr kern="1200">
        <a:solidFill>
          <a:schemeClr val="tx1"/>
        </a:solidFill>
        <a:latin typeface="Arial" charset="0"/>
        <a:ea typeface="ＭＳ Ｐゴシック" pitchFamily="-11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B932"/>
    <a:srgbClr val="FFF697"/>
    <a:srgbClr val="FFFAD5"/>
    <a:srgbClr val="ED966B"/>
    <a:srgbClr val="FF8B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333" autoAdjust="0"/>
  </p:normalViewPr>
  <p:slideViewPr>
    <p:cSldViewPr>
      <p:cViewPr varScale="1">
        <p:scale>
          <a:sx n="67" d="100"/>
          <a:sy n="67" d="100"/>
        </p:scale>
        <p:origin x="-124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Sayo%20Loo\Desktop\honors\real%20time\real%20time2basal.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Sayo%20Loo\Desktop\honors\luciferase\301208.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Sayo%20Loo\Desktop\honors\No%20Shift\no%20shift170209.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SG"/>
  <c:style val="1"/>
  <c:chart>
    <c:autoTitleDeleted val="1"/>
    <c:plotArea>
      <c:layout>
        <c:manualLayout>
          <c:layoutTarget val="inner"/>
          <c:xMode val="edge"/>
          <c:yMode val="edge"/>
          <c:x val="0.19640908856981115"/>
          <c:y val="5.5555555555555504E-2"/>
          <c:w val="0.64672816633215024"/>
          <c:h val="0.80799689811500819"/>
        </c:manualLayout>
      </c:layout>
      <c:barChart>
        <c:barDir val="col"/>
        <c:grouping val="clustered"/>
        <c:ser>
          <c:idx val="0"/>
          <c:order val="0"/>
          <c:tx>
            <c:v>5uM</c:v>
          </c:tx>
          <c:spPr>
            <a:solidFill>
              <a:schemeClr val="bg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rrBars>
            <c:errBarType val="both"/>
            <c:errValType val="cust"/>
            <c:plus>
              <c:numRef>
                <c:f>Sheet1!$P$6:$P$9</c:f>
                <c:numCache>
                  <c:formatCode>General</c:formatCode>
                  <c:ptCount val="4"/>
                  <c:pt idx="0">
                    <c:v>12.650000000016719</c:v>
                  </c:pt>
                  <c:pt idx="1">
                    <c:v>15</c:v>
                  </c:pt>
                  <c:pt idx="2">
                    <c:v>18.600000000005871</c:v>
                  </c:pt>
                  <c:pt idx="3">
                    <c:v>17.2</c:v>
                  </c:pt>
                </c:numCache>
              </c:numRef>
            </c:plus>
            <c:minus>
              <c:numRef>
                <c:f>Sheet1!$P$6:$P$9</c:f>
                <c:numCache>
                  <c:formatCode>General</c:formatCode>
                  <c:ptCount val="4"/>
                  <c:pt idx="0">
                    <c:v>12.650000000016719</c:v>
                  </c:pt>
                  <c:pt idx="1">
                    <c:v>15</c:v>
                  </c:pt>
                  <c:pt idx="2">
                    <c:v>18.600000000005871</c:v>
                  </c:pt>
                  <c:pt idx="3">
                    <c:v>17.2</c:v>
                  </c:pt>
                </c:numCache>
              </c:numRef>
            </c:minus>
          </c:errBars>
          <c:cat>
            <c:strRef>
              <c:f>Sheet1!$H$1:$H$2</c:f>
              <c:strCache>
                <c:ptCount val="2"/>
                <c:pt idx="0">
                  <c:v>MDA-MB-231</c:v>
                </c:pt>
                <c:pt idx="1">
                  <c:v>MDA-MB-468</c:v>
                </c:pt>
              </c:strCache>
            </c:strRef>
          </c:cat>
          <c:val>
            <c:numRef>
              <c:f>Sheet1!$L$1:$L$2</c:f>
              <c:numCache>
                <c:formatCode>General</c:formatCode>
                <c:ptCount val="2"/>
                <c:pt idx="0">
                  <c:v>78.600000000000009</c:v>
                </c:pt>
                <c:pt idx="1">
                  <c:v>89.131049589697227</c:v>
                </c:pt>
              </c:numCache>
            </c:numRef>
          </c:val>
        </c:ser>
        <c:ser>
          <c:idx val="1"/>
          <c:order val="1"/>
          <c:tx>
            <c:v>10uM</c:v>
          </c:tx>
          <c:spPr>
            <a:solidFill>
              <a:schemeClr val="tx1">
                <a:lumMod val="85000"/>
                <a:lumOff val="1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rrBars>
            <c:errBarType val="both"/>
            <c:errValType val="cust"/>
            <c:plus>
              <c:numRef>
                <c:f>Sheet1!$Q$6:$Q$9</c:f>
                <c:numCache>
                  <c:formatCode>General</c:formatCode>
                  <c:ptCount val="4"/>
                  <c:pt idx="0">
                    <c:v>12</c:v>
                  </c:pt>
                  <c:pt idx="1">
                    <c:v>7.3539105243400646</c:v>
                  </c:pt>
                  <c:pt idx="2">
                    <c:v>14.199999999987984</c:v>
                  </c:pt>
                  <c:pt idx="3">
                    <c:v>4.1000000000000005</c:v>
                  </c:pt>
                </c:numCache>
              </c:numRef>
            </c:plus>
            <c:minus>
              <c:numRef>
                <c:f>Sheet1!$Q$6:$Q$9</c:f>
                <c:numCache>
                  <c:formatCode>General</c:formatCode>
                  <c:ptCount val="4"/>
                  <c:pt idx="0">
                    <c:v>12</c:v>
                  </c:pt>
                  <c:pt idx="1">
                    <c:v>7.3539105243400646</c:v>
                  </c:pt>
                  <c:pt idx="2">
                    <c:v>14.199999999987984</c:v>
                  </c:pt>
                  <c:pt idx="3">
                    <c:v>4.1000000000000005</c:v>
                  </c:pt>
                </c:numCache>
              </c:numRef>
            </c:minus>
          </c:errBars>
          <c:cat>
            <c:strRef>
              <c:f>Sheet1!$H$1:$H$2</c:f>
              <c:strCache>
                <c:ptCount val="2"/>
                <c:pt idx="0">
                  <c:v>MDA-MB-231</c:v>
                </c:pt>
                <c:pt idx="1">
                  <c:v>MDA-MB-468</c:v>
                </c:pt>
              </c:strCache>
            </c:strRef>
          </c:cat>
          <c:val>
            <c:numRef>
              <c:f>Sheet1!$M$1:$M$2</c:f>
              <c:numCache>
                <c:formatCode>General</c:formatCode>
                <c:ptCount val="2"/>
                <c:pt idx="0">
                  <c:v>65.474271154178282</c:v>
                </c:pt>
                <c:pt idx="1">
                  <c:v>55.593957875855381</c:v>
                </c:pt>
              </c:numCache>
            </c:numRef>
          </c:val>
        </c:ser>
        <c:axId val="77351168"/>
        <c:axId val="77381632"/>
      </c:barChart>
      <c:catAx>
        <c:axId val="77351168"/>
        <c:scaling>
          <c:orientation val="minMax"/>
        </c:scaling>
        <c:axPos val="b"/>
        <c:numFmt formatCode="General" sourceLinked="1"/>
        <c:majorTickMark val="none"/>
        <c:tickLblPos val="nextTo"/>
        <c:txPr>
          <a:bodyPr/>
          <a:lstStyle/>
          <a:p>
            <a:pPr>
              <a:defRPr lang="en-US" b="1">
                <a:latin typeface="Arial" pitchFamily="34" charset="0"/>
                <a:cs typeface="Arial" pitchFamily="34" charset="0"/>
              </a:defRPr>
            </a:pPr>
            <a:endParaRPr lang="en-US"/>
          </a:p>
        </c:txPr>
        <c:crossAx val="77381632"/>
        <c:crosses val="autoZero"/>
        <c:auto val="1"/>
        <c:lblAlgn val="ctr"/>
        <c:lblOffset val="100"/>
      </c:catAx>
      <c:valAx>
        <c:axId val="77381632"/>
        <c:scaling>
          <c:orientation val="minMax"/>
        </c:scaling>
        <c:axPos val="l"/>
        <c:title>
          <c:tx>
            <c:rich>
              <a:bodyPr rot="-5400000" vert="horz"/>
              <a:lstStyle/>
              <a:p>
                <a:pPr>
                  <a:defRPr lang="en-US" sz="1200">
                    <a:latin typeface="Arial" pitchFamily="34" charset="0"/>
                    <a:cs typeface="Arial" pitchFamily="34" charset="0"/>
                  </a:defRPr>
                </a:pPr>
                <a:r>
                  <a:rPr lang="en-US" sz="1200" dirty="0">
                    <a:latin typeface="Arial" pitchFamily="34" charset="0"/>
                    <a:cs typeface="Arial" pitchFamily="34" charset="0"/>
                  </a:rPr>
                  <a:t>% </a:t>
                </a:r>
                <a:r>
                  <a:rPr lang="en-US" sz="1200" dirty="0" smtClean="0">
                    <a:latin typeface="Arial" pitchFamily="34" charset="0"/>
                    <a:cs typeface="Arial" pitchFamily="34" charset="0"/>
                  </a:rPr>
                  <a:t>from </a:t>
                </a:r>
                <a:r>
                  <a:rPr lang="en-US" sz="1200" dirty="0">
                    <a:latin typeface="Arial" pitchFamily="34" charset="0"/>
                    <a:cs typeface="Arial" pitchFamily="34" charset="0"/>
                  </a:rPr>
                  <a:t>untreated</a:t>
                </a:r>
              </a:p>
            </c:rich>
          </c:tx>
          <c:layout/>
        </c:title>
        <c:numFmt formatCode="General" sourceLinked="1"/>
        <c:majorTickMark val="none"/>
        <c:tickLblPos val="nextTo"/>
        <c:txPr>
          <a:bodyPr/>
          <a:lstStyle/>
          <a:p>
            <a:pPr>
              <a:defRPr lang="en-US" b="1">
                <a:latin typeface="Arial" pitchFamily="34" charset="0"/>
                <a:cs typeface="Arial" pitchFamily="34" charset="0"/>
              </a:defRPr>
            </a:pPr>
            <a:endParaRPr lang="en-US"/>
          </a:p>
        </c:txPr>
        <c:crossAx val="77351168"/>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SG"/>
  <c:chart>
    <c:autoTitleDeleted val="1"/>
    <c:plotArea>
      <c:layout/>
      <c:barChart>
        <c:barDir val="col"/>
        <c:grouping val="clustered"/>
        <c:ser>
          <c:idx val="0"/>
          <c:order val="0"/>
          <c:tx>
            <c:v>0uM</c:v>
          </c:tx>
          <c:spPr>
            <a:solidFill>
              <a:schemeClr val="bg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rrBars>
            <c:errBarType val="both"/>
            <c:errValType val="cust"/>
            <c:plus>
              <c:numRef>
                <c:f>Sheet1!$S$69:$U$69</c:f>
                <c:numCache>
                  <c:formatCode>General</c:formatCode>
                  <c:ptCount val="3"/>
                  <c:pt idx="0">
                    <c:v>64.21235426460143</c:v>
                  </c:pt>
                  <c:pt idx="1">
                    <c:v>492.56543175955079</c:v>
                  </c:pt>
                  <c:pt idx="2">
                    <c:v>56.541274897021992</c:v>
                  </c:pt>
                </c:numCache>
              </c:numRef>
            </c:plus>
            <c:minus>
              <c:numRef>
                <c:f>Sheet1!$S$69:$U$69</c:f>
                <c:numCache>
                  <c:formatCode>General</c:formatCode>
                  <c:ptCount val="3"/>
                  <c:pt idx="0">
                    <c:v>64.21235426460143</c:v>
                  </c:pt>
                  <c:pt idx="1">
                    <c:v>492.56543175955079</c:v>
                  </c:pt>
                  <c:pt idx="2">
                    <c:v>56.541274897021992</c:v>
                  </c:pt>
                </c:numCache>
              </c:numRef>
            </c:minus>
          </c:errBars>
          <c:cat>
            <c:numRef>
              <c:f>Sheet1!$G$3:$I$3</c:f>
              <c:numCache>
                <c:formatCode>General</c:formatCode>
                <c:ptCount val="3"/>
                <c:pt idx="0">
                  <c:v>-3405</c:v>
                </c:pt>
                <c:pt idx="1">
                  <c:v>-1605</c:v>
                </c:pt>
                <c:pt idx="2">
                  <c:v>-555</c:v>
                </c:pt>
              </c:numCache>
            </c:numRef>
          </c:cat>
          <c:val>
            <c:numRef>
              <c:f>(Sheet1!$O$69,Sheet1!$O$77,Sheet1!$O$85)</c:f>
              <c:numCache>
                <c:formatCode>General</c:formatCode>
                <c:ptCount val="3"/>
                <c:pt idx="0">
                  <c:v>909.47519337884353</c:v>
                </c:pt>
                <c:pt idx="1">
                  <c:v>3142.5527575461547</c:v>
                </c:pt>
                <c:pt idx="2">
                  <c:v>178.306574285404</c:v>
                </c:pt>
              </c:numCache>
            </c:numRef>
          </c:val>
        </c:ser>
        <c:ser>
          <c:idx val="1"/>
          <c:order val="1"/>
          <c:tx>
            <c:v>5uM</c:v>
          </c:tx>
          <c:spPr>
            <a:solidFill>
              <a:srgbClr val="26262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rrBars>
            <c:errBarType val="both"/>
            <c:errValType val="cust"/>
            <c:plus>
              <c:numRef>
                <c:f>Sheet1!$S$71:$U$71</c:f>
                <c:numCache>
                  <c:formatCode>General</c:formatCode>
                  <c:ptCount val="3"/>
                  <c:pt idx="0">
                    <c:v>3.1922052897983577</c:v>
                  </c:pt>
                  <c:pt idx="1">
                    <c:v>39.06783347930098</c:v>
                  </c:pt>
                  <c:pt idx="2">
                    <c:v>41.352708663484876</c:v>
                  </c:pt>
                </c:numCache>
              </c:numRef>
            </c:plus>
            <c:minus>
              <c:numRef>
                <c:f>Sheet1!$S$71:$U$71</c:f>
                <c:numCache>
                  <c:formatCode>General</c:formatCode>
                  <c:ptCount val="3"/>
                  <c:pt idx="0">
                    <c:v>3.1922052897983577</c:v>
                  </c:pt>
                  <c:pt idx="1">
                    <c:v>39.06783347930098</c:v>
                  </c:pt>
                  <c:pt idx="2">
                    <c:v>41.352708663484876</c:v>
                  </c:pt>
                </c:numCache>
              </c:numRef>
            </c:minus>
          </c:errBars>
          <c:cat>
            <c:numRef>
              <c:f>Sheet1!$G$3:$I$3</c:f>
              <c:numCache>
                <c:formatCode>General</c:formatCode>
                <c:ptCount val="3"/>
                <c:pt idx="0">
                  <c:v>-3405</c:v>
                </c:pt>
                <c:pt idx="1">
                  <c:v>-1605</c:v>
                </c:pt>
                <c:pt idx="2">
                  <c:v>-555</c:v>
                </c:pt>
              </c:numCache>
            </c:numRef>
          </c:cat>
          <c:val>
            <c:numRef>
              <c:f>(Sheet1!$P$69,Sheet1!$P$77,Sheet1!$P$85)</c:f>
              <c:numCache>
                <c:formatCode>General</c:formatCode>
                <c:ptCount val="3"/>
                <c:pt idx="0">
                  <c:v>802.02492838834758</c:v>
                </c:pt>
                <c:pt idx="1">
                  <c:v>2063.1111399177012</c:v>
                </c:pt>
                <c:pt idx="2">
                  <c:v>375.9141442156905</c:v>
                </c:pt>
              </c:numCache>
            </c:numRef>
          </c:val>
        </c:ser>
        <c:ser>
          <c:idx val="2"/>
          <c:order val="2"/>
          <c:tx>
            <c:v>10uM</c:v>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rrBars>
            <c:errBarType val="both"/>
            <c:errValType val="cust"/>
            <c:plus>
              <c:numRef>
                <c:f>Sheet1!$S$73:$U$73</c:f>
                <c:numCache>
                  <c:formatCode>General</c:formatCode>
                  <c:ptCount val="3"/>
                  <c:pt idx="0">
                    <c:v>24.974284528699041</c:v>
                  </c:pt>
                  <c:pt idx="1">
                    <c:v>326.76841668772335</c:v>
                  </c:pt>
                  <c:pt idx="2">
                    <c:v>44.595128561329673</c:v>
                  </c:pt>
                </c:numCache>
              </c:numRef>
            </c:plus>
            <c:minus>
              <c:numRef>
                <c:f>Sheet1!$S$73:$U$73</c:f>
                <c:numCache>
                  <c:formatCode>General</c:formatCode>
                  <c:ptCount val="3"/>
                  <c:pt idx="0">
                    <c:v>24.974284528699041</c:v>
                  </c:pt>
                  <c:pt idx="1">
                    <c:v>326.76841668772335</c:v>
                  </c:pt>
                  <c:pt idx="2">
                    <c:v>44.595128561329673</c:v>
                  </c:pt>
                </c:numCache>
              </c:numRef>
            </c:minus>
          </c:errBars>
          <c:cat>
            <c:numRef>
              <c:f>Sheet1!$G$3:$I$3</c:f>
              <c:numCache>
                <c:formatCode>General</c:formatCode>
                <c:ptCount val="3"/>
                <c:pt idx="0">
                  <c:v>-3405</c:v>
                </c:pt>
                <c:pt idx="1">
                  <c:v>-1605</c:v>
                </c:pt>
                <c:pt idx="2">
                  <c:v>-555</c:v>
                </c:pt>
              </c:numCache>
            </c:numRef>
          </c:cat>
          <c:val>
            <c:numRef>
              <c:f>(Sheet1!$Q$69,Sheet1!$Q$77,Sheet1!$Q$85)</c:f>
              <c:numCache>
                <c:formatCode>General</c:formatCode>
                <c:ptCount val="3"/>
                <c:pt idx="0">
                  <c:v>375.61673917673897</c:v>
                </c:pt>
                <c:pt idx="1">
                  <c:v>568.31133586553642</c:v>
                </c:pt>
                <c:pt idx="2">
                  <c:v>309.9324182813005</c:v>
                </c:pt>
              </c:numCache>
            </c:numRef>
          </c:val>
        </c:ser>
        <c:axId val="77731328"/>
        <c:axId val="77732864"/>
      </c:barChart>
      <c:catAx>
        <c:axId val="77731328"/>
        <c:scaling>
          <c:orientation val="minMax"/>
        </c:scaling>
        <c:axPos val="b"/>
        <c:numFmt formatCode="General" sourceLinked="1"/>
        <c:majorTickMark val="none"/>
        <c:tickLblPos val="nextTo"/>
        <c:txPr>
          <a:bodyPr/>
          <a:lstStyle/>
          <a:p>
            <a:pPr>
              <a:defRPr lang="en-US" sz="1400" b="1">
                <a:latin typeface="Arial" pitchFamily="34" charset="0"/>
                <a:cs typeface="Arial" pitchFamily="34" charset="0"/>
              </a:defRPr>
            </a:pPr>
            <a:endParaRPr lang="en-US"/>
          </a:p>
        </c:txPr>
        <c:crossAx val="77732864"/>
        <c:crosses val="autoZero"/>
        <c:auto val="1"/>
        <c:lblAlgn val="ctr"/>
        <c:lblOffset val="100"/>
      </c:catAx>
      <c:valAx>
        <c:axId val="77732864"/>
        <c:scaling>
          <c:orientation val="minMax"/>
        </c:scaling>
        <c:axPos val="l"/>
        <c:title>
          <c:tx>
            <c:rich>
              <a:bodyPr rot="-5400000" vert="horz"/>
              <a:lstStyle/>
              <a:p>
                <a:pPr>
                  <a:defRPr lang="en-US" sz="1200">
                    <a:latin typeface="Arial" pitchFamily="34" charset="0"/>
                    <a:cs typeface="Arial" pitchFamily="34" charset="0"/>
                  </a:defRPr>
                </a:pPr>
                <a:r>
                  <a:rPr lang="en-US" sz="1200" dirty="0" smtClean="0">
                    <a:latin typeface="Arial" pitchFamily="34" charset="0"/>
                    <a:cs typeface="Arial" pitchFamily="34" charset="0"/>
                  </a:rPr>
                  <a:t>RLU/</a:t>
                </a:r>
                <a:r>
                  <a:rPr lang="en-US" sz="1200" dirty="0" err="1" smtClean="0">
                    <a:latin typeface="Arial" pitchFamily="34" charset="0"/>
                    <a:cs typeface="Arial" pitchFamily="34" charset="0"/>
                  </a:rPr>
                  <a:t>renilla</a:t>
                </a:r>
                <a:r>
                  <a:rPr lang="en-US" sz="1200" dirty="0" smtClean="0">
                    <a:latin typeface="Arial" pitchFamily="34" charset="0"/>
                    <a:cs typeface="Arial" pitchFamily="34" charset="0"/>
                  </a:rPr>
                  <a:t>/</a:t>
                </a:r>
                <a:r>
                  <a:rPr lang="en-US" sz="1200" dirty="0" err="1" smtClean="0">
                    <a:latin typeface="Arial" pitchFamily="34" charset="0"/>
                    <a:cs typeface="Arial" pitchFamily="34" charset="0"/>
                  </a:rPr>
                  <a:t>ug</a:t>
                </a:r>
                <a:r>
                  <a:rPr lang="en-US" sz="1200" dirty="0" smtClean="0">
                    <a:latin typeface="Arial" pitchFamily="34" charset="0"/>
                    <a:cs typeface="Arial" pitchFamily="34" charset="0"/>
                  </a:rPr>
                  <a:t> </a:t>
                </a:r>
                <a:r>
                  <a:rPr lang="en-US" sz="1200" dirty="0">
                    <a:latin typeface="Arial" pitchFamily="34" charset="0"/>
                    <a:cs typeface="Arial" pitchFamily="34" charset="0"/>
                  </a:rPr>
                  <a:t>total protein</a:t>
                </a:r>
              </a:p>
            </c:rich>
          </c:tx>
        </c:title>
        <c:numFmt formatCode="General" sourceLinked="1"/>
        <c:majorTickMark val="none"/>
        <c:tickLblPos val="nextTo"/>
        <c:txPr>
          <a:bodyPr/>
          <a:lstStyle/>
          <a:p>
            <a:pPr>
              <a:defRPr lang="en-US" b="1">
                <a:latin typeface="Arial" pitchFamily="34" charset="0"/>
                <a:cs typeface="Arial" pitchFamily="34" charset="0"/>
              </a:defRPr>
            </a:pPr>
            <a:endParaRPr lang="en-US"/>
          </a:p>
        </c:txPr>
        <c:crossAx val="77731328"/>
        <c:crosses val="autoZero"/>
        <c:crossBetween val="between"/>
      </c:valAx>
      <c:spPr>
        <a:noFill/>
        <a:ln>
          <a:noFill/>
        </a:ln>
      </c:spPr>
    </c:plotArea>
    <c:plotVisOnly val="1"/>
    <c:dispBlanksAs val="gap"/>
  </c:chart>
  <c:spPr>
    <a:noFill/>
    <a:ln>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SG"/>
  <c:chart>
    <c:title>
      <c:tx>
        <c:rich>
          <a:bodyPr/>
          <a:lstStyle/>
          <a:p>
            <a:pPr>
              <a:defRPr lang="en-US" sz="1200">
                <a:latin typeface="Arial" pitchFamily="34" charset="0"/>
                <a:cs typeface="Arial" pitchFamily="34" charset="0"/>
              </a:defRPr>
            </a:pPr>
            <a:r>
              <a:rPr lang="en-US" sz="1200" b="1" i="0" baseline="0" dirty="0">
                <a:latin typeface="Arial" pitchFamily="34" charset="0"/>
                <a:cs typeface="Arial" pitchFamily="34" charset="0"/>
              </a:rPr>
              <a:t>DNA binding activity  of PPAR</a:t>
            </a:r>
            <a:r>
              <a:rPr lang="el-GR" sz="1200" b="1" i="0" baseline="0" dirty="0">
                <a:latin typeface="Arial" pitchFamily="34" charset="0"/>
                <a:cs typeface="Arial" pitchFamily="34" charset="0"/>
              </a:rPr>
              <a:t>γ</a:t>
            </a:r>
            <a:r>
              <a:rPr lang="en-US" sz="1200" b="1" i="0" baseline="0" dirty="0">
                <a:latin typeface="Arial" pitchFamily="34" charset="0"/>
                <a:cs typeface="Arial" pitchFamily="34" charset="0"/>
              </a:rPr>
              <a:t> at </a:t>
            </a:r>
            <a:r>
              <a:rPr lang="en-US" sz="1200" b="1" i="0" baseline="0" dirty="0" smtClean="0">
                <a:latin typeface="Arial" pitchFamily="34" charset="0"/>
                <a:cs typeface="Arial" pitchFamily="34" charset="0"/>
              </a:rPr>
              <a:t>PPRE2 and PPRE3 </a:t>
            </a:r>
            <a:r>
              <a:rPr lang="en-US" sz="1200" b="1" i="0" baseline="0" dirty="0">
                <a:latin typeface="Arial" pitchFamily="34" charset="0"/>
                <a:cs typeface="Arial" pitchFamily="34" charset="0"/>
              </a:rPr>
              <a:t>of </a:t>
            </a:r>
            <a:r>
              <a:rPr lang="en-US" sz="1200" b="1" i="0" baseline="0" dirty="0" err="1">
                <a:latin typeface="Arial" pitchFamily="34" charset="0"/>
                <a:cs typeface="Arial" pitchFamily="34" charset="0"/>
              </a:rPr>
              <a:t>MnSOD</a:t>
            </a:r>
            <a:r>
              <a:rPr lang="en-US" sz="1200" b="1" i="0" baseline="0" dirty="0">
                <a:latin typeface="Arial" pitchFamily="34" charset="0"/>
                <a:cs typeface="Arial" pitchFamily="34" charset="0"/>
              </a:rPr>
              <a:t> promoter (n=2)</a:t>
            </a:r>
            <a:endParaRPr lang="en-US" sz="1200" dirty="0">
              <a:latin typeface="Arial" pitchFamily="34" charset="0"/>
              <a:cs typeface="Arial" pitchFamily="34" charset="0"/>
            </a:endParaRPr>
          </a:p>
        </c:rich>
      </c:tx>
    </c:title>
    <c:plotArea>
      <c:layout/>
      <c:barChart>
        <c:barDir val="col"/>
        <c:grouping val="clustered"/>
        <c:ser>
          <c:idx val="0"/>
          <c:order val="0"/>
          <c:tx>
            <c:v>0uM</c:v>
          </c:tx>
          <c:spPr>
            <a:solidFill>
              <a:schemeClr val="bg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rrBars>
            <c:errBarType val="both"/>
            <c:errValType val="cust"/>
            <c:plus>
              <c:numRef>
                <c:f>'Final version'!$K$3:$K$4</c:f>
                <c:numCache>
                  <c:formatCode>General</c:formatCode>
                  <c:ptCount val="2"/>
                  <c:pt idx="0">
                    <c:v>2.7250000000000014E-2</c:v>
                  </c:pt>
                  <c:pt idx="1">
                    <c:v>3.0000000000000113E-3</c:v>
                  </c:pt>
                </c:numCache>
              </c:numRef>
            </c:plus>
            <c:minus>
              <c:numRef>
                <c:f>'Final version'!$K$3:$K$4</c:f>
                <c:numCache>
                  <c:formatCode>General</c:formatCode>
                  <c:ptCount val="2"/>
                  <c:pt idx="0">
                    <c:v>2.7250000000000014E-2</c:v>
                  </c:pt>
                  <c:pt idx="1">
                    <c:v>3.0000000000000113E-3</c:v>
                  </c:pt>
                </c:numCache>
              </c:numRef>
            </c:minus>
          </c:errBars>
          <c:cat>
            <c:strRef>
              <c:f>'Final version'!$L$12:$M$12</c:f>
              <c:strCache>
                <c:ptCount val="2"/>
                <c:pt idx="0">
                  <c:v>PPRE 2</c:v>
                </c:pt>
                <c:pt idx="1">
                  <c:v>PPRE 3</c:v>
                </c:pt>
              </c:strCache>
            </c:strRef>
          </c:cat>
          <c:val>
            <c:numRef>
              <c:f>('Final version'!$G$6,'Final version'!$G$10)</c:f>
              <c:numCache>
                <c:formatCode>General</c:formatCode>
                <c:ptCount val="2"/>
                <c:pt idx="0">
                  <c:v>6.0000000000000114E-3</c:v>
                </c:pt>
                <c:pt idx="1">
                  <c:v>8.1000000000000016E-2</c:v>
                </c:pt>
              </c:numCache>
            </c:numRef>
          </c:val>
        </c:ser>
        <c:ser>
          <c:idx val="1"/>
          <c:order val="1"/>
          <c:tx>
            <c:v>5uM</c:v>
          </c:tx>
          <c:spPr>
            <a:solidFill>
              <a:schemeClr val="tx1">
                <a:lumMod val="85000"/>
                <a:lumOff val="1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rrBars>
            <c:errBarType val="both"/>
            <c:errValType val="cust"/>
            <c:plus>
              <c:numRef>
                <c:f>'Final version'!$L$3:$L$4</c:f>
                <c:numCache>
                  <c:formatCode>General</c:formatCode>
                  <c:ptCount val="2"/>
                  <c:pt idx="0">
                    <c:v>2.6500000000000006E-2</c:v>
                  </c:pt>
                  <c:pt idx="1">
                    <c:v>9.5000000000000223E-3</c:v>
                  </c:pt>
                </c:numCache>
              </c:numRef>
            </c:plus>
            <c:minus>
              <c:numRef>
                <c:f>'Final version'!$L$3:$L$4</c:f>
                <c:numCache>
                  <c:formatCode>General</c:formatCode>
                  <c:ptCount val="2"/>
                  <c:pt idx="0">
                    <c:v>2.6500000000000006E-2</c:v>
                  </c:pt>
                  <c:pt idx="1">
                    <c:v>9.5000000000000223E-3</c:v>
                  </c:pt>
                </c:numCache>
              </c:numRef>
            </c:minus>
          </c:errBars>
          <c:cat>
            <c:strRef>
              <c:f>'Final version'!$L$12:$M$12</c:f>
              <c:strCache>
                <c:ptCount val="2"/>
                <c:pt idx="0">
                  <c:v>PPRE 2</c:v>
                </c:pt>
                <c:pt idx="1">
                  <c:v>PPRE 3</c:v>
                </c:pt>
              </c:strCache>
            </c:strRef>
          </c:cat>
          <c:val>
            <c:numRef>
              <c:f>('Final version'!$H$6,'Final version'!$H$10)</c:f>
              <c:numCache>
                <c:formatCode>General</c:formatCode>
                <c:ptCount val="2"/>
                <c:pt idx="0">
                  <c:v>2.4000000000000007E-2</c:v>
                </c:pt>
                <c:pt idx="1">
                  <c:v>0.129</c:v>
                </c:pt>
              </c:numCache>
            </c:numRef>
          </c:val>
        </c:ser>
        <c:ser>
          <c:idx val="2"/>
          <c:order val="2"/>
          <c:tx>
            <c:v>10uM</c:v>
          </c:tx>
          <c:spPr>
            <a:solidFill>
              <a:srgbClr val="A6A6A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rrBars>
            <c:errBarType val="both"/>
            <c:errValType val="cust"/>
            <c:plus>
              <c:numRef>
                <c:f>'Final version'!$M$3:$M$4</c:f>
                <c:numCache>
                  <c:formatCode>General</c:formatCode>
                  <c:ptCount val="2"/>
                  <c:pt idx="0">
                    <c:v>3.9500000000000007E-2</c:v>
                  </c:pt>
                  <c:pt idx="1">
                    <c:v>1.4500000000000004E-2</c:v>
                  </c:pt>
                </c:numCache>
              </c:numRef>
            </c:plus>
            <c:minus>
              <c:numRef>
                <c:f>'Final version'!$M$3:$M$4</c:f>
                <c:numCache>
                  <c:formatCode>General</c:formatCode>
                  <c:ptCount val="2"/>
                  <c:pt idx="0">
                    <c:v>3.9500000000000007E-2</c:v>
                  </c:pt>
                  <c:pt idx="1">
                    <c:v>1.4500000000000004E-2</c:v>
                  </c:pt>
                </c:numCache>
              </c:numRef>
            </c:minus>
          </c:errBars>
          <c:cat>
            <c:strRef>
              <c:f>'Final version'!$L$12:$M$12</c:f>
              <c:strCache>
                <c:ptCount val="2"/>
                <c:pt idx="0">
                  <c:v>PPRE 2</c:v>
                </c:pt>
                <c:pt idx="1">
                  <c:v>PPRE 3</c:v>
                </c:pt>
              </c:strCache>
            </c:strRef>
          </c:cat>
          <c:val>
            <c:numRef>
              <c:f>('Final version'!$I$6,'Final version'!$I$10)</c:f>
              <c:numCache>
                <c:formatCode>General</c:formatCode>
                <c:ptCount val="2"/>
                <c:pt idx="0">
                  <c:v>2.8000000000000004E-2</c:v>
                </c:pt>
                <c:pt idx="1">
                  <c:v>0.14700000000000005</c:v>
                </c:pt>
              </c:numCache>
            </c:numRef>
          </c:val>
        </c:ser>
        <c:axId val="77638656"/>
        <c:axId val="77644544"/>
      </c:barChart>
      <c:catAx>
        <c:axId val="77638656"/>
        <c:scaling>
          <c:orientation val="minMax"/>
        </c:scaling>
        <c:axPos val="b"/>
        <c:majorTickMark val="none"/>
        <c:tickLblPos val="nextTo"/>
        <c:txPr>
          <a:bodyPr/>
          <a:lstStyle/>
          <a:p>
            <a:pPr>
              <a:defRPr lang="en-US" sz="1400" b="1">
                <a:latin typeface="Arial" pitchFamily="34" charset="0"/>
                <a:cs typeface="Arial" pitchFamily="34" charset="0"/>
              </a:defRPr>
            </a:pPr>
            <a:endParaRPr lang="en-US"/>
          </a:p>
        </c:txPr>
        <c:crossAx val="77644544"/>
        <c:crosses val="autoZero"/>
        <c:auto val="1"/>
        <c:lblAlgn val="ctr"/>
        <c:lblOffset val="100"/>
      </c:catAx>
      <c:valAx>
        <c:axId val="77644544"/>
        <c:scaling>
          <c:orientation val="minMax"/>
        </c:scaling>
        <c:axPos val="l"/>
        <c:title>
          <c:tx>
            <c:rich>
              <a:bodyPr rot="-5400000" vert="horz"/>
              <a:lstStyle/>
              <a:p>
                <a:pPr>
                  <a:defRPr lang="en-US" sz="1400">
                    <a:latin typeface="Arial" pitchFamily="34" charset="0"/>
                    <a:cs typeface="Arial" pitchFamily="34" charset="0"/>
                  </a:defRPr>
                </a:pPr>
                <a:r>
                  <a:rPr lang="en-US" sz="1400" b="1" i="0" baseline="0" dirty="0">
                    <a:latin typeface="Arial" pitchFamily="34" charset="0"/>
                    <a:cs typeface="Arial" pitchFamily="34" charset="0"/>
                  </a:rPr>
                  <a:t>Absorbance at 450nm</a:t>
                </a:r>
                <a:endParaRPr lang="en-US" sz="1400" dirty="0">
                  <a:latin typeface="Arial" pitchFamily="34" charset="0"/>
                  <a:cs typeface="Arial" pitchFamily="34" charset="0"/>
                </a:endParaRPr>
              </a:p>
            </c:rich>
          </c:tx>
          <c:layout>
            <c:manualLayout>
              <c:xMode val="edge"/>
              <c:yMode val="edge"/>
              <c:x val="2.6543209876543208E-2"/>
              <c:y val="0.24584385678205306"/>
            </c:manualLayout>
          </c:layout>
        </c:title>
        <c:numFmt formatCode="General" sourceLinked="1"/>
        <c:majorTickMark val="none"/>
        <c:tickLblPos val="nextTo"/>
        <c:spPr>
          <a:ln w="19050"/>
        </c:spPr>
        <c:txPr>
          <a:bodyPr/>
          <a:lstStyle/>
          <a:p>
            <a:pPr>
              <a:defRPr lang="en-US" b="1">
                <a:latin typeface="Arial" pitchFamily="34" charset="0"/>
                <a:cs typeface="Arial" pitchFamily="34" charset="0"/>
              </a:defRPr>
            </a:pPr>
            <a:endParaRPr lang="en-US"/>
          </a:p>
        </c:txPr>
        <c:crossAx val="77638656"/>
        <c:crosses val="autoZero"/>
        <c:crossBetween val="between"/>
      </c:valAx>
    </c:plotArea>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49688" y="0"/>
            <a:ext cx="2946400" cy="493713"/>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68E0C2F4-7216-47F6-8A03-4B8AD3CF316A}" type="datetime1">
              <a:rPr lang="en-US"/>
              <a:pPr/>
              <a:t>9/11/2009</a:t>
            </a:fld>
            <a:endParaRPr lang="en-US"/>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79450" y="4689475"/>
            <a:ext cx="5438775" cy="4443413"/>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9377363"/>
            <a:ext cx="2946400" cy="493712"/>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49688" y="9377363"/>
            <a:ext cx="2946400" cy="49371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47AD4CA-9FE2-4440-B0FA-B366E8A45835}"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pitchFamily="-11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a:lstStyle/>
          <a:p>
            <a:r>
              <a:rPr lang="en-US" smtClean="0"/>
              <a:t>Repressors NCOR, SMRT activators P3100</a:t>
            </a:r>
          </a:p>
        </p:txBody>
      </p:sp>
      <p:sp>
        <p:nvSpPr>
          <p:cNvPr id="18436" name="Slide Number Placeholder 3"/>
          <p:cNvSpPr>
            <a:spLocks noGrp="1"/>
          </p:cNvSpPr>
          <p:nvPr>
            <p:ph type="sldNum" sz="quarter" idx="5"/>
          </p:nvPr>
        </p:nvSpPr>
        <p:spPr bwMode="auto">
          <a:noFill/>
          <a:ln>
            <a:miter lim="800000"/>
            <a:headEnd/>
            <a:tailEnd/>
          </a:ln>
        </p:spPr>
        <p:txBody>
          <a:bodyPr/>
          <a:lstStyle/>
          <a:p>
            <a:fld id="{205FAAEF-C686-484C-99F8-BA58D6AB660E}" type="slidenum">
              <a:rPr lang="en-US"/>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r>
              <a:rPr lang="en-US" smtClean="0"/>
              <a:t>Role of nuclear receptors in cancer therapy we thought it will be a very good idea to setup a database to incorporate the new findings</a:t>
            </a:r>
          </a:p>
        </p:txBody>
      </p:sp>
      <p:sp>
        <p:nvSpPr>
          <p:cNvPr id="21508" name="Slide Number Placeholder 3"/>
          <p:cNvSpPr>
            <a:spLocks noGrp="1"/>
          </p:cNvSpPr>
          <p:nvPr>
            <p:ph type="sldNum" sz="quarter" idx="5"/>
          </p:nvPr>
        </p:nvSpPr>
        <p:spPr bwMode="auto">
          <a:noFill/>
          <a:ln>
            <a:miter lim="800000"/>
            <a:headEnd/>
            <a:tailEnd/>
          </a:ln>
        </p:spPr>
        <p:txBody>
          <a:bodyPr/>
          <a:lstStyle/>
          <a:p>
            <a:fld id="{AF31A1FB-42A0-430D-B9B1-99AD32346366}" type="slidenum">
              <a:rPr lang="en-US"/>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r>
              <a:rPr lang="en-US" smtClean="0"/>
              <a:t>Numerous studies have shown PPAR gamma targets cancer. Shown decrease BCL2 repress cyclin b1 increase brac 1 increase PTEN inhibit ERB signalling. Even thought these genes are identified there is inconclusive evidennce these genes are direct responsbile for antitumor activity of PPAR gamma</a:t>
            </a:r>
          </a:p>
          <a:p>
            <a:endParaRPr lang="en-US" smtClean="0"/>
          </a:p>
          <a:p>
            <a:r>
              <a:rPr lang="en-US" smtClean="0"/>
              <a:t>Previo</a:t>
            </a:r>
          </a:p>
        </p:txBody>
      </p:sp>
      <p:sp>
        <p:nvSpPr>
          <p:cNvPr id="26628" name="Slide Number Placeholder 3"/>
          <p:cNvSpPr>
            <a:spLocks noGrp="1"/>
          </p:cNvSpPr>
          <p:nvPr>
            <p:ph type="sldNum" sz="quarter" idx="5"/>
          </p:nvPr>
        </p:nvSpPr>
        <p:spPr bwMode="auto">
          <a:noFill/>
          <a:ln>
            <a:miter lim="800000"/>
            <a:headEnd/>
            <a:tailEnd/>
          </a:ln>
        </p:spPr>
        <p:txBody>
          <a:bodyPr/>
          <a:lstStyle/>
          <a:p>
            <a:fld id="{CD08FCD1-7D78-407B-B744-BBAD07B09B81}" type="slidenum">
              <a:rPr lang="en-US"/>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r>
              <a:rPr lang="en-US" smtClean="0"/>
              <a:t>Direct silencing of NHE1 and MnSOD leads to decrease tumor growth in long term colony forming assay. </a:t>
            </a:r>
          </a:p>
          <a:p>
            <a:pPr eaLnBrk="1" hangingPunct="1"/>
            <a:endParaRPr lang="en-US" smtClean="0"/>
          </a:p>
          <a:p>
            <a:pPr eaLnBrk="1" hangingPunct="1"/>
            <a:endParaRPr lang="en-US" smtClean="0"/>
          </a:p>
          <a:p>
            <a:pPr eaLnBrk="1" hangingPunct="1"/>
            <a:endParaRPr lang="en-US" smtClean="0"/>
          </a:p>
          <a:p>
            <a:pPr eaLnBrk="1" hangingPunct="1"/>
            <a:r>
              <a:rPr lang="en-US" smtClean="0"/>
              <a:t>Considering the abundance of PPAR</a:t>
            </a:r>
            <a:r>
              <a:rPr lang="en-US" smtClean="0">
                <a:sym typeface="Symbol" pitchFamily="-111" charset="2"/>
              </a:rPr>
              <a:t></a:t>
            </a:r>
            <a:r>
              <a:rPr lang="en-US" smtClean="0"/>
              <a:t> receptor and elevated NHE1 expression in a variety of cancer cells including breast cancer and their absolute dependence on MnSOD it is of interest to explore PPAR</a:t>
            </a:r>
            <a:r>
              <a:rPr lang="en-US" smtClean="0">
                <a:sym typeface="Symbol" pitchFamily="-111" charset="2"/>
              </a:rPr>
              <a:t></a:t>
            </a:r>
            <a:r>
              <a:rPr lang="en-US" smtClean="0"/>
              <a:t> agonists for selectively tailoring the expression of NHE1 and MnSOD. </a:t>
            </a:r>
          </a:p>
          <a:p>
            <a:pPr eaLnBrk="1" hangingPunct="1"/>
            <a:endParaRPr lang="en-US" smtClean="0"/>
          </a:p>
          <a:p>
            <a:pPr eaLnBrk="1" hangingPunct="1"/>
            <a:r>
              <a:rPr lang="en-US" smtClean="0"/>
              <a:t>pH</a:t>
            </a:r>
            <a:r>
              <a:rPr lang="en-US" baseline="-25000" smtClean="0"/>
              <a:t>i</a:t>
            </a:r>
            <a:r>
              <a:rPr lang="en-US" smtClean="0"/>
              <a:t> and cell volume, the ubiquitously expressed NHE1 has been implicated in cell proliferation and transformation . Conversely, tumor cells deficient in NHE1 either fail to grow or show severely retarded growth </a:t>
            </a:r>
          </a:p>
          <a:p>
            <a:pPr eaLnBrk="1" hangingPunct="1"/>
            <a:r>
              <a:rPr lang="en-US" smtClean="0"/>
              <a:t>ROS stress seems to render cancer cells more dependent on MnSOD to protect them by maintaining cellular ROS balance. The importance of MnSOD became clearer when genetic knockout studies in mice indicate that MnSOD, but not other SODs, is essential for cell survival. </a:t>
            </a:r>
          </a:p>
          <a:p>
            <a:pPr eaLnBrk="1" hangingPunct="1"/>
            <a:r>
              <a:rPr lang="en-US" smtClean="0"/>
              <a:t>that forced suppression of MnSOD expression by siRNA leads to decrease in breast cancer cells invasive property [30]and to sensitization of ovarian cancer cells to anti-cancer drugs </a:t>
            </a:r>
          </a:p>
          <a:p>
            <a:pPr eaLnBrk="1" hangingPunct="1"/>
            <a:endParaRPr lang="en-US" smtClean="0"/>
          </a:p>
        </p:txBody>
      </p:sp>
      <p:sp>
        <p:nvSpPr>
          <p:cNvPr id="28676" name="Slide Number Placeholder 3"/>
          <p:cNvSpPr>
            <a:spLocks noGrp="1"/>
          </p:cNvSpPr>
          <p:nvPr>
            <p:ph type="sldNum" sz="quarter" idx="5"/>
          </p:nvPr>
        </p:nvSpPr>
        <p:spPr bwMode="auto">
          <a:noFill/>
          <a:ln>
            <a:miter lim="800000"/>
            <a:headEnd/>
            <a:tailEnd/>
          </a:ln>
        </p:spPr>
        <p:txBody>
          <a:bodyPr/>
          <a:lstStyle/>
          <a:p>
            <a:fld id="{6B445E90-9179-4496-9A11-6605B2D52605}" type="slidenum">
              <a:rPr lang="en-US"/>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Text Box 1"/>
          <p:cNvSpPr>
            <a:spLocks noGrp="1" noRot="1" noChangeAspect="1" noChangeArrowheads="1"/>
          </p:cNvSpPr>
          <p:nvPr>
            <p:ph type="sldImg"/>
          </p:nvPr>
        </p:nvSpPr>
        <p:spPr bwMode="auto">
          <a:xfrm>
            <a:off x="931863" y="749300"/>
            <a:ext cx="4933950" cy="3700463"/>
          </a:xfrm>
          <a:solidFill>
            <a:srgbClr val="FFFFFF"/>
          </a:solidFill>
          <a:ln>
            <a:solidFill>
              <a:srgbClr val="000000"/>
            </a:solidFill>
            <a:miter lim="800000"/>
            <a:headEnd/>
            <a:tailEnd/>
          </a:ln>
        </p:spPr>
      </p:sp>
      <p:sp>
        <p:nvSpPr>
          <p:cNvPr id="31747" name="Text Box 2"/>
          <p:cNvSpPr>
            <a:spLocks noGrp="1" noChangeArrowheads="1"/>
          </p:cNvSpPr>
          <p:nvPr>
            <p:ph type="body" idx="1"/>
          </p:nvPr>
        </p:nvSpPr>
        <p:spPr bwMode="auto">
          <a:xfrm>
            <a:off x="679450" y="4687888"/>
            <a:ext cx="5438775" cy="4443412"/>
          </a:xfrm>
          <a:noFill/>
        </p:spPr>
        <p:txBody>
          <a:bodyPr wrap="none" anchor="ctr"/>
          <a:lstStyle/>
          <a:p>
            <a:pPr eaLnBrk="1" hangingPunct="1">
              <a:spcBef>
                <a:spcPct val="0"/>
              </a:spcBef>
            </a:pPr>
            <a:r>
              <a:rPr lang="en-US" smtClean="0"/>
              <a:t>Alu has other nuclear receptor next to it DR2(ER receptor and SP1)  DR4 (L(liver x receptor )XR,TR,F(farcinoid) XR DR2 (PPAR and RAR)</a:t>
            </a:r>
          </a:p>
          <a:p>
            <a:pPr eaLnBrk="1" hangingPunct="1">
              <a:spcBef>
                <a:spcPct val="0"/>
              </a:spcBef>
            </a:pPr>
            <a:endParaRPr lang="en-US" smtClean="0"/>
          </a:p>
          <a:p>
            <a:pPr eaLnBrk="1" hangingPunct="1">
              <a:spcBef>
                <a:spcPct val="0"/>
              </a:spcBef>
            </a:pPr>
            <a:r>
              <a:rPr lang="en-US" smtClean="0"/>
              <a:t>ADD other nuclear receptors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Text Box 1"/>
          <p:cNvSpPr>
            <a:spLocks noGrp="1" noRot="1" noChangeAspect="1" noChangeArrowheads="1"/>
          </p:cNvSpPr>
          <p:nvPr>
            <p:ph type="sldImg"/>
          </p:nvPr>
        </p:nvSpPr>
        <p:spPr bwMode="auto">
          <a:xfrm>
            <a:off x="931863" y="749300"/>
            <a:ext cx="4933950" cy="3700463"/>
          </a:xfrm>
          <a:solidFill>
            <a:srgbClr val="FFFFFF"/>
          </a:solidFill>
          <a:ln>
            <a:solidFill>
              <a:srgbClr val="000000"/>
            </a:solidFill>
            <a:miter lim="800000"/>
            <a:headEnd/>
            <a:tailEnd/>
          </a:ln>
        </p:spPr>
      </p:sp>
      <p:sp>
        <p:nvSpPr>
          <p:cNvPr id="33795" name="Text Box 2"/>
          <p:cNvSpPr>
            <a:spLocks noGrp="1" noChangeArrowheads="1"/>
          </p:cNvSpPr>
          <p:nvPr>
            <p:ph type="body" idx="1"/>
          </p:nvPr>
        </p:nvSpPr>
        <p:spPr bwMode="auto">
          <a:xfrm>
            <a:off x="679450" y="4687888"/>
            <a:ext cx="5438775" cy="4443412"/>
          </a:xfrm>
          <a:noFill/>
        </p:spPr>
        <p:txBody>
          <a:bodyPr wrap="none" anchor="ct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a:lstStyle/>
          <a:p>
            <a:r>
              <a:rPr lang="en-US" smtClean="0"/>
              <a:t>Activation of PPAR gamma does regulate NHE1 and MNSod indeed down regulate by PPAR gamma MDA231 high level of PPAR gamma THAN MCF</a:t>
            </a:r>
          </a:p>
          <a:p>
            <a:endParaRPr lang="en-US" smtClean="0"/>
          </a:p>
        </p:txBody>
      </p:sp>
      <p:sp>
        <p:nvSpPr>
          <p:cNvPr id="37892" name="Slide Number Placeholder 3"/>
          <p:cNvSpPr>
            <a:spLocks noGrp="1"/>
          </p:cNvSpPr>
          <p:nvPr>
            <p:ph type="sldNum" sz="quarter" idx="5"/>
          </p:nvPr>
        </p:nvSpPr>
        <p:spPr bwMode="auto">
          <a:noFill/>
          <a:ln>
            <a:miter lim="800000"/>
            <a:headEnd/>
            <a:tailEnd/>
          </a:ln>
        </p:spPr>
        <p:txBody>
          <a:bodyPr/>
          <a:lstStyle/>
          <a:p>
            <a:fld id="{0A1C726D-31C1-49A7-B7AF-F8DF6115DC6D}" type="slidenum">
              <a:rPr lang="en-US"/>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r>
              <a:rPr lang="en-US" smtClean="0"/>
              <a:t>Predicted score</a:t>
            </a:r>
          </a:p>
        </p:txBody>
      </p:sp>
      <p:sp>
        <p:nvSpPr>
          <p:cNvPr id="41988" name="Slide Number Placeholder 3"/>
          <p:cNvSpPr>
            <a:spLocks noGrp="1"/>
          </p:cNvSpPr>
          <p:nvPr>
            <p:ph type="sldNum" sz="quarter" idx="5"/>
          </p:nvPr>
        </p:nvSpPr>
        <p:spPr bwMode="auto">
          <a:noFill/>
          <a:ln>
            <a:miter lim="800000"/>
            <a:headEnd/>
            <a:tailEnd/>
          </a:ln>
        </p:spPr>
        <p:txBody>
          <a:bodyPr/>
          <a:lstStyle/>
          <a:p>
            <a:fld id="{98A89F6E-D481-458E-8565-86659A30F91E}" type="slidenum">
              <a:rPr lang="en-US"/>
              <a:pPr/>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a:lstStyle/>
          <a:p>
            <a:r>
              <a:rPr lang="en-US" smtClean="0"/>
              <a:t>Change the conclusion shows PPREsearch</a:t>
            </a:r>
          </a:p>
        </p:txBody>
      </p:sp>
      <p:sp>
        <p:nvSpPr>
          <p:cNvPr id="48132" name="Slide Number Placeholder 3"/>
          <p:cNvSpPr>
            <a:spLocks noGrp="1"/>
          </p:cNvSpPr>
          <p:nvPr>
            <p:ph type="sldNum" sz="quarter" idx="5"/>
          </p:nvPr>
        </p:nvSpPr>
        <p:spPr bwMode="auto">
          <a:noFill/>
          <a:ln>
            <a:miter lim="800000"/>
            <a:headEnd/>
            <a:tailEnd/>
          </a:ln>
        </p:spPr>
        <p:txBody>
          <a:bodyPr/>
          <a:lstStyle/>
          <a:p>
            <a:fld id="{2DCCAD51-8E82-46F9-8BC5-79C33E80B5E7}" type="slidenum">
              <a:rPr lang="en-US"/>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FECEE26-53EC-4CC8-998C-119F9F083FB6}" type="datetime1">
              <a:rPr lang="en-US"/>
              <a:pPr/>
              <a:t>9/11/2009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73FE32A-CF5F-46E7-97B1-D7E22C18278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57BF979-585C-40D1-95DE-923A82AEA68D}" type="datetime1">
              <a:rPr lang="en-US"/>
              <a:pPr/>
              <a:t>9/11/2009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D3506B8-60EE-44AF-A889-F1098BA0168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8BC4987-8FE6-4EEA-B0E8-E95A2949BF42}" type="datetime1">
              <a:rPr lang="en-US"/>
              <a:pPr/>
              <a:t>9/11/2009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AA4631-E517-4E40-B782-EABEF2DAEA8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CF880D2-D071-4D3E-A4E3-F44BD582FFA7}" type="datetime1">
              <a:rPr lang="en-US"/>
              <a:pPr/>
              <a:t>9/11/2009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3639A8E-E13E-43E2-97D6-C65B1E6DDDB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83B071C-DF0B-4294-BC73-AC9A6FD20A73}" type="datetime1">
              <a:rPr lang="en-US"/>
              <a:pPr/>
              <a:t>9/11/2009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E07DD12-CA5B-40DE-853F-36D2B372D87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1E6BCE40-C9B8-430A-B866-DC196BDC852B}" type="datetime1">
              <a:rPr lang="en-US"/>
              <a:pPr/>
              <a:t>9/11/2009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DF11A89-DBD9-4863-9943-EE25DC1529C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7D36ECC2-48D6-40F1-9224-10EDC54DD9F1}" type="datetime1">
              <a:rPr lang="en-US"/>
              <a:pPr/>
              <a:t>9/11/2009</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9EF57437-5AFC-42A2-B2BB-4BC281DB07D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24784BE7-ED20-43C5-8083-F991EA1CF74C}" type="datetime1">
              <a:rPr lang="en-US"/>
              <a:pPr/>
              <a:t>9/11/2009</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58A1AE29-AC0B-4135-B621-570E5E2EC00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4E3B4D8-00CB-4189-8187-0F13AE6BBEB9}" type="datetime1">
              <a:rPr lang="en-US"/>
              <a:pPr/>
              <a:t>9/11/2009</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E87E6854-42E6-4BB2-B3FC-CFF3A6195B2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EB6F986-A6C7-4EFF-A4A7-B84F608D470A}" type="datetime1">
              <a:rPr lang="en-US"/>
              <a:pPr/>
              <a:t>9/11/2009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8D98E97C-16A2-4740-AA48-675CD6E67F4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1EDF2B4-1FAA-4DB4-AA2E-6361D662A361}" type="datetime1">
              <a:rPr lang="en-US"/>
              <a:pPr/>
              <a:t>9/11/2009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3E04F70-26BF-416F-A21C-1BBC6A74671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fld id="{C216D6A6-2AE0-416C-BD6F-766E43D11C31}" type="datetime1">
              <a:rPr lang="en-US"/>
              <a:pPr/>
              <a:t>9/11/2009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fld id="{9954282F-D9C4-4390-8F2A-1C9FFA19D13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package" Target="../embeddings/Microsoft_Office_Word_Document1.docx"/></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chart" Target="../charts/chart1.xml"/><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Office_Word_Document2.docx"/><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ctrTitle"/>
          </p:nvPr>
        </p:nvSpPr>
        <p:spPr>
          <a:xfrm>
            <a:off x="304800" y="762000"/>
            <a:ext cx="8839200" cy="1470025"/>
          </a:xfrm>
        </p:spPr>
        <p:txBody>
          <a:bodyPr/>
          <a:lstStyle/>
          <a:p>
            <a:r>
              <a:rPr lang="en-US" sz="3200" b="1" smtClean="0"/>
              <a:t>Computational  identification and experimental validation of PPRE motifs in NHE1 and MnSOD genes of Human</a:t>
            </a:r>
            <a:r>
              <a:rPr lang="en-US" sz="3200" smtClean="0"/>
              <a:t/>
            </a:r>
            <a:br>
              <a:rPr lang="en-US" sz="3200" smtClean="0"/>
            </a:br>
            <a:r>
              <a:rPr lang="en-US" sz="3200" smtClean="0"/>
              <a:t/>
            </a:r>
            <a:br>
              <a:rPr lang="en-US" sz="3200" smtClean="0"/>
            </a:br>
            <a:endParaRPr lang="en-US" sz="3200" smtClean="0"/>
          </a:p>
        </p:txBody>
      </p:sp>
      <p:sp>
        <p:nvSpPr>
          <p:cNvPr id="14339" name="Subtitle 4"/>
          <p:cNvSpPr>
            <a:spLocks noGrp="1"/>
          </p:cNvSpPr>
          <p:nvPr>
            <p:ph type="subTitle" idx="1"/>
          </p:nvPr>
        </p:nvSpPr>
        <p:spPr>
          <a:xfrm>
            <a:off x="228600" y="4191000"/>
            <a:ext cx="8305800" cy="685800"/>
          </a:xfrm>
        </p:spPr>
        <p:txBody>
          <a:bodyPr/>
          <a:lstStyle/>
          <a:p>
            <a:r>
              <a:rPr lang="en-US" b="1" smtClean="0">
                <a:solidFill>
                  <a:srgbClr val="898989"/>
                </a:solidFill>
              </a:rPr>
              <a:t>Presenting author: Gireedhar Venkatachalam</a:t>
            </a:r>
          </a:p>
        </p:txBody>
      </p:sp>
      <p:sp>
        <p:nvSpPr>
          <p:cNvPr id="14340" name="Rectangle 5"/>
          <p:cNvSpPr>
            <a:spLocks noChangeArrowheads="1"/>
          </p:cNvSpPr>
          <p:nvPr/>
        </p:nvSpPr>
        <p:spPr bwMode="auto">
          <a:xfrm>
            <a:off x="381000" y="1944688"/>
            <a:ext cx="8382000" cy="369887"/>
          </a:xfrm>
          <a:prstGeom prst="rect">
            <a:avLst/>
          </a:prstGeom>
          <a:noFill/>
          <a:ln w="9525">
            <a:noFill/>
            <a:miter lim="800000"/>
            <a:headEnd/>
            <a:tailEnd/>
          </a:ln>
        </p:spPr>
        <p:txBody>
          <a:bodyPr>
            <a:spAutoFit/>
          </a:bodyPr>
          <a:lstStyle/>
          <a:p>
            <a:r>
              <a:rPr lang="en-US" b="1" i="1"/>
              <a:t>Gireedhar V; Kumar AP; Loo SY; Pervaiz S; Clement MV;</a:t>
            </a:r>
            <a:r>
              <a:rPr lang="en-US" b="1" i="1" baseline="30000"/>
              <a:t> </a:t>
            </a:r>
            <a:r>
              <a:rPr lang="en-US" b="1" i="1"/>
              <a:t>and Sakharkar MK</a:t>
            </a:r>
            <a:endParaRPr lang="en-US"/>
          </a:p>
        </p:txBody>
      </p:sp>
      <p:sp>
        <p:nvSpPr>
          <p:cNvPr id="14341" name="Title 3"/>
          <p:cNvSpPr txBox="1">
            <a:spLocks/>
          </p:cNvSpPr>
          <p:nvPr/>
        </p:nvSpPr>
        <p:spPr bwMode="auto">
          <a:xfrm>
            <a:off x="304800" y="5387975"/>
            <a:ext cx="8839200" cy="1470025"/>
          </a:xfrm>
          <a:prstGeom prst="rect">
            <a:avLst/>
          </a:prstGeom>
          <a:noFill/>
          <a:ln w="9525">
            <a:noFill/>
            <a:miter lim="800000"/>
            <a:headEnd/>
            <a:tailEnd/>
          </a:ln>
        </p:spPr>
        <p:txBody>
          <a:bodyPr anchor="ctr"/>
          <a:lstStyle/>
          <a:p>
            <a:pPr algn="ctr" eaLnBrk="0" hangingPunct="0"/>
            <a:r>
              <a:rPr lang="en-US" sz="3200" b="1">
                <a:latin typeface="Calibri" pitchFamily="-111" charset="0"/>
              </a:rPr>
              <a:t>International Conference on Bioinformatics (InCoB)</a:t>
            </a:r>
            <a:r>
              <a:rPr lang="en-US" sz="3200">
                <a:latin typeface="Calibri" pitchFamily="-111" charset="0"/>
              </a:rPr>
              <a:t/>
            </a:r>
            <a:br>
              <a:rPr lang="en-US" sz="3200">
                <a:latin typeface="Calibri" pitchFamily="-111" charset="0"/>
              </a:rPr>
            </a:br>
            <a:r>
              <a:rPr lang="en-US" sz="3200">
                <a:latin typeface="Calibri" pitchFamily="-111" charset="0"/>
              </a:rPr>
              <a:t/>
            </a:r>
            <a:br>
              <a:rPr lang="en-US" sz="3200">
                <a:latin typeface="Calibri" pitchFamily="-111" charset="0"/>
              </a:rPr>
            </a:br>
            <a:endParaRPr lang="en-US" sz="3200">
              <a:latin typeface="Calibri" pitchFamily="-111"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438400"/>
            <a:ext cx="8229600" cy="1143000"/>
          </a:xfrm>
        </p:spPr>
        <p:txBody>
          <a:bodyPr/>
          <a:lstStyle/>
          <a:p>
            <a:pPr algn="l"/>
            <a:r>
              <a:rPr lang="en-US" sz="5400" b="1" dirty="0" smtClean="0"/>
              <a:t/>
            </a:r>
            <a:br>
              <a:rPr lang="en-US" sz="5400" b="1" dirty="0" smtClean="0"/>
            </a:br>
            <a:r>
              <a:rPr lang="en-US" sz="5400" b="1" dirty="0" smtClean="0"/>
              <a:t>		Brief overview</a:t>
            </a:r>
            <a:br>
              <a:rPr lang="en-US" sz="5400" b="1" dirty="0" smtClean="0"/>
            </a:br>
            <a:r>
              <a:rPr lang="en-US" sz="3200" dirty="0" smtClean="0">
                <a:solidFill>
                  <a:srgbClr val="000000"/>
                </a:solidFill>
              </a:rPr>
              <a:t>1) Introduction to PPAR (</a:t>
            </a:r>
            <a:r>
              <a:rPr lang="en-US" sz="3200" dirty="0" err="1" smtClean="0">
                <a:solidFill>
                  <a:srgbClr val="000000"/>
                </a:solidFill>
              </a:rPr>
              <a:t>Peroximsome</a:t>
            </a:r>
            <a:r>
              <a:rPr lang="en-US" sz="3200" dirty="0" smtClean="0">
                <a:solidFill>
                  <a:srgbClr val="000000"/>
                </a:solidFill>
              </a:rPr>
              <a:t> </a:t>
            </a:r>
            <a:r>
              <a:rPr lang="en-US" sz="3200" dirty="0" err="1" smtClean="0">
                <a:solidFill>
                  <a:srgbClr val="000000"/>
                </a:solidFill>
              </a:rPr>
              <a:t>Proliferator</a:t>
            </a:r>
            <a:r>
              <a:rPr lang="en-US" sz="3200" dirty="0" smtClean="0">
                <a:solidFill>
                  <a:srgbClr val="000000"/>
                </a:solidFill>
              </a:rPr>
              <a:t> Activated Receptor) and PPRE (</a:t>
            </a:r>
            <a:r>
              <a:rPr lang="en-US" sz="3200" dirty="0" err="1" smtClean="0">
                <a:solidFill>
                  <a:srgbClr val="000000"/>
                </a:solidFill>
              </a:rPr>
              <a:t>Peroximsome</a:t>
            </a:r>
            <a:r>
              <a:rPr lang="en-US" sz="3200" dirty="0" smtClean="0">
                <a:solidFill>
                  <a:srgbClr val="000000"/>
                </a:solidFill>
              </a:rPr>
              <a:t> </a:t>
            </a:r>
            <a:r>
              <a:rPr lang="en-US" sz="3200" dirty="0" err="1" smtClean="0">
                <a:solidFill>
                  <a:srgbClr val="000000"/>
                </a:solidFill>
              </a:rPr>
              <a:t>Proliferator</a:t>
            </a:r>
            <a:r>
              <a:rPr lang="en-US" sz="3200" dirty="0" smtClean="0">
                <a:solidFill>
                  <a:srgbClr val="000000"/>
                </a:solidFill>
              </a:rPr>
              <a:t> Response elements) </a:t>
            </a:r>
            <a:r>
              <a:rPr lang="en-US" sz="3200" dirty="0" smtClean="0"/>
              <a:t/>
            </a:r>
            <a:br>
              <a:rPr lang="en-US" sz="3200" dirty="0" smtClean="0"/>
            </a:br>
            <a:r>
              <a:rPr lang="en-US" sz="3200" dirty="0" smtClean="0"/>
              <a:t>2) PPRE prediction</a:t>
            </a:r>
            <a:br>
              <a:rPr lang="en-US" sz="3200" dirty="0" smtClean="0"/>
            </a:br>
            <a:r>
              <a:rPr lang="en-US" sz="3200" b="1" dirty="0" smtClean="0">
                <a:solidFill>
                  <a:srgbClr val="E46C0A"/>
                </a:solidFill>
              </a:rPr>
              <a:t>3) </a:t>
            </a:r>
            <a:r>
              <a:rPr lang="en-US" sz="3200" b="1" dirty="0" err="1" smtClean="0">
                <a:solidFill>
                  <a:srgbClr val="E46C0A"/>
                </a:solidFill>
              </a:rPr>
              <a:t>PPAR</a:t>
            </a:r>
            <a:r>
              <a:rPr lang="en-US" sz="3200" b="1" dirty="0" err="1" smtClean="0">
                <a:solidFill>
                  <a:srgbClr val="E46C0A"/>
                </a:solidFill>
                <a:latin typeface="Symbol" pitchFamily="-111" charset="2"/>
              </a:rPr>
              <a:t>g</a:t>
            </a:r>
            <a:r>
              <a:rPr lang="en-US" sz="3200" b="1" dirty="0" smtClean="0">
                <a:solidFill>
                  <a:srgbClr val="E46C0A"/>
                </a:solidFill>
                <a:latin typeface="Symbol" pitchFamily="-111" charset="2"/>
              </a:rPr>
              <a:t>, </a:t>
            </a:r>
            <a:r>
              <a:rPr lang="en-US" sz="3200" b="1" dirty="0" smtClean="0">
                <a:solidFill>
                  <a:srgbClr val="E46C0A"/>
                </a:solidFill>
              </a:rPr>
              <a:t>NHE1 and </a:t>
            </a:r>
            <a:r>
              <a:rPr lang="en-US" sz="3200" b="1" dirty="0" err="1" smtClean="0">
                <a:solidFill>
                  <a:srgbClr val="E46C0A"/>
                </a:solidFill>
              </a:rPr>
              <a:t>MnSOD</a:t>
            </a:r>
            <a:r>
              <a:rPr lang="en-US" sz="3200" b="1" dirty="0" smtClean="0">
                <a:solidFill>
                  <a:srgbClr val="E46C0A"/>
                </a:solidFill>
              </a:rPr>
              <a:t>-Breast cancer</a:t>
            </a:r>
            <a:r>
              <a:rPr lang="en-US" sz="3200" dirty="0" smtClean="0"/>
              <a:t/>
            </a:r>
            <a:br>
              <a:rPr lang="en-US" sz="3200" dirty="0" smtClean="0"/>
            </a:br>
            <a:r>
              <a:rPr lang="en-US" sz="3200" dirty="0" smtClean="0"/>
              <a:t>4) Computational Prediction of PPREs in NHE1 and </a:t>
            </a:r>
            <a:r>
              <a:rPr lang="en-US" sz="3200" dirty="0" err="1" smtClean="0"/>
              <a:t>MnSOD</a:t>
            </a:r>
            <a:r>
              <a:rPr lang="en-US" sz="3200" dirty="0" smtClean="0"/>
              <a:t/>
            </a:r>
            <a:br>
              <a:rPr lang="en-US" sz="3200" dirty="0" smtClean="0"/>
            </a:br>
            <a:r>
              <a:rPr lang="en-US" sz="3200" dirty="0" smtClean="0"/>
              <a:t>5) Experimental Validation of PPREs in NHE1 and </a:t>
            </a:r>
            <a:r>
              <a:rPr lang="en-US" sz="3200" dirty="0" err="1" smtClean="0"/>
              <a:t>MnSOD</a:t>
            </a:r>
            <a:r>
              <a:rPr lang="en-US" sz="3200" dirty="0" smtClean="0"/>
              <a:t/>
            </a:r>
            <a:br>
              <a:rPr lang="en-US" sz="3200" dirty="0" smtClean="0"/>
            </a:br>
            <a:r>
              <a:rPr lang="en-US" sz="3200" dirty="0" smtClean="0"/>
              <a:t>6) </a:t>
            </a:r>
            <a:r>
              <a:rPr lang="en-US" sz="3200" dirty="0" err="1" smtClean="0"/>
              <a:t>PPAR</a:t>
            </a:r>
            <a:r>
              <a:rPr lang="en-US" sz="3200" dirty="0" err="1" smtClean="0">
                <a:latin typeface="Symbol" pitchFamily="-111" charset="2"/>
              </a:rPr>
              <a:t>g</a:t>
            </a:r>
            <a:r>
              <a:rPr lang="en-US" sz="3200" dirty="0" smtClean="0"/>
              <a:t> as novel therapeutic approach in breast cancer therapy  </a:t>
            </a:r>
            <a:r>
              <a:rPr lang="en-US" sz="2400" b="1" dirty="0" smtClean="0"/>
              <a:t/>
            </a:r>
            <a:br>
              <a:rPr lang="en-US" sz="2400" b="1" dirty="0" smtClean="0"/>
            </a:br>
            <a:endParaRPr lang="en-US" sz="2400" b="1" dirty="0" smtClean="0">
              <a:latin typeface="Symbol" pitchFamily="-111" charset="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733800" y="1034759"/>
            <a:ext cx="1676400" cy="914400"/>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a:r>
              <a:rPr lang="en-US">
                <a:solidFill>
                  <a:srgbClr val="FFFFFF"/>
                </a:solidFill>
                <a:ea typeface="ＭＳ Ｐゴシック" pitchFamily="-111" charset="-128"/>
              </a:rPr>
              <a:t>Breast cancer</a:t>
            </a:r>
          </a:p>
        </p:txBody>
      </p:sp>
      <p:sp>
        <p:nvSpPr>
          <p:cNvPr id="28677" name="Rectangle 4"/>
          <p:cNvSpPr>
            <a:spLocks noChangeArrowheads="1"/>
          </p:cNvSpPr>
          <p:nvPr/>
        </p:nvSpPr>
        <p:spPr bwMode="auto">
          <a:xfrm>
            <a:off x="3505200" y="5105400"/>
            <a:ext cx="2209800" cy="1477963"/>
          </a:xfrm>
          <a:prstGeom prst="rect">
            <a:avLst/>
          </a:prstGeom>
          <a:noFill/>
          <a:ln w="9525">
            <a:noFill/>
            <a:miter lim="800000"/>
            <a:headEnd/>
            <a:tailEnd/>
          </a:ln>
        </p:spPr>
        <p:txBody>
          <a:bodyPr>
            <a:spAutoFit/>
          </a:bodyPr>
          <a:lstStyle/>
          <a:p>
            <a:pPr algn="ctr"/>
            <a:r>
              <a:rPr lang="en-US" b="1"/>
              <a:t>Tumor breast tissue </a:t>
            </a:r>
            <a:r>
              <a:rPr lang="en-US"/>
              <a:t>expresses PPAR</a:t>
            </a:r>
            <a:r>
              <a:rPr lang="en-US">
                <a:sym typeface="Symbol" pitchFamily="-111" charset="2"/>
              </a:rPr>
              <a:t></a:t>
            </a:r>
            <a:r>
              <a:rPr lang="en-US"/>
              <a:t> </a:t>
            </a:r>
            <a:r>
              <a:rPr lang="en-US" b="1"/>
              <a:t>higher</a:t>
            </a:r>
            <a:r>
              <a:rPr lang="en-US"/>
              <a:t> than </a:t>
            </a:r>
            <a:r>
              <a:rPr lang="en-US" b="1"/>
              <a:t>normal breast epithelium </a:t>
            </a:r>
          </a:p>
        </p:txBody>
      </p:sp>
      <p:sp>
        <p:nvSpPr>
          <p:cNvPr id="27654" name="Title 1"/>
          <p:cNvSpPr>
            <a:spLocks noGrp="1"/>
          </p:cNvSpPr>
          <p:nvPr>
            <p:ph type="title"/>
          </p:nvPr>
        </p:nvSpPr>
        <p:spPr>
          <a:xfrm>
            <a:off x="0" y="-228600"/>
            <a:ext cx="9144000" cy="1066800"/>
          </a:xfrm>
        </p:spPr>
        <p:txBody>
          <a:bodyPr/>
          <a:lstStyle/>
          <a:p>
            <a:r>
              <a:rPr lang="en-US" sz="4000" b="1" smtClean="0"/>
              <a:t>Breast cancer - PPAR</a:t>
            </a:r>
            <a:r>
              <a:rPr lang="en-US" sz="4000" b="1" smtClean="0">
                <a:latin typeface="Symbol" pitchFamily="-111" charset="2"/>
              </a:rPr>
              <a:t>g</a:t>
            </a:r>
            <a:r>
              <a:rPr lang="en-US" sz="4000" b="1" smtClean="0"/>
              <a:t>, NHE1 and MnSOD</a:t>
            </a:r>
          </a:p>
        </p:txBody>
      </p:sp>
      <p:sp>
        <p:nvSpPr>
          <p:cNvPr id="7" name="Rounded Rectangle 6"/>
          <p:cNvSpPr/>
          <p:nvPr/>
        </p:nvSpPr>
        <p:spPr>
          <a:xfrm>
            <a:off x="3733800" y="4006559"/>
            <a:ext cx="1752600" cy="914400"/>
          </a:xfrm>
          <a:prstGeom prst="roundRect">
            <a:avLst/>
          </a:prstGeom>
          <a:solidFill>
            <a:schemeClr val="accent2">
              <a:lumMod val="75000"/>
            </a:schemeClr>
          </a:solidFill>
        </p:spPr>
        <p:style>
          <a:lnRef idx="0">
            <a:schemeClr val="accent4"/>
          </a:lnRef>
          <a:fillRef idx="3">
            <a:schemeClr val="accent4"/>
          </a:fillRef>
          <a:effectRef idx="3">
            <a:schemeClr val="accent4"/>
          </a:effectRef>
          <a:fontRef idx="minor">
            <a:schemeClr val="lt1"/>
          </a:fontRef>
        </p:style>
        <p:txBody>
          <a:bodyPr anchor="ctr"/>
          <a:lstStyle/>
          <a:p>
            <a:pPr algn="ctr"/>
            <a:r>
              <a:rPr lang="en-US">
                <a:solidFill>
                  <a:srgbClr val="FFFFFF"/>
                </a:solidFill>
                <a:ea typeface="ＭＳ Ｐゴシック" pitchFamily="-111" charset="-128"/>
              </a:rPr>
              <a:t>PPAR</a:t>
            </a:r>
            <a:r>
              <a:rPr lang="en-US">
                <a:solidFill>
                  <a:srgbClr val="FFFFFF"/>
                </a:solidFill>
                <a:ea typeface="ＭＳ Ｐゴシック" pitchFamily="-111" charset="-128"/>
                <a:sym typeface="Symbol" pitchFamily="-111" charset="2"/>
              </a:rPr>
              <a:t></a:t>
            </a:r>
            <a:endParaRPr lang="en-US">
              <a:solidFill>
                <a:srgbClr val="FFFFFF"/>
              </a:solidFill>
              <a:ea typeface="ＭＳ Ｐゴシック" pitchFamily="-111" charset="-128"/>
            </a:endParaRPr>
          </a:p>
        </p:txBody>
      </p:sp>
      <p:sp>
        <p:nvSpPr>
          <p:cNvPr id="8" name="Rounded Rectangle 7"/>
          <p:cNvSpPr>
            <a:spLocks noChangeArrowheads="1"/>
          </p:cNvSpPr>
          <p:nvPr/>
        </p:nvSpPr>
        <p:spPr bwMode="auto">
          <a:xfrm>
            <a:off x="6248400" y="2514600"/>
            <a:ext cx="2438400" cy="838200"/>
          </a:xfrm>
          <a:prstGeom prst="roundRect">
            <a:avLst>
              <a:gd name="adj" fmla="val 16667"/>
            </a:avLst>
          </a:prstGeom>
          <a:solidFill>
            <a:srgbClr val="4BACC6"/>
          </a:solidFill>
          <a:ln w="38100">
            <a:solidFill>
              <a:schemeClr val="bg1"/>
            </a:solidFill>
            <a:round/>
            <a:headEnd/>
            <a:tailEnd/>
          </a:ln>
          <a:effectLst>
            <a:outerShdw dist="20000" dir="5400000" rotWithShape="0">
              <a:srgbClr val="808080">
                <a:alpha val="37999"/>
              </a:srgbClr>
            </a:outerShdw>
          </a:effectLst>
        </p:spPr>
        <p:txBody>
          <a:bodyPr anchor="ctr"/>
          <a:lstStyle/>
          <a:p>
            <a:pPr algn="ctr"/>
            <a:r>
              <a:rPr lang="en-US">
                <a:solidFill>
                  <a:srgbClr val="FFFFFF"/>
                </a:solidFill>
                <a:latin typeface="Calibri" pitchFamily="-111" charset="0"/>
              </a:rPr>
              <a:t>MnSOD (Manganese Superoxide dismustase)</a:t>
            </a:r>
          </a:p>
        </p:txBody>
      </p:sp>
      <p:sp>
        <p:nvSpPr>
          <p:cNvPr id="9" name="Rounded Rectangle 8"/>
          <p:cNvSpPr>
            <a:spLocks noChangeArrowheads="1"/>
          </p:cNvSpPr>
          <p:nvPr/>
        </p:nvSpPr>
        <p:spPr bwMode="auto">
          <a:xfrm>
            <a:off x="228600" y="2514600"/>
            <a:ext cx="2590800" cy="838200"/>
          </a:xfrm>
          <a:prstGeom prst="roundRect">
            <a:avLst>
              <a:gd name="adj" fmla="val 16667"/>
            </a:avLst>
          </a:prstGeom>
          <a:solidFill>
            <a:srgbClr val="4BACC6"/>
          </a:solidFill>
          <a:ln w="38100">
            <a:solidFill>
              <a:schemeClr val="bg1"/>
            </a:solidFill>
            <a:round/>
            <a:headEnd/>
            <a:tailEnd/>
          </a:ln>
          <a:effectLst>
            <a:outerShdw dist="20000" dir="5400000" rotWithShape="0">
              <a:srgbClr val="808080">
                <a:alpha val="37999"/>
              </a:srgbClr>
            </a:outerShdw>
          </a:effectLst>
        </p:spPr>
        <p:txBody>
          <a:bodyPr anchor="ctr"/>
          <a:lstStyle/>
          <a:p>
            <a:pPr algn="ctr"/>
            <a:r>
              <a:rPr lang="en-US">
                <a:solidFill>
                  <a:srgbClr val="FFFFFF"/>
                </a:solidFill>
                <a:latin typeface="Calibri" pitchFamily="-111" charset="0"/>
              </a:rPr>
              <a:t>NHE1 ( Sodium Hydrogen Exchange 1)</a:t>
            </a:r>
          </a:p>
        </p:txBody>
      </p:sp>
      <p:sp>
        <p:nvSpPr>
          <p:cNvPr id="27660" name="Rectangle 9"/>
          <p:cNvSpPr>
            <a:spLocks noChangeArrowheads="1"/>
          </p:cNvSpPr>
          <p:nvPr/>
        </p:nvSpPr>
        <p:spPr bwMode="auto">
          <a:xfrm>
            <a:off x="0" y="3397250"/>
            <a:ext cx="2362200" cy="1754188"/>
          </a:xfrm>
          <a:prstGeom prst="rect">
            <a:avLst/>
          </a:prstGeom>
          <a:noFill/>
          <a:ln w="9525">
            <a:noFill/>
            <a:miter lim="800000"/>
            <a:headEnd/>
            <a:tailEnd/>
          </a:ln>
        </p:spPr>
        <p:txBody>
          <a:bodyPr>
            <a:spAutoFit/>
          </a:bodyPr>
          <a:lstStyle/>
          <a:p>
            <a:r>
              <a:rPr lang="en-US" b="1"/>
              <a:t>Function : </a:t>
            </a:r>
          </a:p>
          <a:p>
            <a:r>
              <a:rPr lang="en-US"/>
              <a:t>NHE1 deficient cells- either fail to grow or show retarded growth ( Liu </a:t>
            </a:r>
            <a:r>
              <a:rPr lang="en-US" i="1"/>
              <a:t>et al</a:t>
            </a:r>
            <a:r>
              <a:rPr lang="en-US"/>
              <a:t>., 2008)</a:t>
            </a:r>
          </a:p>
        </p:txBody>
      </p:sp>
      <p:sp>
        <p:nvSpPr>
          <p:cNvPr id="27661" name="Rectangle 10"/>
          <p:cNvSpPr>
            <a:spLocks noChangeArrowheads="1"/>
          </p:cNvSpPr>
          <p:nvPr/>
        </p:nvSpPr>
        <p:spPr bwMode="auto">
          <a:xfrm>
            <a:off x="7162800" y="3397250"/>
            <a:ext cx="1981200" cy="2862263"/>
          </a:xfrm>
          <a:prstGeom prst="rect">
            <a:avLst/>
          </a:prstGeom>
          <a:noFill/>
          <a:ln w="9525">
            <a:noFill/>
            <a:miter lim="800000"/>
            <a:headEnd/>
            <a:tailEnd/>
          </a:ln>
        </p:spPr>
        <p:txBody>
          <a:bodyPr>
            <a:spAutoFit/>
          </a:bodyPr>
          <a:lstStyle/>
          <a:p>
            <a:r>
              <a:rPr lang="en-US" b="1"/>
              <a:t>Function : </a:t>
            </a:r>
          </a:p>
          <a:p>
            <a:r>
              <a:rPr lang="en-US"/>
              <a:t>Downregulaion of MnSOD expression decreases cancer cells invasive property (Kattan </a:t>
            </a:r>
            <a:r>
              <a:rPr lang="en-US" i="1"/>
              <a:t>et al</a:t>
            </a:r>
            <a:r>
              <a:rPr lang="en-US"/>
              <a:t>., 2008)</a:t>
            </a:r>
          </a:p>
          <a:p>
            <a:endParaRPr lang="en-US"/>
          </a:p>
        </p:txBody>
      </p:sp>
      <p:cxnSp>
        <p:nvCxnSpPr>
          <p:cNvPr id="24" name="Straight Arrow Connector 23"/>
          <p:cNvCxnSpPr>
            <a:cxnSpLocks noChangeShapeType="1"/>
          </p:cNvCxnSpPr>
          <p:nvPr/>
        </p:nvCxnSpPr>
        <p:spPr bwMode="auto">
          <a:xfrm rot="5400000">
            <a:off x="3658394" y="2939256"/>
            <a:ext cx="1828800" cy="1588"/>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26" name="Straight Arrow Connector 25"/>
          <p:cNvCxnSpPr>
            <a:cxnSpLocks noChangeShapeType="1"/>
          </p:cNvCxnSpPr>
          <p:nvPr/>
        </p:nvCxnSpPr>
        <p:spPr bwMode="auto">
          <a:xfrm>
            <a:off x="5486400" y="1720850"/>
            <a:ext cx="1066800" cy="6858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28" name="Straight Arrow Connector 27"/>
          <p:cNvCxnSpPr>
            <a:cxnSpLocks noChangeShapeType="1"/>
          </p:cNvCxnSpPr>
          <p:nvPr/>
        </p:nvCxnSpPr>
        <p:spPr bwMode="auto">
          <a:xfrm rot="10800000" flipV="1">
            <a:off x="2971800" y="1797050"/>
            <a:ext cx="914400" cy="6096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31" name="Curved Up Arrow 30"/>
          <p:cNvSpPr>
            <a:spLocks noChangeArrowheads="1"/>
          </p:cNvSpPr>
          <p:nvPr/>
        </p:nvSpPr>
        <p:spPr bwMode="auto">
          <a:xfrm rot="-2467168">
            <a:off x="5622925" y="3727450"/>
            <a:ext cx="1677988" cy="906463"/>
          </a:xfrm>
          <a:prstGeom prst="curvedUpArrow">
            <a:avLst>
              <a:gd name="adj1" fmla="val 25008"/>
              <a:gd name="adj2" fmla="val 49998"/>
              <a:gd name="adj3" fmla="val 25000"/>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endParaRPr lang="en-US">
              <a:latin typeface="Calibri" pitchFamily="-111" charset="0"/>
            </a:endParaRPr>
          </a:p>
        </p:txBody>
      </p:sp>
      <p:sp>
        <p:nvSpPr>
          <p:cNvPr id="33" name="Curved Up Arrow 32"/>
          <p:cNvSpPr>
            <a:spLocks noChangeArrowheads="1"/>
          </p:cNvSpPr>
          <p:nvPr/>
        </p:nvSpPr>
        <p:spPr bwMode="auto">
          <a:xfrm rot="13314395" flipV="1">
            <a:off x="1901825" y="3706813"/>
            <a:ext cx="1720850" cy="877887"/>
          </a:xfrm>
          <a:prstGeom prst="curvedUpArrow">
            <a:avLst>
              <a:gd name="adj1" fmla="val 24993"/>
              <a:gd name="adj2" fmla="val 50004"/>
              <a:gd name="adj3" fmla="val 25000"/>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endParaRPr lang="en-US">
              <a:latin typeface="Calibri" pitchFamily="-111" charset="0"/>
            </a:endParaRPr>
          </a:p>
        </p:txBody>
      </p:sp>
      <p:sp>
        <p:nvSpPr>
          <p:cNvPr id="42" name="Curved Down Arrow 41"/>
          <p:cNvSpPr>
            <a:spLocks noChangeArrowheads="1"/>
          </p:cNvSpPr>
          <p:nvPr/>
        </p:nvSpPr>
        <p:spPr bwMode="auto">
          <a:xfrm rot="-2687441">
            <a:off x="1925638" y="1223963"/>
            <a:ext cx="1714500" cy="763587"/>
          </a:xfrm>
          <a:prstGeom prst="curvedDownArrow">
            <a:avLst>
              <a:gd name="adj1" fmla="val 24990"/>
              <a:gd name="adj2" fmla="val 50000"/>
              <a:gd name="adj3" fmla="val 25000"/>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endParaRPr lang="en-US">
              <a:latin typeface="Calibri" pitchFamily="-111" charset="0"/>
            </a:endParaRPr>
          </a:p>
        </p:txBody>
      </p:sp>
      <p:sp>
        <p:nvSpPr>
          <p:cNvPr id="43" name="Curved Down Arrow 42"/>
          <p:cNvSpPr>
            <a:spLocks noChangeArrowheads="1"/>
          </p:cNvSpPr>
          <p:nvPr/>
        </p:nvSpPr>
        <p:spPr bwMode="auto">
          <a:xfrm rot="13180738" flipV="1">
            <a:off x="5456238" y="1143000"/>
            <a:ext cx="1738312" cy="847725"/>
          </a:xfrm>
          <a:prstGeom prst="curvedDownArrow">
            <a:avLst>
              <a:gd name="adj1" fmla="val 24996"/>
              <a:gd name="adj2" fmla="val 50001"/>
              <a:gd name="adj3" fmla="val 25000"/>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endParaRPr lang="en-US">
              <a:latin typeface="Calibri" pitchFamily="-111" charset="0"/>
            </a:endParaRPr>
          </a:p>
        </p:txBody>
      </p:sp>
      <p:sp>
        <p:nvSpPr>
          <p:cNvPr id="17" name="TextBox 16"/>
          <p:cNvSpPr txBox="1">
            <a:spLocks noChangeArrowheads="1"/>
          </p:cNvSpPr>
          <p:nvPr/>
        </p:nvSpPr>
        <p:spPr bwMode="auto">
          <a:xfrm>
            <a:off x="2514600" y="3962400"/>
            <a:ext cx="373063" cy="461963"/>
          </a:xfrm>
          <a:prstGeom prst="rect">
            <a:avLst/>
          </a:prstGeom>
          <a:noFill/>
          <a:ln w="9525">
            <a:noFill/>
            <a:miter lim="800000"/>
            <a:headEnd/>
            <a:tailEnd/>
          </a:ln>
        </p:spPr>
        <p:txBody>
          <a:bodyPr wrap="none">
            <a:spAutoFit/>
          </a:bodyPr>
          <a:lstStyle/>
          <a:p>
            <a:r>
              <a:rPr lang="en-US" sz="2400" b="1"/>
              <a:t>?</a:t>
            </a:r>
          </a:p>
        </p:txBody>
      </p:sp>
      <p:sp>
        <p:nvSpPr>
          <p:cNvPr id="18" name="TextBox 17"/>
          <p:cNvSpPr txBox="1">
            <a:spLocks noChangeArrowheads="1"/>
          </p:cNvSpPr>
          <p:nvPr/>
        </p:nvSpPr>
        <p:spPr bwMode="auto">
          <a:xfrm>
            <a:off x="6324600" y="4038600"/>
            <a:ext cx="373063" cy="461963"/>
          </a:xfrm>
          <a:prstGeom prst="rect">
            <a:avLst/>
          </a:prstGeom>
          <a:noFill/>
          <a:ln w="9525">
            <a:noFill/>
            <a:miter lim="800000"/>
            <a:headEnd/>
            <a:tailEnd/>
          </a:ln>
        </p:spPr>
        <p:txBody>
          <a:bodyPr wrap="none">
            <a:spAutoFit/>
          </a:bodyPr>
          <a:lstStyle/>
          <a:p>
            <a:r>
              <a:rPr lang="en-US" sz="2400" b="1"/>
              <a:t>?</a:t>
            </a:r>
          </a:p>
        </p:txBody>
      </p:sp>
      <p:sp>
        <p:nvSpPr>
          <p:cNvPr id="19" name="TextBox 18"/>
          <p:cNvSpPr txBox="1">
            <a:spLocks noChangeArrowheads="1"/>
          </p:cNvSpPr>
          <p:nvPr/>
        </p:nvSpPr>
        <p:spPr bwMode="auto">
          <a:xfrm>
            <a:off x="6324600" y="1219200"/>
            <a:ext cx="373063" cy="461963"/>
          </a:xfrm>
          <a:prstGeom prst="rect">
            <a:avLst/>
          </a:prstGeom>
          <a:noFill/>
          <a:ln w="9525">
            <a:noFill/>
            <a:miter lim="800000"/>
            <a:headEnd/>
            <a:tailEnd/>
          </a:ln>
        </p:spPr>
        <p:txBody>
          <a:bodyPr wrap="none">
            <a:spAutoFit/>
          </a:bodyPr>
          <a:lstStyle/>
          <a:p>
            <a:r>
              <a:rPr lang="en-US" sz="2400" b="1"/>
              <a:t>?</a:t>
            </a:r>
          </a:p>
        </p:txBody>
      </p:sp>
      <p:sp>
        <p:nvSpPr>
          <p:cNvPr id="20" name="TextBox 19"/>
          <p:cNvSpPr txBox="1">
            <a:spLocks noChangeArrowheads="1"/>
          </p:cNvSpPr>
          <p:nvPr/>
        </p:nvSpPr>
        <p:spPr bwMode="auto">
          <a:xfrm>
            <a:off x="2514600" y="1295400"/>
            <a:ext cx="373063" cy="461963"/>
          </a:xfrm>
          <a:prstGeom prst="rect">
            <a:avLst/>
          </a:prstGeom>
          <a:noFill/>
          <a:ln w="9525">
            <a:noFill/>
            <a:miter lim="800000"/>
            <a:headEnd/>
            <a:tailEnd/>
          </a:ln>
        </p:spPr>
        <p:txBody>
          <a:bodyPr wrap="none">
            <a:spAutoFit/>
          </a:bodyPr>
          <a:lstStyle/>
          <a:p>
            <a:r>
              <a:rPr lang="en-US" sz="2400" b="1"/>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P spid="31" grpId="0" animBg="1"/>
      <p:bldP spid="33" grpId="0" animBg="1"/>
      <p:bldP spid="42" grpId="0" animBg="1"/>
      <p:bldP spid="43" grpId="0" animBg="1"/>
      <p:bldP spid="17" grpId="0"/>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438400"/>
            <a:ext cx="8229600" cy="1143000"/>
          </a:xfrm>
        </p:spPr>
        <p:txBody>
          <a:bodyPr/>
          <a:lstStyle/>
          <a:p>
            <a:pPr algn="l"/>
            <a:r>
              <a:rPr lang="en-US" sz="5400" b="1" dirty="0" smtClean="0"/>
              <a:t/>
            </a:r>
            <a:br>
              <a:rPr lang="en-US" sz="5400" b="1" dirty="0" smtClean="0"/>
            </a:br>
            <a:r>
              <a:rPr lang="en-US" sz="5400" b="1" dirty="0" smtClean="0"/>
              <a:t>		Brief overview</a:t>
            </a:r>
            <a:br>
              <a:rPr lang="en-US" sz="5400" b="1" dirty="0" smtClean="0"/>
            </a:br>
            <a:r>
              <a:rPr lang="en-US" sz="3200" dirty="0" smtClean="0">
                <a:solidFill>
                  <a:srgbClr val="000000"/>
                </a:solidFill>
              </a:rPr>
              <a:t>1) Introduction to PPAR (</a:t>
            </a:r>
            <a:r>
              <a:rPr lang="en-US" sz="3200" dirty="0" err="1" smtClean="0">
                <a:solidFill>
                  <a:srgbClr val="000000"/>
                </a:solidFill>
              </a:rPr>
              <a:t>Peroximsome</a:t>
            </a:r>
            <a:r>
              <a:rPr lang="en-US" sz="3200" dirty="0" smtClean="0">
                <a:solidFill>
                  <a:srgbClr val="000000"/>
                </a:solidFill>
              </a:rPr>
              <a:t> </a:t>
            </a:r>
            <a:r>
              <a:rPr lang="en-US" sz="3200" dirty="0" err="1" smtClean="0">
                <a:solidFill>
                  <a:srgbClr val="000000"/>
                </a:solidFill>
              </a:rPr>
              <a:t>Proliferator</a:t>
            </a:r>
            <a:r>
              <a:rPr lang="en-US" sz="3200" dirty="0" smtClean="0">
                <a:solidFill>
                  <a:srgbClr val="000000"/>
                </a:solidFill>
              </a:rPr>
              <a:t> Activated Receptor) and PPRE (</a:t>
            </a:r>
            <a:r>
              <a:rPr lang="en-US" sz="3200" dirty="0" err="1" smtClean="0">
                <a:solidFill>
                  <a:srgbClr val="000000"/>
                </a:solidFill>
              </a:rPr>
              <a:t>Peroximsome</a:t>
            </a:r>
            <a:r>
              <a:rPr lang="en-US" sz="3200" dirty="0" smtClean="0">
                <a:solidFill>
                  <a:srgbClr val="000000"/>
                </a:solidFill>
              </a:rPr>
              <a:t> </a:t>
            </a:r>
            <a:r>
              <a:rPr lang="en-US" sz="3200" dirty="0" err="1" smtClean="0">
                <a:solidFill>
                  <a:srgbClr val="000000"/>
                </a:solidFill>
              </a:rPr>
              <a:t>Proliferator</a:t>
            </a:r>
            <a:r>
              <a:rPr lang="en-US" sz="3200" dirty="0" smtClean="0">
                <a:solidFill>
                  <a:srgbClr val="000000"/>
                </a:solidFill>
              </a:rPr>
              <a:t> Response elements) </a:t>
            </a:r>
            <a:r>
              <a:rPr lang="en-US" sz="3200" dirty="0" smtClean="0"/>
              <a:t/>
            </a:r>
            <a:br>
              <a:rPr lang="en-US" sz="3200" dirty="0" smtClean="0"/>
            </a:br>
            <a:r>
              <a:rPr lang="en-US" sz="3200" dirty="0" smtClean="0"/>
              <a:t>2) PPRE prediction</a:t>
            </a:r>
            <a:br>
              <a:rPr lang="en-US" sz="3200" dirty="0" smtClean="0"/>
            </a:br>
            <a:r>
              <a:rPr lang="en-US" sz="3200" dirty="0" smtClean="0"/>
              <a:t>3) Breast cancer-</a:t>
            </a:r>
            <a:r>
              <a:rPr lang="en-US" sz="3200" dirty="0" err="1" smtClean="0"/>
              <a:t>PPAR</a:t>
            </a:r>
            <a:r>
              <a:rPr lang="en-US" sz="3200" dirty="0" err="1" smtClean="0">
                <a:latin typeface="Symbol" pitchFamily="-111" charset="2"/>
              </a:rPr>
              <a:t>g</a:t>
            </a:r>
            <a:r>
              <a:rPr lang="en-US" sz="3200" dirty="0" smtClean="0">
                <a:latin typeface="Symbol" pitchFamily="-111" charset="2"/>
              </a:rPr>
              <a:t>, </a:t>
            </a:r>
            <a:r>
              <a:rPr lang="en-US" sz="3200" dirty="0" smtClean="0"/>
              <a:t>NHE1 and </a:t>
            </a:r>
            <a:r>
              <a:rPr lang="en-US" sz="3200" dirty="0" err="1" smtClean="0"/>
              <a:t>MnSOD</a:t>
            </a:r>
            <a:r>
              <a:rPr lang="en-US" sz="3200" dirty="0" smtClean="0"/>
              <a:t/>
            </a:r>
            <a:br>
              <a:rPr lang="en-US" sz="3200" dirty="0" smtClean="0"/>
            </a:br>
            <a:r>
              <a:rPr lang="en-US" sz="3200" b="1" dirty="0" smtClean="0">
                <a:solidFill>
                  <a:srgbClr val="E46C0A"/>
                </a:solidFill>
              </a:rPr>
              <a:t>4) Computational Prediction of PPREs in NHE1 and </a:t>
            </a:r>
            <a:r>
              <a:rPr lang="en-US" sz="3200" b="1" dirty="0" err="1" smtClean="0">
                <a:solidFill>
                  <a:srgbClr val="E46C0A"/>
                </a:solidFill>
              </a:rPr>
              <a:t>MnSOD</a:t>
            </a:r>
            <a:r>
              <a:rPr lang="en-US" sz="3200" dirty="0" smtClean="0"/>
              <a:t/>
            </a:r>
            <a:br>
              <a:rPr lang="en-US" sz="3200" dirty="0" smtClean="0"/>
            </a:br>
            <a:r>
              <a:rPr lang="en-US" sz="3200" dirty="0" smtClean="0"/>
              <a:t>5) Experimental Validation of PPREs in NHE1 and </a:t>
            </a:r>
            <a:r>
              <a:rPr lang="en-US" sz="3200" dirty="0" err="1" smtClean="0"/>
              <a:t>MnSOD</a:t>
            </a:r>
            <a:r>
              <a:rPr lang="en-US" sz="3200" dirty="0" smtClean="0"/>
              <a:t/>
            </a:r>
            <a:br>
              <a:rPr lang="en-US" sz="3200" dirty="0" smtClean="0"/>
            </a:br>
            <a:r>
              <a:rPr lang="en-US" sz="3200" dirty="0" smtClean="0"/>
              <a:t>6) Conclusion</a:t>
            </a:r>
            <a:r>
              <a:rPr lang="en-US" sz="2400" b="1" dirty="0" smtClean="0"/>
              <a:t/>
            </a:r>
            <a:br>
              <a:rPr lang="en-US" sz="2400" b="1" dirty="0" smtClean="0"/>
            </a:br>
            <a:endParaRPr lang="en-US" sz="2400" b="1" dirty="0" smtClean="0">
              <a:latin typeface="Symbol" pitchFamily="-111" charset="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2"/>
          <p:cNvGraphicFramePr>
            <a:graphicFrameLocks noChangeAspect="1"/>
          </p:cNvGraphicFramePr>
          <p:nvPr/>
        </p:nvGraphicFramePr>
        <p:xfrm>
          <a:off x="368300" y="4902200"/>
          <a:ext cx="8407400" cy="2027238"/>
        </p:xfrm>
        <a:graphic>
          <a:graphicData uri="http://schemas.openxmlformats.org/presentationml/2006/ole">
            <p:oleObj spid="_x0000_s30722" name="Document" r:id="rId4" imgW="20843609" imgH="4763165" progId="Word.Document.12">
              <p:embed/>
            </p:oleObj>
          </a:graphicData>
        </a:graphic>
      </p:graphicFrame>
      <p:sp>
        <p:nvSpPr>
          <p:cNvPr id="30723" name="Rectangle 2"/>
          <p:cNvSpPr>
            <a:spLocks noChangeArrowheads="1"/>
          </p:cNvSpPr>
          <p:nvPr/>
        </p:nvSpPr>
        <p:spPr bwMode="auto">
          <a:xfrm>
            <a:off x="7162800" y="2133600"/>
            <a:ext cx="2057400" cy="1006475"/>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000000"/>
                </a:solidFill>
                <a:latin typeface="Courier New" pitchFamily="-111" charset="0"/>
                <a:cs typeface="Courier New" pitchFamily="-111" charset="0"/>
              </a:rPr>
              <a:t>Sequence ID:</a:t>
            </a:r>
            <a:br>
              <a:rPr lang="en-GB" sz="1200" b="1">
                <a:solidFill>
                  <a:srgbClr val="000000"/>
                </a:solidFill>
                <a:latin typeface="Courier New" pitchFamily="-111" charset="0"/>
                <a:cs typeface="Courier New" pitchFamily="-111" charset="0"/>
              </a:rPr>
            </a:br>
            <a:r>
              <a:rPr lang="en-GB" sz="1200">
                <a:solidFill>
                  <a:srgbClr val="000000"/>
                </a:solidFill>
                <a:latin typeface="Courier New" pitchFamily="-111" charset="0"/>
                <a:cs typeface="Courier New" pitchFamily="-111" charset="0"/>
              </a:rPr>
              <a:t>NCBI-GI: </a:t>
            </a:r>
            <a:r>
              <a:rPr lang="en-GB" sz="1200" u="sng">
                <a:solidFill>
                  <a:srgbClr val="000000"/>
                </a:solidFill>
                <a:latin typeface="Courier New" pitchFamily="-111" charset="0"/>
                <a:cs typeface="Courier New" pitchFamily="-111" charset="0"/>
              </a:rPr>
              <a:t>27777632</a:t>
            </a:r>
            <a:br>
              <a:rPr lang="en-GB" sz="1200" u="sng">
                <a:solidFill>
                  <a:srgbClr val="000000"/>
                </a:solidFill>
                <a:latin typeface="Courier New" pitchFamily="-111" charset="0"/>
                <a:cs typeface="Courier New" pitchFamily="-111" charset="0"/>
              </a:rPr>
            </a:br>
            <a:r>
              <a:rPr lang="en-GB" sz="1200">
                <a:solidFill>
                  <a:srgbClr val="000000"/>
                </a:solidFill>
                <a:latin typeface="Courier New" pitchFamily="-111" charset="0"/>
                <a:cs typeface="Courier New" pitchFamily="-111" charset="0"/>
              </a:rPr>
              <a:t>NCBI-GeneID: </a:t>
            </a:r>
            <a:r>
              <a:rPr lang="en-GB" sz="1200" u="sng">
                <a:solidFill>
                  <a:srgbClr val="000000"/>
                </a:solidFill>
                <a:latin typeface="Courier New" pitchFamily="-111" charset="0"/>
                <a:cs typeface="Courier New" pitchFamily="-111" charset="0"/>
              </a:rPr>
              <a:t>6548</a:t>
            </a:r>
            <a:br>
              <a:rPr lang="en-GB" sz="1200" u="sng">
                <a:solidFill>
                  <a:srgbClr val="000000"/>
                </a:solidFill>
                <a:latin typeface="Courier New" pitchFamily="-111" charset="0"/>
                <a:cs typeface="Courier New" pitchFamily="-111" charset="0"/>
              </a:rPr>
            </a:br>
            <a:r>
              <a:rPr lang="en-GB" sz="1200">
                <a:solidFill>
                  <a:srgbClr val="000000"/>
                </a:solidFill>
                <a:latin typeface="Courier New" pitchFamily="-111" charset="0"/>
                <a:cs typeface="Courier New" pitchFamily="-111" charset="0"/>
              </a:rPr>
              <a:t>Ensembl: </a:t>
            </a:r>
            <a:r>
              <a:rPr lang="en-GB" sz="1200" u="sng">
                <a:solidFill>
                  <a:srgbClr val="000000"/>
                </a:solidFill>
                <a:latin typeface="Courier New" pitchFamily="-111" charset="0"/>
                <a:cs typeface="Courier New" pitchFamily="-111" charset="0"/>
              </a:rPr>
              <a:t>ENSG00000090020</a:t>
            </a:r>
          </a:p>
        </p:txBody>
      </p:sp>
      <p:pic>
        <p:nvPicPr>
          <p:cNvPr id="30724" name="Picture 3"/>
          <p:cNvPicPr>
            <a:picLocks noChangeAspect="1" noChangeArrowheads="1"/>
          </p:cNvPicPr>
          <p:nvPr/>
        </p:nvPicPr>
        <p:blipFill>
          <a:blip r:embed="rId5"/>
          <a:srcRect/>
          <a:stretch>
            <a:fillRect/>
          </a:stretch>
        </p:blipFill>
        <p:spPr bwMode="auto">
          <a:xfrm>
            <a:off x="952500" y="914400"/>
            <a:ext cx="5372100" cy="3581400"/>
          </a:xfrm>
          <a:prstGeom prst="rect">
            <a:avLst/>
          </a:prstGeom>
          <a:noFill/>
          <a:ln w="9525">
            <a:noFill/>
            <a:round/>
            <a:headEnd/>
            <a:tailEnd/>
          </a:ln>
        </p:spPr>
      </p:pic>
      <p:sp>
        <p:nvSpPr>
          <p:cNvPr id="30725" name="Text Box 5"/>
          <p:cNvSpPr txBox="1">
            <a:spLocks noChangeArrowheads="1"/>
          </p:cNvSpPr>
          <p:nvPr/>
        </p:nvSpPr>
        <p:spPr bwMode="auto">
          <a:xfrm>
            <a:off x="4876800" y="4572000"/>
            <a:ext cx="1219200" cy="306388"/>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a:solidFill>
                  <a:srgbClr val="000000"/>
                </a:solidFill>
              </a:rPr>
              <a:t>PPRE1</a:t>
            </a:r>
          </a:p>
        </p:txBody>
      </p:sp>
      <p:sp>
        <p:nvSpPr>
          <p:cNvPr id="30726" name="Text Box 6"/>
          <p:cNvSpPr txBox="1">
            <a:spLocks noChangeArrowheads="1"/>
          </p:cNvSpPr>
          <p:nvPr/>
        </p:nvSpPr>
        <p:spPr bwMode="auto">
          <a:xfrm>
            <a:off x="4495800" y="6400800"/>
            <a:ext cx="1219200" cy="306388"/>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a:solidFill>
                  <a:srgbClr val="000000"/>
                </a:solidFill>
              </a:rPr>
              <a:t>PPRE2</a:t>
            </a:r>
          </a:p>
        </p:txBody>
      </p:sp>
      <p:cxnSp>
        <p:nvCxnSpPr>
          <p:cNvPr id="30727" name="AutoShape 7"/>
          <p:cNvCxnSpPr>
            <a:cxnSpLocks noChangeShapeType="1"/>
          </p:cNvCxnSpPr>
          <p:nvPr/>
        </p:nvCxnSpPr>
        <p:spPr bwMode="auto">
          <a:xfrm rot="10800000">
            <a:off x="3962400" y="6327775"/>
            <a:ext cx="533400" cy="225425"/>
          </a:xfrm>
          <a:prstGeom prst="straightConnector1">
            <a:avLst/>
          </a:prstGeom>
          <a:noFill/>
          <a:ln w="9360">
            <a:solidFill>
              <a:srgbClr val="000000"/>
            </a:solidFill>
            <a:miter lim="800000"/>
            <a:headEnd/>
            <a:tailEnd type="triangle" w="med" len="med"/>
          </a:ln>
        </p:spPr>
      </p:cxnSp>
      <p:cxnSp>
        <p:nvCxnSpPr>
          <p:cNvPr id="30728" name="AutoShape 9"/>
          <p:cNvCxnSpPr>
            <a:cxnSpLocks noChangeShapeType="1"/>
          </p:cNvCxnSpPr>
          <p:nvPr/>
        </p:nvCxnSpPr>
        <p:spPr bwMode="auto">
          <a:xfrm rot="10800000" flipV="1">
            <a:off x="3886200" y="4876800"/>
            <a:ext cx="1066800" cy="914400"/>
          </a:xfrm>
          <a:prstGeom prst="straightConnector1">
            <a:avLst/>
          </a:prstGeom>
          <a:noFill/>
          <a:ln w="9360">
            <a:solidFill>
              <a:srgbClr val="000000"/>
            </a:solidFill>
            <a:miter lim="800000"/>
            <a:headEnd/>
            <a:tailEnd type="triangle" w="med" len="med"/>
          </a:ln>
        </p:spPr>
      </p:cxnSp>
      <p:sp>
        <p:nvSpPr>
          <p:cNvPr id="30729" name="Title 1"/>
          <p:cNvSpPr txBox="1">
            <a:spLocks/>
          </p:cNvSpPr>
          <p:nvPr/>
        </p:nvSpPr>
        <p:spPr bwMode="auto">
          <a:xfrm>
            <a:off x="457200" y="-304800"/>
            <a:ext cx="8229600" cy="1143000"/>
          </a:xfrm>
          <a:prstGeom prst="rect">
            <a:avLst/>
          </a:prstGeom>
          <a:noFill/>
          <a:ln w="9525">
            <a:noFill/>
            <a:miter lim="800000"/>
            <a:headEnd/>
            <a:tailEnd/>
          </a:ln>
        </p:spPr>
        <p:txBody>
          <a:bodyPr anchor="ctr"/>
          <a:lstStyle/>
          <a:p>
            <a:pPr algn="ctr" eaLnBrk="0" hangingPunct="0"/>
            <a:r>
              <a:rPr lang="en-US" sz="4400" b="1">
                <a:latin typeface="Calibri" pitchFamily="-111" charset="0"/>
              </a:rPr>
              <a:t>PPREs in NHE1</a:t>
            </a:r>
          </a:p>
        </p:txBody>
      </p:sp>
      <p:sp>
        <p:nvSpPr>
          <p:cNvPr id="30730" name="Text Box 5"/>
          <p:cNvSpPr txBox="1">
            <a:spLocks noChangeArrowheads="1"/>
          </p:cNvSpPr>
          <p:nvPr/>
        </p:nvSpPr>
        <p:spPr bwMode="auto">
          <a:xfrm>
            <a:off x="5257800" y="762000"/>
            <a:ext cx="1219200" cy="306388"/>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a:solidFill>
                  <a:srgbClr val="000000"/>
                </a:solidFill>
              </a:rPr>
              <a:t>PPRE1</a:t>
            </a:r>
          </a:p>
        </p:txBody>
      </p:sp>
      <p:sp>
        <p:nvSpPr>
          <p:cNvPr id="30731" name="Text Box 6"/>
          <p:cNvSpPr txBox="1">
            <a:spLocks noChangeArrowheads="1"/>
          </p:cNvSpPr>
          <p:nvPr/>
        </p:nvSpPr>
        <p:spPr bwMode="auto">
          <a:xfrm>
            <a:off x="6172200" y="3276600"/>
            <a:ext cx="1219200" cy="306388"/>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a:solidFill>
                  <a:srgbClr val="000000"/>
                </a:solidFill>
              </a:rPr>
              <a:t>PPRE2</a:t>
            </a:r>
          </a:p>
        </p:txBody>
      </p:sp>
      <p:cxnSp>
        <p:nvCxnSpPr>
          <p:cNvPr id="30732" name="AutoShape 7"/>
          <p:cNvCxnSpPr>
            <a:cxnSpLocks noChangeShapeType="1"/>
          </p:cNvCxnSpPr>
          <p:nvPr/>
        </p:nvCxnSpPr>
        <p:spPr bwMode="auto">
          <a:xfrm rot="10800000">
            <a:off x="5638800" y="3124200"/>
            <a:ext cx="533400" cy="225425"/>
          </a:xfrm>
          <a:prstGeom prst="straightConnector1">
            <a:avLst/>
          </a:prstGeom>
          <a:noFill/>
          <a:ln w="9360">
            <a:solidFill>
              <a:srgbClr val="000000"/>
            </a:solidFill>
            <a:miter lim="800000"/>
            <a:headEnd/>
            <a:tailEnd type="triangle" w="med" len="med"/>
          </a:ln>
        </p:spPr>
      </p:cxnSp>
      <p:cxnSp>
        <p:nvCxnSpPr>
          <p:cNvPr id="30733" name="AutoShape 9"/>
          <p:cNvCxnSpPr>
            <a:cxnSpLocks noChangeShapeType="1"/>
          </p:cNvCxnSpPr>
          <p:nvPr/>
        </p:nvCxnSpPr>
        <p:spPr bwMode="auto">
          <a:xfrm rot="5400000">
            <a:off x="5029200" y="990600"/>
            <a:ext cx="304800" cy="304800"/>
          </a:xfrm>
          <a:prstGeom prst="straightConnector1">
            <a:avLst/>
          </a:prstGeom>
          <a:noFill/>
          <a:ln w="9360">
            <a:solidFill>
              <a:srgbClr val="000000"/>
            </a:solidFill>
            <a:miter lim="800000"/>
            <a:headEnd/>
            <a:tailEnd type="triangle" w="med" len="med"/>
          </a:ln>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1238250" y="1149350"/>
            <a:ext cx="7524750" cy="246063"/>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latin typeface="Courier New" pitchFamily="-111" charset="0"/>
                <a:cs typeface="Courier New" pitchFamily="-111" charset="0"/>
              </a:rPr>
              <a:t>-2742  TGCAGAGGACATCCTGAGCTGGCTGGAGTAACTT</a:t>
            </a:r>
            <a:r>
              <a:rPr lang="en-GB" sz="1000" u="sng">
                <a:solidFill>
                  <a:srgbClr val="000000"/>
                </a:solidFill>
                <a:latin typeface="Courier New" pitchFamily="-111" charset="0"/>
                <a:cs typeface="Courier New" pitchFamily="-111" charset="0"/>
              </a:rPr>
              <a:t>GGGACACAGGTCA</a:t>
            </a:r>
            <a:r>
              <a:rPr lang="en-GB" sz="1000">
                <a:solidFill>
                  <a:srgbClr val="000000"/>
                </a:solidFill>
                <a:latin typeface="Courier New" pitchFamily="-111" charset="0"/>
                <a:cs typeface="Courier New" pitchFamily="-111" charset="0"/>
              </a:rPr>
              <a:t>AT</a:t>
            </a:r>
          </a:p>
        </p:txBody>
      </p:sp>
      <p:sp>
        <p:nvSpPr>
          <p:cNvPr id="32771" name="Rectangle 3"/>
          <p:cNvSpPr>
            <a:spLocks noChangeArrowheads="1"/>
          </p:cNvSpPr>
          <p:nvPr/>
        </p:nvSpPr>
        <p:spPr bwMode="auto">
          <a:xfrm>
            <a:off x="1216025" y="1627188"/>
            <a:ext cx="6911975" cy="246062"/>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latin typeface="Courier New" pitchFamily="-111" charset="0"/>
                <a:cs typeface="Courier New" pitchFamily="-111" charset="0"/>
              </a:rPr>
              <a:t>-1673  ACTTG</a:t>
            </a:r>
            <a:r>
              <a:rPr lang="en-GB" sz="1000" u="sng">
                <a:solidFill>
                  <a:srgbClr val="000000"/>
                </a:solidFill>
                <a:latin typeface="Courier New" pitchFamily="-111" charset="0"/>
                <a:cs typeface="Courier New" pitchFamily="-111" charset="0"/>
              </a:rPr>
              <a:t>AGGTCAGGCGTTCG</a:t>
            </a:r>
            <a:r>
              <a:rPr lang="en-GB" sz="1000">
                <a:solidFill>
                  <a:srgbClr val="000000"/>
                </a:solidFill>
                <a:latin typeface="Courier New" pitchFamily="-111" charset="0"/>
                <a:cs typeface="Courier New" pitchFamily="-111" charset="0"/>
              </a:rPr>
              <a:t>AGACCATCCTGACCAACATAGTGAAACCCCGT</a:t>
            </a:r>
          </a:p>
        </p:txBody>
      </p:sp>
      <p:sp>
        <p:nvSpPr>
          <p:cNvPr id="32772" name="Rectangle 4"/>
          <p:cNvSpPr>
            <a:spLocks noChangeArrowheads="1"/>
          </p:cNvSpPr>
          <p:nvPr/>
        </p:nvSpPr>
        <p:spPr bwMode="auto">
          <a:xfrm>
            <a:off x="7221538" y="2728913"/>
            <a:ext cx="1770062" cy="946150"/>
          </a:xfrm>
          <a:prstGeom prst="rect">
            <a:avLst/>
          </a:prstGeom>
          <a:noFill/>
          <a:ln w="9525">
            <a:noFill/>
            <a:round/>
            <a:headEnd/>
            <a:tailEnd/>
          </a:ln>
        </p:spPr>
        <p:txBody>
          <a:bodyPr lIns="90000" tIns="46800" rIns="90000" bIns="46800" anchor="ctr">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000000"/>
                </a:solidFill>
                <a:latin typeface="Courier New" pitchFamily="-111" charset="0"/>
                <a:cs typeface="Times New Roman" pitchFamily="-111" charset="0"/>
              </a:rPr>
              <a:t>Sequence ID:</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100">
                <a:solidFill>
                  <a:srgbClr val="000000"/>
                </a:solidFill>
                <a:latin typeface="Courier New" pitchFamily="-111" charset="0"/>
              </a:rPr>
              <a:t>NCBI-GI: 67782305</a:t>
            </a:r>
            <a:br>
              <a:rPr lang="en-GB" sz="1100">
                <a:solidFill>
                  <a:srgbClr val="000000"/>
                </a:solidFill>
                <a:latin typeface="Courier New" pitchFamily="-111" charset="0"/>
              </a:rPr>
            </a:br>
            <a:r>
              <a:rPr lang="en-GB" sz="1100">
                <a:solidFill>
                  <a:srgbClr val="000000"/>
                </a:solidFill>
                <a:latin typeface="Courier New" pitchFamily="-111" charset="0"/>
              </a:rPr>
              <a:t>NCBI-GeneID: 6648</a:t>
            </a:r>
            <a:br>
              <a:rPr lang="en-GB" sz="1100">
                <a:solidFill>
                  <a:srgbClr val="000000"/>
                </a:solidFill>
                <a:latin typeface="Courier New" pitchFamily="-111" charset="0"/>
              </a:rPr>
            </a:br>
            <a:r>
              <a:rPr lang="en-GB" sz="1100">
                <a:solidFill>
                  <a:srgbClr val="000000"/>
                </a:solidFill>
                <a:latin typeface="Courier New" pitchFamily="-111" charset="0"/>
              </a:rPr>
              <a:t>Ensembl: ENSG00000112096</a:t>
            </a:r>
          </a:p>
        </p:txBody>
      </p:sp>
      <p:grpSp>
        <p:nvGrpSpPr>
          <p:cNvPr id="32773" name="Group 5"/>
          <p:cNvGrpSpPr>
            <a:grpSpLocks/>
          </p:cNvGrpSpPr>
          <p:nvPr/>
        </p:nvGrpSpPr>
        <p:grpSpPr bwMode="auto">
          <a:xfrm>
            <a:off x="5581650" y="1182688"/>
            <a:ext cx="227013" cy="227012"/>
            <a:chOff x="3468" y="217"/>
            <a:chExt cx="143" cy="143"/>
          </a:xfrm>
        </p:grpSpPr>
        <p:sp>
          <p:nvSpPr>
            <p:cNvPr id="32798" name="Line 6"/>
            <p:cNvSpPr>
              <a:spLocks noChangeShapeType="1"/>
            </p:cNvSpPr>
            <p:nvPr/>
          </p:nvSpPr>
          <p:spPr bwMode="auto">
            <a:xfrm flipH="1">
              <a:off x="3467" y="217"/>
              <a:ext cx="98" cy="144"/>
            </a:xfrm>
            <a:prstGeom prst="line">
              <a:avLst/>
            </a:prstGeom>
            <a:noFill/>
            <a:ln w="9360">
              <a:solidFill>
                <a:srgbClr val="000000"/>
              </a:solidFill>
              <a:miter lim="800000"/>
              <a:headEnd/>
              <a:tailEnd/>
            </a:ln>
          </p:spPr>
          <p:txBody>
            <a:bodyPr/>
            <a:lstStyle/>
            <a:p>
              <a:endParaRPr lang="en-SG"/>
            </a:p>
          </p:txBody>
        </p:sp>
        <p:sp>
          <p:nvSpPr>
            <p:cNvPr id="32799" name="Line 7"/>
            <p:cNvSpPr>
              <a:spLocks noChangeShapeType="1"/>
            </p:cNvSpPr>
            <p:nvPr/>
          </p:nvSpPr>
          <p:spPr bwMode="auto">
            <a:xfrm flipH="1">
              <a:off x="3515" y="217"/>
              <a:ext cx="98" cy="144"/>
            </a:xfrm>
            <a:prstGeom prst="line">
              <a:avLst/>
            </a:prstGeom>
            <a:noFill/>
            <a:ln w="9360">
              <a:solidFill>
                <a:srgbClr val="000000"/>
              </a:solidFill>
              <a:miter lim="800000"/>
              <a:headEnd/>
              <a:tailEnd/>
            </a:ln>
          </p:spPr>
          <p:txBody>
            <a:bodyPr/>
            <a:lstStyle/>
            <a:p>
              <a:endParaRPr lang="en-SG"/>
            </a:p>
          </p:txBody>
        </p:sp>
      </p:grpSp>
      <p:grpSp>
        <p:nvGrpSpPr>
          <p:cNvPr id="32774" name="Group 8"/>
          <p:cNvGrpSpPr>
            <a:grpSpLocks/>
          </p:cNvGrpSpPr>
          <p:nvPr/>
        </p:nvGrpSpPr>
        <p:grpSpPr bwMode="auto">
          <a:xfrm>
            <a:off x="1095375" y="1563688"/>
            <a:ext cx="227013" cy="227012"/>
            <a:chOff x="642" y="457"/>
            <a:chExt cx="143" cy="143"/>
          </a:xfrm>
        </p:grpSpPr>
        <p:sp>
          <p:nvSpPr>
            <p:cNvPr id="32796" name="Line 9"/>
            <p:cNvSpPr>
              <a:spLocks noChangeShapeType="1"/>
            </p:cNvSpPr>
            <p:nvPr/>
          </p:nvSpPr>
          <p:spPr bwMode="auto">
            <a:xfrm flipH="1">
              <a:off x="641" y="457"/>
              <a:ext cx="98" cy="144"/>
            </a:xfrm>
            <a:prstGeom prst="line">
              <a:avLst/>
            </a:prstGeom>
            <a:noFill/>
            <a:ln w="9360">
              <a:solidFill>
                <a:srgbClr val="000000"/>
              </a:solidFill>
              <a:miter lim="800000"/>
              <a:headEnd/>
              <a:tailEnd/>
            </a:ln>
          </p:spPr>
          <p:txBody>
            <a:bodyPr/>
            <a:lstStyle/>
            <a:p>
              <a:endParaRPr lang="en-SG"/>
            </a:p>
          </p:txBody>
        </p:sp>
        <p:sp>
          <p:nvSpPr>
            <p:cNvPr id="32797" name="Line 10"/>
            <p:cNvSpPr>
              <a:spLocks noChangeShapeType="1"/>
            </p:cNvSpPr>
            <p:nvPr/>
          </p:nvSpPr>
          <p:spPr bwMode="auto">
            <a:xfrm flipH="1">
              <a:off x="689" y="457"/>
              <a:ext cx="98" cy="144"/>
            </a:xfrm>
            <a:prstGeom prst="line">
              <a:avLst/>
            </a:prstGeom>
            <a:noFill/>
            <a:ln w="9360">
              <a:solidFill>
                <a:srgbClr val="000000"/>
              </a:solidFill>
              <a:miter lim="800000"/>
              <a:headEnd/>
              <a:tailEnd/>
            </a:ln>
          </p:spPr>
          <p:txBody>
            <a:bodyPr/>
            <a:lstStyle/>
            <a:p>
              <a:endParaRPr lang="en-SG"/>
            </a:p>
          </p:txBody>
        </p:sp>
      </p:grpSp>
      <p:grpSp>
        <p:nvGrpSpPr>
          <p:cNvPr id="32775" name="Group 11"/>
          <p:cNvGrpSpPr>
            <a:grpSpLocks/>
          </p:cNvGrpSpPr>
          <p:nvPr/>
        </p:nvGrpSpPr>
        <p:grpSpPr bwMode="auto">
          <a:xfrm>
            <a:off x="5734050" y="1563688"/>
            <a:ext cx="227013" cy="227012"/>
            <a:chOff x="3564" y="457"/>
            <a:chExt cx="143" cy="143"/>
          </a:xfrm>
        </p:grpSpPr>
        <p:sp>
          <p:nvSpPr>
            <p:cNvPr id="32794" name="Line 12"/>
            <p:cNvSpPr>
              <a:spLocks noChangeShapeType="1"/>
            </p:cNvSpPr>
            <p:nvPr/>
          </p:nvSpPr>
          <p:spPr bwMode="auto">
            <a:xfrm flipH="1">
              <a:off x="3563" y="457"/>
              <a:ext cx="98" cy="144"/>
            </a:xfrm>
            <a:prstGeom prst="line">
              <a:avLst/>
            </a:prstGeom>
            <a:noFill/>
            <a:ln w="9360">
              <a:solidFill>
                <a:srgbClr val="000000"/>
              </a:solidFill>
              <a:miter lim="800000"/>
              <a:headEnd/>
              <a:tailEnd/>
            </a:ln>
          </p:spPr>
          <p:txBody>
            <a:bodyPr/>
            <a:lstStyle/>
            <a:p>
              <a:endParaRPr lang="en-SG"/>
            </a:p>
          </p:txBody>
        </p:sp>
        <p:sp>
          <p:nvSpPr>
            <p:cNvPr id="32795" name="Line 13"/>
            <p:cNvSpPr>
              <a:spLocks noChangeShapeType="1"/>
            </p:cNvSpPr>
            <p:nvPr/>
          </p:nvSpPr>
          <p:spPr bwMode="auto">
            <a:xfrm flipH="1">
              <a:off x="3611" y="457"/>
              <a:ext cx="98" cy="144"/>
            </a:xfrm>
            <a:prstGeom prst="line">
              <a:avLst/>
            </a:prstGeom>
            <a:noFill/>
            <a:ln w="9360">
              <a:solidFill>
                <a:srgbClr val="000000"/>
              </a:solidFill>
              <a:miter lim="800000"/>
              <a:headEnd/>
              <a:tailEnd/>
            </a:ln>
          </p:spPr>
          <p:txBody>
            <a:bodyPr/>
            <a:lstStyle/>
            <a:p>
              <a:endParaRPr lang="en-SG"/>
            </a:p>
          </p:txBody>
        </p:sp>
      </p:grpSp>
      <p:grpSp>
        <p:nvGrpSpPr>
          <p:cNvPr id="32776" name="Group 14"/>
          <p:cNvGrpSpPr>
            <a:grpSpLocks/>
          </p:cNvGrpSpPr>
          <p:nvPr/>
        </p:nvGrpSpPr>
        <p:grpSpPr bwMode="auto">
          <a:xfrm>
            <a:off x="1066800" y="1893888"/>
            <a:ext cx="227013" cy="227012"/>
            <a:chOff x="624" y="665"/>
            <a:chExt cx="143" cy="143"/>
          </a:xfrm>
        </p:grpSpPr>
        <p:sp>
          <p:nvSpPr>
            <p:cNvPr id="32792" name="Line 15"/>
            <p:cNvSpPr>
              <a:spLocks noChangeShapeType="1"/>
            </p:cNvSpPr>
            <p:nvPr/>
          </p:nvSpPr>
          <p:spPr bwMode="auto">
            <a:xfrm flipH="1">
              <a:off x="623" y="665"/>
              <a:ext cx="98" cy="144"/>
            </a:xfrm>
            <a:prstGeom prst="line">
              <a:avLst/>
            </a:prstGeom>
            <a:noFill/>
            <a:ln w="9360">
              <a:solidFill>
                <a:srgbClr val="000000"/>
              </a:solidFill>
              <a:miter lim="800000"/>
              <a:headEnd/>
              <a:tailEnd/>
            </a:ln>
          </p:spPr>
          <p:txBody>
            <a:bodyPr/>
            <a:lstStyle/>
            <a:p>
              <a:endParaRPr lang="en-SG"/>
            </a:p>
          </p:txBody>
        </p:sp>
        <p:sp>
          <p:nvSpPr>
            <p:cNvPr id="32793" name="Line 16"/>
            <p:cNvSpPr>
              <a:spLocks noChangeShapeType="1"/>
            </p:cNvSpPr>
            <p:nvPr/>
          </p:nvSpPr>
          <p:spPr bwMode="auto">
            <a:xfrm flipH="1">
              <a:off x="671" y="665"/>
              <a:ext cx="98" cy="144"/>
            </a:xfrm>
            <a:prstGeom prst="line">
              <a:avLst/>
            </a:prstGeom>
            <a:noFill/>
            <a:ln w="9360">
              <a:solidFill>
                <a:srgbClr val="000000"/>
              </a:solidFill>
              <a:miter lim="800000"/>
              <a:headEnd/>
              <a:tailEnd/>
            </a:ln>
          </p:spPr>
          <p:txBody>
            <a:bodyPr/>
            <a:lstStyle/>
            <a:p>
              <a:endParaRPr lang="en-SG"/>
            </a:p>
          </p:txBody>
        </p:sp>
      </p:grpSp>
      <p:sp>
        <p:nvSpPr>
          <p:cNvPr id="32777" name="Text Box 17"/>
          <p:cNvSpPr txBox="1">
            <a:spLocks noChangeArrowheads="1"/>
          </p:cNvSpPr>
          <p:nvPr/>
        </p:nvSpPr>
        <p:spPr bwMode="auto">
          <a:xfrm>
            <a:off x="4514850" y="974725"/>
            <a:ext cx="914400" cy="306388"/>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a:solidFill>
                  <a:srgbClr val="000000"/>
                </a:solidFill>
                <a:latin typeface="Courier New" pitchFamily="-111" charset="0"/>
                <a:cs typeface="Courier New" pitchFamily="-111" charset="0"/>
              </a:rPr>
              <a:t>PPRE1</a:t>
            </a:r>
          </a:p>
        </p:txBody>
      </p:sp>
      <p:sp>
        <p:nvSpPr>
          <p:cNvPr id="32778" name="Text Box 18"/>
          <p:cNvSpPr txBox="1">
            <a:spLocks noChangeArrowheads="1"/>
          </p:cNvSpPr>
          <p:nvPr/>
        </p:nvSpPr>
        <p:spPr bwMode="auto">
          <a:xfrm>
            <a:off x="2381250" y="1411288"/>
            <a:ext cx="914400" cy="306387"/>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a:solidFill>
                  <a:srgbClr val="000000"/>
                </a:solidFill>
                <a:latin typeface="Courier New" pitchFamily="-111" charset="0"/>
                <a:cs typeface="Courier New" pitchFamily="-111" charset="0"/>
              </a:rPr>
              <a:t>PPRE2</a:t>
            </a:r>
          </a:p>
        </p:txBody>
      </p:sp>
      <p:sp>
        <p:nvSpPr>
          <p:cNvPr id="32779" name="Text Box 19"/>
          <p:cNvSpPr txBox="1">
            <a:spLocks noChangeArrowheads="1"/>
          </p:cNvSpPr>
          <p:nvPr/>
        </p:nvSpPr>
        <p:spPr bwMode="auto">
          <a:xfrm>
            <a:off x="2914650" y="1792288"/>
            <a:ext cx="914400" cy="306387"/>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a:solidFill>
                  <a:srgbClr val="000000"/>
                </a:solidFill>
                <a:latin typeface="Courier New" pitchFamily="-111" charset="0"/>
                <a:cs typeface="Courier New" pitchFamily="-111" charset="0"/>
              </a:rPr>
              <a:t>PPRE3</a:t>
            </a:r>
          </a:p>
        </p:txBody>
      </p:sp>
      <p:pic>
        <p:nvPicPr>
          <p:cNvPr id="32780" name="Picture 20"/>
          <p:cNvPicPr>
            <a:picLocks noChangeAspect="1" noChangeArrowheads="1"/>
          </p:cNvPicPr>
          <p:nvPr/>
        </p:nvPicPr>
        <p:blipFill>
          <a:blip r:embed="rId3"/>
          <a:srcRect/>
          <a:stretch>
            <a:fillRect/>
          </a:stretch>
        </p:blipFill>
        <p:spPr bwMode="auto">
          <a:xfrm>
            <a:off x="1298575" y="1966913"/>
            <a:ext cx="5254625" cy="2528887"/>
          </a:xfrm>
          <a:prstGeom prst="rect">
            <a:avLst/>
          </a:prstGeom>
          <a:noFill/>
          <a:ln w="9525">
            <a:noFill/>
            <a:round/>
            <a:headEnd/>
            <a:tailEnd/>
          </a:ln>
        </p:spPr>
      </p:pic>
      <p:grpSp>
        <p:nvGrpSpPr>
          <p:cNvPr id="32781" name="Group 21"/>
          <p:cNvGrpSpPr>
            <a:grpSpLocks/>
          </p:cNvGrpSpPr>
          <p:nvPr/>
        </p:nvGrpSpPr>
        <p:grpSpPr bwMode="auto">
          <a:xfrm>
            <a:off x="1143000" y="1131888"/>
            <a:ext cx="227013" cy="227012"/>
            <a:chOff x="672" y="185"/>
            <a:chExt cx="143" cy="143"/>
          </a:xfrm>
        </p:grpSpPr>
        <p:sp>
          <p:nvSpPr>
            <p:cNvPr id="32790" name="Line 22"/>
            <p:cNvSpPr>
              <a:spLocks noChangeShapeType="1"/>
            </p:cNvSpPr>
            <p:nvPr/>
          </p:nvSpPr>
          <p:spPr bwMode="auto">
            <a:xfrm flipH="1">
              <a:off x="671" y="185"/>
              <a:ext cx="98" cy="144"/>
            </a:xfrm>
            <a:prstGeom prst="line">
              <a:avLst/>
            </a:prstGeom>
            <a:noFill/>
            <a:ln w="9360">
              <a:solidFill>
                <a:srgbClr val="000000"/>
              </a:solidFill>
              <a:miter lim="800000"/>
              <a:headEnd/>
              <a:tailEnd/>
            </a:ln>
          </p:spPr>
          <p:txBody>
            <a:bodyPr/>
            <a:lstStyle/>
            <a:p>
              <a:endParaRPr lang="en-SG"/>
            </a:p>
          </p:txBody>
        </p:sp>
        <p:sp>
          <p:nvSpPr>
            <p:cNvPr id="32791" name="Line 23"/>
            <p:cNvSpPr>
              <a:spLocks noChangeShapeType="1"/>
            </p:cNvSpPr>
            <p:nvPr/>
          </p:nvSpPr>
          <p:spPr bwMode="auto">
            <a:xfrm flipH="1">
              <a:off x="719" y="185"/>
              <a:ext cx="98" cy="144"/>
            </a:xfrm>
            <a:prstGeom prst="line">
              <a:avLst/>
            </a:prstGeom>
            <a:noFill/>
            <a:ln w="9360">
              <a:solidFill>
                <a:srgbClr val="000000"/>
              </a:solidFill>
              <a:miter lim="800000"/>
              <a:headEnd/>
              <a:tailEnd/>
            </a:ln>
          </p:spPr>
          <p:txBody>
            <a:bodyPr/>
            <a:lstStyle/>
            <a:p>
              <a:endParaRPr lang="en-SG"/>
            </a:p>
          </p:txBody>
        </p:sp>
      </p:grpSp>
      <p:sp>
        <p:nvSpPr>
          <p:cNvPr id="32782" name="Title 1"/>
          <p:cNvSpPr txBox="1">
            <a:spLocks/>
          </p:cNvSpPr>
          <p:nvPr/>
        </p:nvSpPr>
        <p:spPr bwMode="auto">
          <a:xfrm>
            <a:off x="457200" y="-304800"/>
            <a:ext cx="8229600" cy="1143000"/>
          </a:xfrm>
          <a:prstGeom prst="rect">
            <a:avLst/>
          </a:prstGeom>
          <a:noFill/>
          <a:ln w="9525">
            <a:noFill/>
            <a:miter lim="800000"/>
            <a:headEnd/>
            <a:tailEnd/>
          </a:ln>
        </p:spPr>
        <p:txBody>
          <a:bodyPr anchor="ctr"/>
          <a:lstStyle/>
          <a:p>
            <a:pPr algn="ctr" eaLnBrk="0" hangingPunct="0"/>
            <a:r>
              <a:rPr lang="en-US" sz="4400" b="1">
                <a:latin typeface="Calibri" pitchFamily="-111" charset="0"/>
              </a:rPr>
              <a:t>PPREs in MnSOD</a:t>
            </a:r>
          </a:p>
        </p:txBody>
      </p:sp>
      <p:pic>
        <p:nvPicPr>
          <p:cNvPr id="32783" name="Picture 41"/>
          <p:cNvPicPr>
            <a:picLocks noChangeAspect="1"/>
          </p:cNvPicPr>
          <p:nvPr/>
        </p:nvPicPr>
        <p:blipFill>
          <a:blip r:embed="rId4" cstate="print"/>
          <a:srcRect/>
          <a:stretch>
            <a:fillRect/>
          </a:stretch>
        </p:blipFill>
        <p:spPr bwMode="auto">
          <a:xfrm>
            <a:off x="762000" y="4876800"/>
            <a:ext cx="5905500" cy="1524000"/>
          </a:xfrm>
          <a:prstGeom prst="rect">
            <a:avLst/>
          </a:prstGeom>
          <a:noFill/>
          <a:ln w="9525">
            <a:noFill/>
            <a:miter lim="800000"/>
            <a:headEnd/>
            <a:tailEnd/>
          </a:ln>
        </p:spPr>
      </p:pic>
      <p:sp>
        <p:nvSpPr>
          <p:cNvPr id="32784" name="Text Box 24"/>
          <p:cNvSpPr txBox="1">
            <a:spLocks noChangeArrowheads="1"/>
          </p:cNvSpPr>
          <p:nvPr/>
        </p:nvSpPr>
        <p:spPr bwMode="auto">
          <a:xfrm>
            <a:off x="4038600" y="4495800"/>
            <a:ext cx="914400" cy="306388"/>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a:solidFill>
                  <a:srgbClr val="000000"/>
                </a:solidFill>
              </a:rPr>
              <a:t>PPRE1</a:t>
            </a:r>
          </a:p>
        </p:txBody>
      </p:sp>
      <p:sp>
        <p:nvSpPr>
          <p:cNvPr id="32785" name="Text Box 25"/>
          <p:cNvSpPr txBox="1">
            <a:spLocks noChangeArrowheads="1"/>
          </p:cNvSpPr>
          <p:nvPr/>
        </p:nvSpPr>
        <p:spPr bwMode="auto">
          <a:xfrm>
            <a:off x="5410200" y="6246813"/>
            <a:ext cx="914400" cy="306387"/>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a:solidFill>
                  <a:srgbClr val="000000"/>
                </a:solidFill>
              </a:rPr>
              <a:t>PPRE3</a:t>
            </a:r>
          </a:p>
        </p:txBody>
      </p:sp>
      <p:cxnSp>
        <p:nvCxnSpPr>
          <p:cNvPr id="32786" name="AutoShape 26"/>
          <p:cNvCxnSpPr>
            <a:cxnSpLocks noChangeShapeType="1"/>
          </p:cNvCxnSpPr>
          <p:nvPr/>
        </p:nvCxnSpPr>
        <p:spPr bwMode="auto">
          <a:xfrm flipH="1" flipV="1">
            <a:off x="3733800" y="6096000"/>
            <a:ext cx="1524000" cy="306388"/>
          </a:xfrm>
          <a:prstGeom prst="straightConnector1">
            <a:avLst/>
          </a:prstGeom>
          <a:noFill/>
          <a:ln w="9360">
            <a:solidFill>
              <a:srgbClr val="000000"/>
            </a:solidFill>
            <a:miter lim="800000"/>
            <a:headEnd/>
            <a:tailEnd type="triangle" w="med" len="med"/>
          </a:ln>
        </p:spPr>
      </p:cxnSp>
      <p:cxnSp>
        <p:nvCxnSpPr>
          <p:cNvPr id="32787" name="AutoShape 29"/>
          <p:cNvCxnSpPr>
            <a:cxnSpLocks noChangeShapeType="1"/>
          </p:cNvCxnSpPr>
          <p:nvPr/>
        </p:nvCxnSpPr>
        <p:spPr bwMode="auto">
          <a:xfrm rot="10800000" flipV="1">
            <a:off x="2895600" y="4800600"/>
            <a:ext cx="1219200" cy="914400"/>
          </a:xfrm>
          <a:prstGeom prst="straightConnector1">
            <a:avLst/>
          </a:prstGeom>
          <a:noFill/>
          <a:ln w="9360">
            <a:solidFill>
              <a:srgbClr val="000000"/>
            </a:solidFill>
            <a:miter lim="800000"/>
            <a:headEnd/>
            <a:tailEnd type="triangle" w="med" len="med"/>
          </a:ln>
        </p:spPr>
      </p:cxnSp>
      <p:cxnSp>
        <p:nvCxnSpPr>
          <p:cNvPr id="32788" name="AutoShape 26"/>
          <p:cNvCxnSpPr>
            <a:cxnSpLocks noChangeShapeType="1"/>
          </p:cNvCxnSpPr>
          <p:nvPr/>
        </p:nvCxnSpPr>
        <p:spPr bwMode="auto">
          <a:xfrm rot="5400000" flipH="1" flipV="1">
            <a:off x="2324100" y="5981700"/>
            <a:ext cx="533400" cy="457200"/>
          </a:xfrm>
          <a:prstGeom prst="straightConnector1">
            <a:avLst/>
          </a:prstGeom>
          <a:noFill/>
          <a:ln w="9360">
            <a:solidFill>
              <a:srgbClr val="000000"/>
            </a:solidFill>
            <a:miter lim="800000"/>
            <a:headEnd/>
            <a:tailEnd type="triangle" w="med" len="med"/>
          </a:ln>
        </p:spPr>
      </p:cxnSp>
      <p:sp>
        <p:nvSpPr>
          <p:cNvPr id="32789" name="Text Box 25"/>
          <p:cNvSpPr txBox="1">
            <a:spLocks noChangeArrowheads="1"/>
          </p:cNvSpPr>
          <p:nvPr/>
        </p:nvSpPr>
        <p:spPr bwMode="auto">
          <a:xfrm>
            <a:off x="1676400" y="6396038"/>
            <a:ext cx="914400" cy="309562"/>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a:solidFill>
                  <a:srgbClr val="000000"/>
                </a:solidFill>
              </a:rPr>
              <a:t>PPRE2</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438400"/>
            <a:ext cx="8229600" cy="1143000"/>
          </a:xfrm>
        </p:spPr>
        <p:txBody>
          <a:bodyPr/>
          <a:lstStyle/>
          <a:p>
            <a:pPr algn="l"/>
            <a:r>
              <a:rPr lang="en-US" sz="5400" b="1" dirty="0" smtClean="0"/>
              <a:t/>
            </a:r>
            <a:br>
              <a:rPr lang="en-US" sz="5400" b="1" dirty="0" smtClean="0"/>
            </a:br>
            <a:r>
              <a:rPr lang="en-US" sz="5400" dirty="0" smtClean="0">
                <a:solidFill>
                  <a:srgbClr val="000000"/>
                </a:solidFill>
              </a:rPr>
              <a:t>	</a:t>
            </a:r>
            <a:r>
              <a:rPr lang="en-US" sz="5400" b="1" dirty="0" smtClean="0">
                <a:solidFill>
                  <a:srgbClr val="000000"/>
                </a:solidFill>
              </a:rPr>
              <a:t>	Brief overview</a:t>
            </a:r>
            <a:r>
              <a:rPr lang="en-US" sz="5400" dirty="0" smtClean="0">
                <a:solidFill>
                  <a:srgbClr val="000000"/>
                </a:solidFill>
              </a:rPr>
              <a:t/>
            </a:r>
            <a:br>
              <a:rPr lang="en-US" sz="5400" dirty="0" smtClean="0">
                <a:solidFill>
                  <a:srgbClr val="000000"/>
                </a:solidFill>
              </a:rPr>
            </a:br>
            <a:r>
              <a:rPr lang="en-US" sz="3200" dirty="0" smtClean="0">
                <a:solidFill>
                  <a:srgbClr val="000000"/>
                </a:solidFill>
              </a:rPr>
              <a:t>1) Introduction to PPAR (</a:t>
            </a:r>
            <a:r>
              <a:rPr lang="en-US" sz="3200" dirty="0" err="1" smtClean="0">
                <a:solidFill>
                  <a:srgbClr val="000000"/>
                </a:solidFill>
              </a:rPr>
              <a:t>Peroximsome</a:t>
            </a:r>
            <a:r>
              <a:rPr lang="en-US" sz="3200" dirty="0" smtClean="0">
                <a:solidFill>
                  <a:srgbClr val="000000"/>
                </a:solidFill>
              </a:rPr>
              <a:t> </a:t>
            </a:r>
            <a:r>
              <a:rPr lang="en-US" sz="3200" dirty="0" err="1" smtClean="0">
                <a:solidFill>
                  <a:srgbClr val="000000"/>
                </a:solidFill>
              </a:rPr>
              <a:t>Proliferator</a:t>
            </a:r>
            <a:r>
              <a:rPr lang="en-US" sz="3200" dirty="0" smtClean="0">
                <a:solidFill>
                  <a:srgbClr val="000000"/>
                </a:solidFill>
              </a:rPr>
              <a:t> Activated Receptor) and PPRE (</a:t>
            </a:r>
            <a:r>
              <a:rPr lang="en-US" sz="3200" dirty="0" err="1" smtClean="0">
                <a:solidFill>
                  <a:srgbClr val="000000"/>
                </a:solidFill>
              </a:rPr>
              <a:t>Peroximsome</a:t>
            </a:r>
            <a:r>
              <a:rPr lang="en-US" sz="3200" dirty="0" smtClean="0">
                <a:solidFill>
                  <a:srgbClr val="000000"/>
                </a:solidFill>
              </a:rPr>
              <a:t> </a:t>
            </a:r>
            <a:r>
              <a:rPr lang="en-US" sz="3200" dirty="0" err="1" smtClean="0">
                <a:solidFill>
                  <a:srgbClr val="000000"/>
                </a:solidFill>
              </a:rPr>
              <a:t>Proliferator</a:t>
            </a:r>
            <a:r>
              <a:rPr lang="en-US" sz="3200" dirty="0" smtClean="0">
                <a:solidFill>
                  <a:srgbClr val="000000"/>
                </a:solidFill>
              </a:rPr>
              <a:t> Response elements) </a:t>
            </a:r>
            <a:r>
              <a:rPr lang="en-US" sz="3200" dirty="0" smtClean="0"/>
              <a:t/>
            </a:r>
            <a:br>
              <a:rPr lang="en-US" sz="3200" dirty="0" smtClean="0"/>
            </a:br>
            <a:r>
              <a:rPr lang="en-US" sz="3200" dirty="0" smtClean="0"/>
              <a:t>2) PPRE prediction</a:t>
            </a:r>
            <a:br>
              <a:rPr lang="en-US" sz="3200" dirty="0" smtClean="0"/>
            </a:br>
            <a:r>
              <a:rPr lang="en-US" sz="3200" dirty="0" smtClean="0"/>
              <a:t>3) Breast cancer-</a:t>
            </a:r>
            <a:r>
              <a:rPr lang="en-US" sz="3200" dirty="0" err="1" smtClean="0"/>
              <a:t>PPAR</a:t>
            </a:r>
            <a:r>
              <a:rPr lang="en-US" sz="3200" dirty="0" err="1" smtClean="0">
                <a:latin typeface="Symbol" pitchFamily="-111" charset="2"/>
              </a:rPr>
              <a:t>g</a:t>
            </a:r>
            <a:r>
              <a:rPr lang="en-US" sz="3200" dirty="0" smtClean="0">
                <a:latin typeface="Symbol" pitchFamily="-111" charset="2"/>
              </a:rPr>
              <a:t>, </a:t>
            </a:r>
            <a:r>
              <a:rPr lang="en-US" sz="3200" dirty="0" smtClean="0"/>
              <a:t>NHE1 and </a:t>
            </a:r>
            <a:r>
              <a:rPr lang="en-US" sz="3200" dirty="0" err="1" smtClean="0"/>
              <a:t>MnSOD</a:t>
            </a:r>
            <a:r>
              <a:rPr lang="en-US" sz="3200" dirty="0" smtClean="0"/>
              <a:t/>
            </a:r>
            <a:br>
              <a:rPr lang="en-US" sz="3200" dirty="0" smtClean="0"/>
            </a:br>
            <a:r>
              <a:rPr lang="en-US" sz="3200" dirty="0" smtClean="0"/>
              <a:t>4) Computational Prediction of PPREs in NHE1 and </a:t>
            </a:r>
            <a:r>
              <a:rPr lang="en-US" sz="3200" dirty="0" err="1" smtClean="0"/>
              <a:t>MnSOD</a:t>
            </a:r>
            <a:r>
              <a:rPr lang="en-US" sz="3200" dirty="0" smtClean="0"/>
              <a:t/>
            </a:r>
            <a:br>
              <a:rPr lang="en-US" sz="3200" dirty="0" smtClean="0"/>
            </a:br>
            <a:r>
              <a:rPr lang="en-US" sz="3200" b="1" dirty="0" smtClean="0">
                <a:solidFill>
                  <a:srgbClr val="E46C0A"/>
                </a:solidFill>
              </a:rPr>
              <a:t>5) Experimental Validation of PPREs in NHE1 and </a:t>
            </a:r>
            <a:r>
              <a:rPr lang="en-US" sz="3200" b="1" dirty="0" err="1" smtClean="0">
                <a:solidFill>
                  <a:srgbClr val="E46C0A"/>
                </a:solidFill>
              </a:rPr>
              <a:t>MnSOD</a:t>
            </a:r>
            <a:r>
              <a:rPr lang="en-US" sz="3200" dirty="0" smtClean="0"/>
              <a:t/>
            </a:r>
            <a:br>
              <a:rPr lang="en-US" sz="3200" dirty="0" smtClean="0"/>
            </a:br>
            <a:r>
              <a:rPr lang="en-US" sz="3200" dirty="0" smtClean="0"/>
              <a:t>6) Conclusion</a:t>
            </a:r>
            <a:r>
              <a:rPr lang="en-US" sz="2400" b="1" dirty="0" smtClean="0"/>
              <a:t/>
            </a:r>
            <a:br>
              <a:rPr lang="en-US" sz="2400" b="1" dirty="0" smtClean="0"/>
            </a:br>
            <a:endParaRPr lang="en-US" sz="2400" b="1" dirty="0" smtClean="0">
              <a:latin typeface="Symbol" pitchFamily="-111" charset="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a:spLocks noChangeArrowheads="1"/>
          </p:cNvSpPr>
          <p:nvPr/>
        </p:nvSpPr>
        <p:spPr bwMode="auto">
          <a:xfrm>
            <a:off x="0" y="1295400"/>
            <a:ext cx="9144000" cy="4876800"/>
          </a:xfrm>
          <a:prstGeom prst="ellipse">
            <a:avLst/>
          </a:prstGeom>
          <a:noFill/>
          <a:ln w="9525">
            <a:solidFill>
              <a:srgbClr val="000000"/>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pitchFamily="-111" charset="0"/>
            </a:endParaRPr>
          </a:p>
        </p:txBody>
      </p:sp>
      <p:sp>
        <p:nvSpPr>
          <p:cNvPr id="13" name="Rounded Rectangle 12"/>
          <p:cNvSpPr/>
          <p:nvPr/>
        </p:nvSpPr>
        <p:spPr>
          <a:xfrm>
            <a:off x="143630" y="2119242"/>
            <a:ext cx="805499" cy="624881"/>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r>
              <a:rPr lang="en-US" sz="1400">
                <a:solidFill>
                  <a:srgbClr val="FFFFFF"/>
                </a:solidFill>
                <a:ea typeface="ＭＳ Ｐゴシック" pitchFamily="-111" charset="-128"/>
              </a:rPr>
              <a:t>NHE1</a:t>
            </a:r>
          </a:p>
        </p:txBody>
      </p:sp>
      <p:pic>
        <p:nvPicPr>
          <p:cNvPr id="35846" name="Picture 15"/>
          <p:cNvPicPr>
            <a:picLocks noChangeAspect="1"/>
          </p:cNvPicPr>
          <p:nvPr/>
        </p:nvPicPr>
        <p:blipFill>
          <a:blip r:embed="rId2" cstate="print"/>
          <a:srcRect t="15749"/>
          <a:stretch>
            <a:fillRect/>
          </a:stretch>
        </p:blipFill>
        <p:spPr bwMode="auto">
          <a:xfrm>
            <a:off x="2209800" y="2744788"/>
            <a:ext cx="3911600" cy="2360612"/>
          </a:xfrm>
          <a:prstGeom prst="rect">
            <a:avLst/>
          </a:prstGeom>
          <a:noFill/>
          <a:ln w="9525">
            <a:noFill/>
            <a:miter lim="800000"/>
            <a:headEnd/>
            <a:tailEnd/>
          </a:ln>
        </p:spPr>
      </p:pic>
      <p:sp>
        <p:nvSpPr>
          <p:cNvPr id="10" name="Rounded Rectangle 9"/>
          <p:cNvSpPr/>
          <p:nvPr/>
        </p:nvSpPr>
        <p:spPr>
          <a:xfrm>
            <a:off x="3124200" y="2590800"/>
            <a:ext cx="805499" cy="716362"/>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r>
              <a:rPr lang="en-US" sz="1400">
                <a:solidFill>
                  <a:srgbClr val="FFFFFF"/>
                </a:solidFill>
                <a:ea typeface="ＭＳ Ｐゴシック" pitchFamily="-111" charset="-128"/>
              </a:rPr>
              <a:t>PPAR gamma</a:t>
            </a:r>
          </a:p>
        </p:txBody>
      </p:sp>
      <p:sp>
        <p:nvSpPr>
          <p:cNvPr id="11" name="Rounded Rectangle 10"/>
          <p:cNvSpPr/>
          <p:nvPr/>
        </p:nvSpPr>
        <p:spPr>
          <a:xfrm>
            <a:off x="5279549" y="3421360"/>
            <a:ext cx="805499" cy="312440"/>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r>
              <a:rPr lang="en-US" sz="1400">
                <a:solidFill>
                  <a:srgbClr val="000000"/>
                </a:solidFill>
                <a:ea typeface="ＭＳ Ｐゴシック" pitchFamily="-111" charset="-128"/>
              </a:rPr>
              <a:t>NHE1</a:t>
            </a:r>
          </a:p>
        </p:txBody>
      </p:sp>
      <p:sp>
        <p:nvSpPr>
          <p:cNvPr id="14" name="Rounded Rectangle 13"/>
          <p:cNvSpPr/>
          <p:nvPr/>
        </p:nvSpPr>
        <p:spPr>
          <a:xfrm>
            <a:off x="6121521" y="3421360"/>
            <a:ext cx="805499" cy="312440"/>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r>
              <a:rPr lang="en-US" sz="1400">
                <a:solidFill>
                  <a:srgbClr val="000000"/>
                </a:solidFill>
                <a:ea typeface="ＭＳ Ｐゴシック" pitchFamily="-111" charset="-128"/>
              </a:rPr>
              <a:t>MnSOD</a:t>
            </a:r>
          </a:p>
        </p:txBody>
      </p:sp>
      <p:sp>
        <p:nvSpPr>
          <p:cNvPr id="17" name="Oval 16"/>
          <p:cNvSpPr>
            <a:spLocks noChangeArrowheads="1"/>
          </p:cNvSpPr>
          <p:nvPr/>
        </p:nvSpPr>
        <p:spPr bwMode="auto">
          <a:xfrm>
            <a:off x="1457325" y="2341563"/>
            <a:ext cx="6400800" cy="2679700"/>
          </a:xfrm>
          <a:prstGeom prst="ellipse">
            <a:avLst/>
          </a:prstGeom>
          <a:noFill/>
          <a:ln w="9525">
            <a:solidFill>
              <a:schemeClr val="tx1"/>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pitchFamily="-111" charset="0"/>
            </a:endParaRPr>
          </a:p>
        </p:txBody>
      </p:sp>
      <p:sp>
        <p:nvSpPr>
          <p:cNvPr id="35857" name="TextBox 17"/>
          <p:cNvSpPr txBox="1">
            <a:spLocks noChangeArrowheads="1"/>
          </p:cNvSpPr>
          <p:nvPr/>
        </p:nvSpPr>
        <p:spPr bwMode="auto">
          <a:xfrm>
            <a:off x="3048000" y="3898900"/>
            <a:ext cx="1219200" cy="215900"/>
          </a:xfrm>
          <a:prstGeom prst="rect">
            <a:avLst/>
          </a:prstGeom>
          <a:solidFill>
            <a:schemeClr val="bg1"/>
          </a:solidFill>
          <a:ln w="9525">
            <a:noFill/>
            <a:miter lim="800000"/>
            <a:headEnd/>
            <a:tailEnd/>
          </a:ln>
        </p:spPr>
        <p:txBody>
          <a:bodyPr>
            <a:spAutoFit/>
          </a:bodyPr>
          <a:lstStyle/>
          <a:p>
            <a:r>
              <a:rPr lang="en-US" sz="800"/>
              <a:t>AGGTCA G AGGTCA</a:t>
            </a:r>
          </a:p>
        </p:txBody>
      </p:sp>
      <p:sp>
        <p:nvSpPr>
          <p:cNvPr id="35858" name="TextBox 8"/>
          <p:cNvSpPr txBox="1">
            <a:spLocks noChangeArrowheads="1"/>
          </p:cNvSpPr>
          <p:nvPr/>
        </p:nvSpPr>
        <p:spPr bwMode="auto">
          <a:xfrm>
            <a:off x="1743075" y="3368675"/>
            <a:ext cx="946150" cy="369888"/>
          </a:xfrm>
          <a:prstGeom prst="rect">
            <a:avLst/>
          </a:prstGeom>
          <a:noFill/>
          <a:ln w="9525">
            <a:noFill/>
            <a:miter lim="800000"/>
            <a:headEnd/>
            <a:tailEnd/>
          </a:ln>
        </p:spPr>
        <p:txBody>
          <a:bodyPr wrap="none">
            <a:spAutoFit/>
          </a:bodyPr>
          <a:lstStyle/>
          <a:p>
            <a:r>
              <a:rPr lang="en-US" b="1">
                <a:latin typeface="Calibri" pitchFamily="-111" charset="0"/>
              </a:rPr>
              <a:t>Nucleus</a:t>
            </a:r>
          </a:p>
        </p:txBody>
      </p:sp>
      <p:sp>
        <p:nvSpPr>
          <p:cNvPr id="21" name="Round Diagonal Corner Rectangle 20"/>
          <p:cNvSpPr/>
          <p:nvPr/>
        </p:nvSpPr>
        <p:spPr>
          <a:xfrm>
            <a:off x="76200" y="2773762"/>
            <a:ext cx="1380370" cy="533400"/>
          </a:xfrm>
          <a:prstGeom prst="round2DiagRect">
            <a:avLst/>
          </a:prstGeom>
        </p:spPr>
        <p:style>
          <a:lnRef idx="0">
            <a:schemeClr val="accent1"/>
          </a:lnRef>
          <a:fillRef idx="3">
            <a:schemeClr val="accent1"/>
          </a:fillRef>
          <a:effectRef idx="3">
            <a:schemeClr val="accent1"/>
          </a:effectRef>
          <a:fontRef idx="minor">
            <a:schemeClr val="lt1"/>
          </a:fontRef>
        </p:style>
        <p:txBody>
          <a:bodyPr anchor="ctr"/>
          <a:lstStyle/>
          <a:p>
            <a:pPr algn="ctr"/>
            <a:r>
              <a:rPr lang="en-US">
                <a:solidFill>
                  <a:srgbClr val="FFFFFF"/>
                </a:solidFill>
                <a:ea typeface="ＭＳ Ｐゴシック" pitchFamily="-111" charset="-128"/>
              </a:rPr>
              <a:t>Maintains pH</a:t>
            </a:r>
          </a:p>
        </p:txBody>
      </p:sp>
      <p:sp>
        <p:nvSpPr>
          <p:cNvPr id="22" name="Rounded Rectangle 21"/>
          <p:cNvSpPr/>
          <p:nvPr/>
        </p:nvSpPr>
        <p:spPr>
          <a:xfrm>
            <a:off x="3222149" y="5334000"/>
            <a:ext cx="892652" cy="609600"/>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r>
              <a:rPr lang="en-US" sz="1400">
                <a:solidFill>
                  <a:srgbClr val="FFFFFF"/>
                </a:solidFill>
                <a:ea typeface="ＭＳ Ｐゴシック" pitchFamily="-111" charset="-128"/>
              </a:rPr>
              <a:t>MnSOD</a:t>
            </a:r>
          </a:p>
        </p:txBody>
      </p:sp>
      <p:sp>
        <p:nvSpPr>
          <p:cNvPr id="23" name="Round Diagonal Corner Rectangle 22"/>
          <p:cNvSpPr/>
          <p:nvPr/>
        </p:nvSpPr>
        <p:spPr>
          <a:xfrm>
            <a:off x="4114801" y="5334000"/>
            <a:ext cx="1726641" cy="533400"/>
          </a:xfrm>
          <a:prstGeom prst="round2DiagRect">
            <a:avLst/>
          </a:prstGeom>
        </p:spPr>
        <p:style>
          <a:lnRef idx="0">
            <a:schemeClr val="accent1"/>
          </a:lnRef>
          <a:fillRef idx="3">
            <a:schemeClr val="accent1"/>
          </a:fillRef>
          <a:effectRef idx="3">
            <a:schemeClr val="accent1"/>
          </a:effectRef>
          <a:fontRef idx="minor">
            <a:schemeClr val="lt1"/>
          </a:fontRef>
        </p:style>
        <p:txBody>
          <a:bodyPr anchor="ctr"/>
          <a:lstStyle/>
          <a:p>
            <a:pPr algn="ctr"/>
            <a:r>
              <a:rPr lang="en-US">
                <a:solidFill>
                  <a:srgbClr val="FFFFFF"/>
                </a:solidFill>
                <a:ea typeface="ＭＳ Ｐゴシック" pitchFamily="-111" charset="-128"/>
              </a:rPr>
              <a:t>ROS Balance</a:t>
            </a:r>
          </a:p>
        </p:txBody>
      </p:sp>
      <p:sp>
        <p:nvSpPr>
          <p:cNvPr id="25" name="Hexagon 24"/>
          <p:cNvSpPr/>
          <p:nvPr/>
        </p:nvSpPr>
        <p:spPr>
          <a:xfrm>
            <a:off x="914400" y="914400"/>
            <a:ext cx="1524000" cy="533400"/>
          </a:xfrm>
          <a:prstGeom prst="hexagon">
            <a:avLst/>
          </a:prstGeom>
        </p:spPr>
        <p:style>
          <a:lnRef idx="0">
            <a:schemeClr val="accent2"/>
          </a:lnRef>
          <a:fillRef idx="3">
            <a:schemeClr val="accent2"/>
          </a:fillRef>
          <a:effectRef idx="3">
            <a:schemeClr val="accent2"/>
          </a:effectRef>
          <a:fontRef idx="minor">
            <a:schemeClr val="lt1"/>
          </a:fontRef>
        </p:style>
        <p:txBody>
          <a:bodyPr anchor="ctr"/>
          <a:lstStyle/>
          <a:p>
            <a:pPr algn="ctr"/>
            <a:r>
              <a:rPr lang="en-US">
                <a:solidFill>
                  <a:srgbClr val="FFFFFF"/>
                </a:solidFill>
                <a:ea typeface="ＭＳ Ｐゴシック" pitchFamily="-111" charset="-128"/>
              </a:rPr>
              <a:t>15d-PGJ</a:t>
            </a:r>
            <a:r>
              <a:rPr lang="en-US" baseline="-25000">
                <a:solidFill>
                  <a:srgbClr val="FFFFFF"/>
                </a:solidFill>
                <a:ea typeface="ＭＳ Ｐゴシック" pitchFamily="-111" charset="-128"/>
              </a:rPr>
              <a:t>2</a:t>
            </a:r>
          </a:p>
        </p:txBody>
      </p:sp>
      <p:cxnSp>
        <p:nvCxnSpPr>
          <p:cNvPr id="27" name="Straight Arrow Connector 26"/>
          <p:cNvCxnSpPr>
            <a:cxnSpLocks noChangeShapeType="1"/>
          </p:cNvCxnSpPr>
          <p:nvPr/>
        </p:nvCxnSpPr>
        <p:spPr bwMode="auto">
          <a:xfrm>
            <a:off x="2057400" y="1447800"/>
            <a:ext cx="1470025" cy="11430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29" name="Rectangle 28"/>
          <p:cNvSpPr>
            <a:spLocks noChangeArrowheads="1"/>
          </p:cNvSpPr>
          <p:nvPr/>
        </p:nvSpPr>
        <p:spPr bwMode="auto">
          <a:xfrm>
            <a:off x="6858000" y="685800"/>
            <a:ext cx="2133600" cy="1066800"/>
          </a:xfrm>
          <a:prstGeom prst="rect">
            <a:avLst/>
          </a:prstGeom>
          <a:noFill/>
          <a:ln w="9525">
            <a:noFill/>
            <a:miter lim="800000"/>
            <a:headEnd/>
            <a:tailEnd/>
          </a:ln>
          <a:effectLst>
            <a:outerShdw dist="23000" dir="5400000" rotWithShape="0">
              <a:srgbClr val="808080">
                <a:alpha val="34999"/>
              </a:srgbClr>
            </a:outerShdw>
          </a:effectLst>
        </p:spPr>
        <p:txBody>
          <a:bodyPr anchor="ctr"/>
          <a:lstStyle/>
          <a:p>
            <a:pPr algn="ctr"/>
            <a:r>
              <a:rPr lang="en-US" sz="1600">
                <a:latin typeface="Calibri" pitchFamily="-111" charset="0"/>
              </a:rPr>
              <a:t>Breast cancer cells (MCF7,MDA-MB-231,MDA-MB-468)</a:t>
            </a:r>
          </a:p>
        </p:txBody>
      </p:sp>
      <p:sp>
        <p:nvSpPr>
          <p:cNvPr id="35873" name="TextBox 30"/>
          <p:cNvSpPr txBox="1">
            <a:spLocks noChangeArrowheads="1"/>
          </p:cNvSpPr>
          <p:nvPr/>
        </p:nvSpPr>
        <p:spPr bwMode="auto">
          <a:xfrm>
            <a:off x="6934200" y="4876800"/>
            <a:ext cx="1193800" cy="369888"/>
          </a:xfrm>
          <a:prstGeom prst="rect">
            <a:avLst/>
          </a:prstGeom>
          <a:noFill/>
          <a:ln w="9525">
            <a:noFill/>
            <a:miter lim="800000"/>
            <a:headEnd/>
            <a:tailEnd/>
          </a:ln>
        </p:spPr>
        <p:txBody>
          <a:bodyPr wrap="none">
            <a:spAutoFit/>
          </a:bodyPr>
          <a:lstStyle/>
          <a:p>
            <a:r>
              <a:rPr lang="en-US" b="1">
                <a:latin typeface="Calibri" pitchFamily="-111" charset="0"/>
              </a:rPr>
              <a:t>Cytoplasm</a:t>
            </a:r>
          </a:p>
        </p:txBody>
      </p:sp>
      <p:sp>
        <p:nvSpPr>
          <p:cNvPr id="35874" name="Title 1"/>
          <p:cNvSpPr>
            <a:spLocks noGrp="1"/>
          </p:cNvSpPr>
          <p:nvPr>
            <p:ph type="title"/>
          </p:nvPr>
        </p:nvSpPr>
        <p:spPr>
          <a:xfrm>
            <a:off x="457200" y="-304800"/>
            <a:ext cx="8229600" cy="1143000"/>
          </a:xfrm>
        </p:spPr>
        <p:txBody>
          <a:bodyPr/>
          <a:lstStyle/>
          <a:p>
            <a:r>
              <a:rPr lang="en-US" b="1" smtClean="0"/>
              <a:t>Experimental validation setup</a:t>
            </a:r>
          </a:p>
        </p:txBody>
      </p:sp>
      <p:cxnSp>
        <p:nvCxnSpPr>
          <p:cNvPr id="26" name="Straight Connector 25"/>
          <p:cNvCxnSpPr/>
          <p:nvPr/>
        </p:nvCxnSpPr>
        <p:spPr>
          <a:xfrm rot="5400000">
            <a:off x="6706394" y="3656806"/>
            <a:ext cx="762000" cy="1588"/>
          </a:xfrm>
          <a:prstGeom prst="line">
            <a:avLst/>
          </a:prstGeom>
          <a:ln w="15875" cap="flat" cmpd="sng" algn="ctr">
            <a:solidFill>
              <a:srgbClr val="000000"/>
            </a:solidFill>
            <a:prstDash val="solid"/>
            <a:round/>
            <a:headEnd type="none" w="med" len="med"/>
            <a:tailEnd w="med" len="med"/>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7086600" y="3656013"/>
            <a:ext cx="914400" cy="1587"/>
          </a:xfrm>
          <a:prstGeom prst="straightConnector1">
            <a:avLst/>
          </a:prstGeom>
          <a:ln w="15875" cap="flat" cmpd="sng" algn="ctr">
            <a:solidFill>
              <a:srgbClr val="00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35877" name="TextBox 30"/>
          <p:cNvSpPr txBox="1">
            <a:spLocks noChangeArrowheads="1"/>
          </p:cNvSpPr>
          <p:nvPr/>
        </p:nvSpPr>
        <p:spPr bwMode="auto">
          <a:xfrm>
            <a:off x="7981950" y="3352800"/>
            <a:ext cx="1233488" cy="862013"/>
          </a:xfrm>
          <a:prstGeom prst="rect">
            <a:avLst/>
          </a:prstGeom>
          <a:noFill/>
          <a:ln w="9525">
            <a:noFill/>
            <a:miter lim="800000"/>
            <a:headEnd/>
            <a:tailEnd/>
          </a:ln>
        </p:spPr>
        <p:txBody>
          <a:bodyPr wrap="none">
            <a:spAutoFit/>
          </a:bodyPr>
          <a:lstStyle/>
          <a:p>
            <a:r>
              <a:rPr lang="en-US" sz="1000" b="1"/>
              <a:t>mRNA, </a:t>
            </a:r>
          </a:p>
          <a:p>
            <a:r>
              <a:rPr lang="en-US" sz="1000" b="1"/>
              <a:t>protein level, </a:t>
            </a:r>
          </a:p>
          <a:p>
            <a:r>
              <a:rPr lang="en-US" sz="1000" b="1"/>
              <a:t>Promoter activity </a:t>
            </a:r>
          </a:p>
          <a:p>
            <a:r>
              <a:rPr lang="en-US" sz="1000" b="1"/>
              <a:t>and </a:t>
            </a:r>
            <a:r>
              <a:rPr lang="en-US" sz="1000" b="1" i="1"/>
              <a:t>in vitro</a:t>
            </a:r>
          </a:p>
          <a:p>
            <a:r>
              <a:rPr lang="en-US" sz="1000" b="1"/>
              <a:t>binding assay</a:t>
            </a:r>
          </a:p>
        </p:txBody>
      </p:sp>
      <p:sp>
        <p:nvSpPr>
          <p:cNvPr id="35878" name="TextBox 31"/>
          <p:cNvSpPr txBox="1">
            <a:spLocks noChangeArrowheads="1"/>
          </p:cNvSpPr>
          <p:nvPr/>
        </p:nvSpPr>
        <p:spPr bwMode="auto">
          <a:xfrm>
            <a:off x="4876800" y="4191000"/>
            <a:ext cx="373063" cy="461963"/>
          </a:xfrm>
          <a:prstGeom prst="rect">
            <a:avLst/>
          </a:prstGeom>
          <a:solidFill>
            <a:srgbClr val="FFFFFF"/>
          </a:solidFill>
          <a:ln w="9525">
            <a:noFill/>
            <a:miter lim="800000"/>
            <a:headEnd/>
            <a:tailEnd/>
          </a:ln>
        </p:spPr>
        <p:txBody>
          <a:bodyPr wrap="none">
            <a:spAutoFit/>
          </a:bodyPr>
          <a:lstStyle/>
          <a:p>
            <a:r>
              <a:rPr lang="en-US" sz="2400" b="1"/>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94"/>
          <p:cNvGrpSpPr>
            <a:grpSpLocks/>
          </p:cNvGrpSpPr>
          <p:nvPr/>
        </p:nvGrpSpPr>
        <p:grpSpPr bwMode="auto">
          <a:xfrm>
            <a:off x="130175" y="685800"/>
            <a:ext cx="4213225" cy="2362200"/>
            <a:chOff x="205748" y="638175"/>
            <a:chExt cx="3284880" cy="2365375"/>
          </a:xfrm>
        </p:grpSpPr>
        <p:sp>
          <p:nvSpPr>
            <p:cNvPr id="36922" name="Rectangle 6"/>
            <p:cNvSpPr>
              <a:spLocks noChangeArrowheads="1"/>
            </p:cNvSpPr>
            <p:nvPr/>
          </p:nvSpPr>
          <p:spPr bwMode="auto">
            <a:xfrm>
              <a:off x="730250" y="2716213"/>
              <a:ext cx="84138" cy="184150"/>
            </a:xfrm>
            <a:prstGeom prst="rect">
              <a:avLst/>
            </a:prstGeom>
            <a:noFill/>
            <a:ln w="9525">
              <a:noFill/>
              <a:miter lim="800000"/>
              <a:headEnd/>
              <a:tailEnd/>
            </a:ln>
          </p:spPr>
          <p:txBody>
            <a:bodyPr wrap="none" lIns="0" tIns="0" rIns="0" bIns="0">
              <a:spAutoFit/>
            </a:bodyPr>
            <a:lstStyle/>
            <a:p>
              <a:r>
                <a:rPr lang="en-US" sz="1200" b="1">
                  <a:solidFill>
                    <a:srgbClr val="000000"/>
                  </a:solidFill>
                  <a:latin typeface="Calibri" pitchFamily="-111" charset="0"/>
                </a:rPr>
                <a:t>0</a:t>
              </a:r>
              <a:endParaRPr lang="en-US" sz="1200" b="1">
                <a:latin typeface="Calibri" pitchFamily="-111" charset="0"/>
              </a:endParaRPr>
            </a:p>
          </p:txBody>
        </p:sp>
        <p:sp>
          <p:nvSpPr>
            <p:cNvPr id="4126" name="Rectangle 7"/>
            <p:cNvSpPr>
              <a:spLocks noChangeArrowheads="1"/>
            </p:cNvSpPr>
            <p:nvPr/>
          </p:nvSpPr>
          <p:spPr bwMode="auto">
            <a:xfrm>
              <a:off x="1174750" y="1370013"/>
              <a:ext cx="244475" cy="1419225"/>
            </a:xfrm>
            <a:prstGeom prst="rect">
              <a:avLst/>
            </a:prstGeom>
            <a:solidFill>
              <a:srgbClr val="C4BD97"/>
            </a:solidFill>
            <a:ln>
              <a:noFill/>
              <a:headEnd/>
              <a:tailEnd/>
            </a:ln>
            <a:effectLst/>
          </p:spPr>
          <p:style>
            <a:lnRef idx="0">
              <a:schemeClr val="accent6"/>
            </a:lnRef>
            <a:fillRef idx="3">
              <a:schemeClr val="accent6"/>
            </a:fillRef>
            <a:effectRef idx="3">
              <a:schemeClr val="accent6"/>
            </a:effectRef>
            <a:fontRef idx="minor">
              <a:schemeClr val="lt1"/>
            </a:fontRef>
          </p:style>
          <p:txBody>
            <a:bodyPr/>
            <a:lstStyle/>
            <a:p>
              <a:endParaRPr lang="en-US">
                <a:solidFill>
                  <a:srgbClr val="FFFFFF"/>
                </a:solidFill>
                <a:ea typeface="ＭＳ Ｐゴシック" pitchFamily="-111" charset="-128"/>
              </a:endParaRPr>
            </a:p>
          </p:txBody>
        </p:sp>
        <p:sp>
          <p:nvSpPr>
            <p:cNvPr id="36926" name="Rectangle 8"/>
            <p:cNvSpPr>
              <a:spLocks noChangeArrowheads="1"/>
            </p:cNvSpPr>
            <p:nvPr/>
          </p:nvSpPr>
          <p:spPr bwMode="auto">
            <a:xfrm>
              <a:off x="1174750" y="1370013"/>
              <a:ext cx="244475" cy="1419225"/>
            </a:xfrm>
            <a:prstGeom prst="rect">
              <a:avLst/>
            </a:prstGeom>
            <a:noFill/>
            <a:ln w="6350">
              <a:solidFill>
                <a:srgbClr val="000000"/>
              </a:solidFill>
              <a:miter lim="800000"/>
              <a:headEnd/>
              <a:tailEnd/>
            </a:ln>
          </p:spPr>
          <p:txBody>
            <a:bodyPr/>
            <a:lstStyle/>
            <a:p>
              <a:endParaRPr lang="en-US">
                <a:latin typeface="Calibri" pitchFamily="-111" charset="0"/>
              </a:endParaRPr>
            </a:p>
          </p:txBody>
        </p:sp>
        <p:sp>
          <p:nvSpPr>
            <p:cNvPr id="4128" name="Rectangle 9"/>
            <p:cNvSpPr>
              <a:spLocks noChangeArrowheads="1"/>
            </p:cNvSpPr>
            <p:nvPr/>
          </p:nvSpPr>
          <p:spPr bwMode="auto">
            <a:xfrm>
              <a:off x="2159000" y="1624013"/>
              <a:ext cx="219075" cy="1165225"/>
            </a:xfrm>
            <a:prstGeom prst="rect">
              <a:avLst/>
            </a:prstGeom>
            <a:solidFill>
              <a:srgbClr val="C4BD97"/>
            </a:solidFill>
            <a:ln>
              <a:headEnd/>
              <a:tailEnd/>
            </a:ln>
          </p:spPr>
          <p:style>
            <a:lnRef idx="0">
              <a:schemeClr val="accent5"/>
            </a:lnRef>
            <a:fillRef idx="3">
              <a:schemeClr val="accent5"/>
            </a:fillRef>
            <a:effectRef idx="3">
              <a:schemeClr val="accent5"/>
            </a:effectRef>
            <a:fontRef idx="minor">
              <a:schemeClr val="lt1"/>
            </a:fontRef>
          </p:style>
          <p:txBody>
            <a:bodyPr/>
            <a:lstStyle/>
            <a:p>
              <a:endParaRPr lang="en-US">
                <a:solidFill>
                  <a:srgbClr val="FFFFFF"/>
                </a:solidFill>
                <a:ea typeface="ＭＳ Ｐゴシック" pitchFamily="-111" charset="-128"/>
              </a:endParaRPr>
            </a:p>
          </p:txBody>
        </p:sp>
        <p:sp>
          <p:nvSpPr>
            <p:cNvPr id="36930" name="Rectangle 10"/>
            <p:cNvSpPr>
              <a:spLocks noChangeArrowheads="1"/>
            </p:cNvSpPr>
            <p:nvPr/>
          </p:nvSpPr>
          <p:spPr bwMode="auto">
            <a:xfrm>
              <a:off x="2159000" y="1624013"/>
              <a:ext cx="219075" cy="1165225"/>
            </a:xfrm>
            <a:prstGeom prst="rect">
              <a:avLst/>
            </a:prstGeom>
            <a:noFill/>
            <a:ln w="6350">
              <a:noFill/>
              <a:miter lim="800000"/>
              <a:headEnd/>
              <a:tailEnd/>
            </a:ln>
          </p:spPr>
          <p:txBody>
            <a:bodyPr/>
            <a:lstStyle/>
            <a:p>
              <a:endParaRPr lang="en-US">
                <a:latin typeface="Calibri" pitchFamily="-111" charset="0"/>
              </a:endParaRPr>
            </a:p>
          </p:txBody>
        </p:sp>
        <p:sp>
          <p:nvSpPr>
            <p:cNvPr id="36931" name="Rectangle 13"/>
            <p:cNvSpPr>
              <a:spLocks noChangeArrowheads="1"/>
            </p:cNvSpPr>
            <p:nvPr/>
          </p:nvSpPr>
          <p:spPr bwMode="auto">
            <a:xfrm>
              <a:off x="1419225" y="1708150"/>
              <a:ext cx="247650" cy="1081088"/>
            </a:xfrm>
            <a:prstGeom prst="rect">
              <a:avLst/>
            </a:prstGeom>
            <a:solidFill>
              <a:srgbClr val="262626"/>
            </a:solidFill>
            <a:ln w="9525">
              <a:noFill/>
              <a:miter lim="800000"/>
              <a:headEnd/>
              <a:tailEnd/>
            </a:ln>
          </p:spPr>
          <p:txBody>
            <a:bodyPr/>
            <a:lstStyle/>
            <a:p>
              <a:endParaRPr lang="en-US">
                <a:latin typeface="Calibri" pitchFamily="-111" charset="0"/>
              </a:endParaRPr>
            </a:p>
          </p:txBody>
        </p:sp>
        <p:sp>
          <p:nvSpPr>
            <p:cNvPr id="4131" name="Rectangle 14"/>
            <p:cNvSpPr>
              <a:spLocks noChangeArrowheads="1"/>
            </p:cNvSpPr>
            <p:nvPr/>
          </p:nvSpPr>
          <p:spPr bwMode="auto">
            <a:xfrm>
              <a:off x="1422634" y="1708150"/>
              <a:ext cx="244241" cy="1081088"/>
            </a:xfrm>
            <a:prstGeom prst="rect">
              <a:avLst/>
            </a:prstGeom>
            <a:solidFill>
              <a:srgbClr val="262626"/>
            </a:solidFill>
            <a:ln>
              <a:headEnd/>
              <a:tailEnd/>
            </a:ln>
          </p:spPr>
          <p:style>
            <a:lnRef idx="0">
              <a:schemeClr val="accent6"/>
            </a:lnRef>
            <a:fillRef idx="3">
              <a:schemeClr val="accent6"/>
            </a:fillRef>
            <a:effectRef idx="3">
              <a:schemeClr val="accent6"/>
            </a:effectRef>
            <a:fontRef idx="minor">
              <a:schemeClr val="lt1"/>
            </a:fontRef>
          </p:style>
          <p:txBody>
            <a:bodyPr/>
            <a:lstStyle/>
            <a:p>
              <a:endParaRPr lang="en-US">
                <a:solidFill>
                  <a:srgbClr val="FFFFFF"/>
                </a:solidFill>
                <a:ea typeface="ＭＳ Ｐゴシック" pitchFamily="-111" charset="-128"/>
              </a:endParaRPr>
            </a:p>
          </p:txBody>
        </p:sp>
        <p:sp>
          <p:nvSpPr>
            <p:cNvPr id="4132" name="Rectangle 15"/>
            <p:cNvSpPr>
              <a:spLocks noChangeArrowheads="1"/>
            </p:cNvSpPr>
            <p:nvPr/>
          </p:nvSpPr>
          <p:spPr bwMode="auto">
            <a:xfrm>
              <a:off x="2384425" y="2301875"/>
              <a:ext cx="244475" cy="487363"/>
            </a:xfrm>
            <a:prstGeom prst="rect">
              <a:avLst/>
            </a:prstGeom>
            <a:solidFill>
              <a:srgbClr val="262626"/>
            </a:solidFill>
            <a:ln>
              <a:headEnd/>
              <a:tailEnd/>
            </a:ln>
          </p:spPr>
          <p:style>
            <a:lnRef idx="0">
              <a:schemeClr val="accent6"/>
            </a:lnRef>
            <a:fillRef idx="3">
              <a:schemeClr val="accent6"/>
            </a:fillRef>
            <a:effectRef idx="3">
              <a:schemeClr val="accent6"/>
            </a:effectRef>
            <a:fontRef idx="minor">
              <a:schemeClr val="lt1"/>
            </a:fontRef>
          </p:style>
          <p:txBody>
            <a:bodyPr/>
            <a:lstStyle/>
            <a:p>
              <a:endParaRPr lang="en-US">
                <a:solidFill>
                  <a:srgbClr val="FFFFFF"/>
                </a:solidFill>
                <a:ea typeface="ＭＳ Ｐゴシック" pitchFamily="-111" charset="-128"/>
              </a:endParaRPr>
            </a:p>
          </p:txBody>
        </p:sp>
        <p:sp>
          <p:nvSpPr>
            <p:cNvPr id="36938" name="Rectangle 16"/>
            <p:cNvSpPr>
              <a:spLocks noChangeArrowheads="1"/>
            </p:cNvSpPr>
            <p:nvPr/>
          </p:nvSpPr>
          <p:spPr bwMode="auto">
            <a:xfrm>
              <a:off x="2378075" y="2301875"/>
              <a:ext cx="244475" cy="487363"/>
            </a:xfrm>
            <a:prstGeom prst="rect">
              <a:avLst/>
            </a:prstGeom>
            <a:noFill/>
            <a:ln w="6350">
              <a:noFill/>
              <a:miter lim="800000"/>
              <a:headEnd/>
              <a:tailEnd/>
            </a:ln>
          </p:spPr>
          <p:txBody>
            <a:bodyPr/>
            <a:lstStyle/>
            <a:p>
              <a:endParaRPr lang="en-US">
                <a:latin typeface="Calibri" pitchFamily="-111" charset="0"/>
              </a:endParaRPr>
            </a:p>
          </p:txBody>
        </p:sp>
        <p:sp>
          <p:nvSpPr>
            <p:cNvPr id="36939" name="Line 19"/>
            <p:cNvSpPr>
              <a:spLocks noChangeShapeType="1"/>
            </p:cNvSpPr>
            <p:nvPr/>
          </p:nvSpPr>
          <p:spPr bwMode="auto">
            <a:xfrm flipV="1">
              <a:off x="1290638" y="1343025"/>
              <a:ext cx="1587" cy="26988"/>
            </a:xfrm>
            <a:prstGeom prst="line">
              <a:avLst/>
            </a:prstGeom>
            <a:noFill/>
            <a:ln w="6350">
              <a:solidFill>
                <a:srgbClr val="000000"/>
              </a:solidFill>
              <a:round/>
              <a:headEnd/>
              <a:tailEnd/>
            </a:ln>
          </p:spPr>
          <p:txBody>
            <a:bodyPr/>
            <a:lstStyle/>
            <a:p>
              <a:endParaRPr lang="en-SG"/>
            </a:p>
          </p:txBody>
        </p:sp>
        <p:sp>
          <p:nvSpPr>
            <p:cNvPr id="36940" name="Line 20"/>
            <p:cNvSpPr>
              <a:spLocks noChangeShapeType="1"/>
            </p:cNvSpPr>
            <p:nvPr/>
          </p:nvSpPr>
          <p:spPr bwMode="auto">
            <a:xfrm>
              <a:off x="1266825" y="1343025"/>
              <a:ext cx="58738" cy="3175"/>
            </a:xfrm>
            <a:prstGeom prst="line">
              <a:avLst/>
            </a:prstGeom>
            <a:noFill/>
            <a:ln w="6350">
              <a:solidFill>
                <a:srgbClr val="000000"/>
              </a:solidFill>
              <a:round/>
              <a:headEnd/>
              <a:tailEnd/>
            </a:ln>
          </p:spPr>
          <p:txBody>
            <a:bodyPr/>
            <a:lstStyle/>
            <a:p>
              <a:endParaRPr lang="en-SG"/>
            </a:p>
          </p:txBody>
        </p:sp>
        <p:sp>
          <p:nvSpPr>
            <p:cNvPr id="36941" name="Line 21"/>
            <p:cNvSpPr>
              <a:spLocks noChangeShapeType="1"/>
            </p:cNvSpPr>
            <p:nvPr/>
          </p:nvSpPr>
          <p:spPr bwMode="auto">
            <a:xfrm flipV="1">
              <a:off x="2276475" y="1585913"/>
              <a:ext cx="1588" cy="20637"/>
            </a:xfrm>
            <a:prstGeom prst="line">
              <a:avLst/>
            </a:prstGeom>
            <a:noFill/>
            <a:ln w="6350">
              <a:solidFill>
                <a:srgbClr val="000000"/>
              </a:solidFill>
              <a:round/>
              <a:headEnd/>
              <a:tailEnd/>
            </a:ln>
          </p:spPr>
          <p:txBody>
            <a:bodyPr/>
            <a:lstStyle/>
            <a:p>
              <a:endParaRPr lang="en-SG"/>
            </a:p>
          </p:txBody>
        </p:sp>
        <p:sp>
          <p:nvSpPr>
            <p:cNvPr id="36942" name="Line 22"/>
            <p:cNvSpPr>
              <a:spLocks noChangeShapeType="1"/>
            </p:cNvSpPr>
            <p:nvPr/>
          </p:nvSpPr>
          <p:spPr bwMode="auto">
            <a:xfrm>
              <a:off x="2249488" y="1585913"/>
              <a:ext cx="53975" cy="1587"/>
            </a:xfrm>
            <a:prstGeom prst="line">
              <a:avLst/>
            </a:prstGeom>
            <a:noFill/>
            <a:ln w="6350">
              <a:solidFill>
                <a:srgbClr val="000000"/>
              </a:solidFill>
              <a:round/>
              <a:headEnd/>
              <a:tailEnd/>
            </a:ln>
          </p:spPr>
          <p:txBody>
            <a:bodyPr/>
            <a:lstStyle/>
            <a:p>
              <a:endParaRPr lang="en-SG"/>
            </a:p>
          </p:txBody>
        </p:sp>
        <p:sp>
          <p:nvSpPr>
            <p:cNvPr id="36943" name="Line 25"/>
            <p:cNvSpPr>
              <a:spLocks noChangeShapeType="1"/>
            </p:cNvSpPr>
            <p:nvPr/>
          </p:nvSpPr>
          <p:spPr bwMode="auto">
            <a:xfrm>
              <a:off x="1290638" y="1370013"/>
              <a:ext cx="1587" cy="19050"/>
            </a:xfrm>
            <a:prstGeom prst="line">
              <a:avLst/>
            </a:prstGeom>
            <a:noFill/>
            <a:ln w="6350">
              <a:solidFill>
                <a:srgbClr val="000000"/>
              </a:solidFill>
              <a:round/>
              <a:headEnd/>
              <a:tailEnd/>
            </a:ln>
          </p:spPr>
          <p:txBody>
            <a:bodyPr/>
            <a:lstStyle/>
            <a:p>
              <a:endParaRPr lang="en-SG"/>
            </a:p>
          </p:txBody>
        </p:sp>
        <p:sp>
          <p:nvSpPr>
            <p:cNvPr id="36944" name="Line 26"/>
            <p:cNvSpPr>
              <a:spLocks noChangeShapeType="1"/>
            </p:cNvSpPr>
            <p:nvPr/>
          </p:nvSpPr>
          <p:spPr bwMode="auto">
            <a:xfrm>
              <a:off x="1266825" y="1389063"/>
              <a:ext cx="58738" cy="1587"/>
            </a:xfrm>
            <a:prstGeom prst="line">
              <a:avLst/>
            </a:prstGeom>
            <a:noFill/>
            <a:ln w="6350">
              <a:solidFill>
                <a:srgbClr val="000000"/>
              </a:solidFill>
              <a:round/>
              <a:headEnd/>
              <a:tailEnd/>
            </a:ln>
          </p:spPr>
          <p:txBody>
            <a:bodyPr/>
            <a:lstStyle/>
            <a:p>
              <a:endParaRPr lang="en-SG"/>
            </a:p>
          </p:txBody>
        </p:sp>
        <p:sp>
          <p:nvSpPr>
            <p:cNvPr id="36945" name="Line 27"/>
            <p:cNvSpPr>
              <a:spLocks noChangeShapeType="1"/>
            </p:cNvSpPr>
            <p:nvPr/>
          </p:nvSpPr>
          <p:spPr bwMode="auto">
            <a:xfrm>
              <a:off x="2276475" y="1639888"/>
              <a:ext cx="1588" cy="19050"/>
            </a:xfrm>
            <a:prstGeom prst="line">
              <a:avLst/>
            </a:prstGeom>
            <a:noFill/>
            <a:ln w="6350">
              <a:solidFill>
                <a:srgbClr val="000000"/>
              </a:solidFill>
              <a:round/>
              <a:headEnd/>
              <a:tailEnd/>
            </a:ln>
          </p:spPr>
          <p:txBody>
            <a:bodyPr/>
            <a:lstStyle/>
            <a:p>
              <a:endParaRPr lang="en-SG"/>
            </a:p>
          </p:txBody>
        </p:sp>
        <p:sp>
          <p:nvSpPr>
            <p:cNvPr id="36946" name="Line 28"/>
            <p:cNvSpPr>
              <a:spLocks noChangeShapeType="1"/>
            </p:cNvSpPr>
            <p:nvPr/>
          </p:nvSpPr>
          <p:spPr bwMode="auto">
            <a:xfrm>
              <a:off x="2254250" y="1677988"/>
              <a:ext cx="57150" cy="0"/>
            </a:xfrm>
            <a:prstGeom prst="line">
              <a:avLst/>
            </a:prstGeom>
            <a:noFill/>
            <a:ln w="6350">
              <a:solidFill>
                <a:srgbClr val="000000"/>
              </a:solidFill>
              <a:round/>
              <a:headEnd/>
              <a:tailEnd/>
            </a:ln>
          </p:spPr>
          <p:txBody>
            <a:bodyPr/>
            <a:lstStyle/>
            <a:p>
              <a:endParaRPr lang="en-SG"/>
            </a:p>
          </p:txBody>
        </p:sp>
        <p:sp>
          <p:nvSpPr>
            <p:cNvPr id="36947" name="Line 31"/>
            <p:cNvSpPr>
              <a:spLocks noChangeShapeType="1"/>
            </p:cNvSpPr>
            <p:nvPr/>
          </p:nvSpPr>
          <p:spPr bwMode="auto">
            <a:xfrm flipV="1">
              <a:off x="1539875" y="1697038"/>
              <a:ext cx="1588" cy="11112"/>
            </a:xfrm>
            <a:prstGeom prst="line">
              <a:avLst/>
            </a:prstGeom>
            <a:noFill/>
            <a:ln w="6350">
              <a:solidFill>
                <a:srgbClr val="000000"/>
              </a:solidFill>
              <a:round/>
              <a:headEnd/>
              <a:tailEnd/>
            </a:ln>
          </p:spPr>
          <p:txBody>
            <a:bodyPr/>
            <a:lstStyle/>
            <a:p>
              <a:endParaRPr lang="en-SG"/>
            </a:p>
          </p:txBody>
        </p:sp>
        <p:sp>
          <p:nvSpPr>
            <p:cNvPr id="36948" name="Line 32"/>
            <p:cNvSpPr>
              <a:spLocks noChangeShapeType="1"/>
            </p:cNvSpPr>
            <p:nvPr/>
          </p:nvSpPr>
          <p:spPr bwMode="auto">
            <a:xfrm>
              <a:off x="1516063" y="1697038"/>
              <a:ext cx="53975" cy="3175"/>
            </a:xfrm>
            <a:prstGeom prst="line">
              <a:avLst/>
            </a:prstGeom>
            <a:noFill/>
            <a:ln w="6350">
              <a:solidFill>
                <a:srgbClr val="000000"/>
              </a:solidFill>
              <a:round/>
              <a:headEnd/>
              <a:tailEnd/>
            </a:ln>
          </p:spPr>
          <p:txBody>
            <a:bodyPr/>
            <a:lstStyle/>
            <a:p>
              <a:endParaRPr lang="en-SG"/>
            </a:p>
          </p:txBody>
        </p:sp>
        <p:sp>
          <p:nvSpPr>
            <p:cNvPr id="36949" name="Line 33"/>
            <p:cNvSpPr>
              <a:spLocks noChangeShapeType="1"/>
            </p:cNvSpPr>
            <p:nvPr/>
          </p:nvSpPr>
          <p:spPr bwMode="auto">
            <a:xfrm flipV="1">
              <a:off x="2525713" y="2289175"/>
              <a:ext cx="0" cy="12700"/>
            </a:xfrm>
            <a:prstGeom prst="line">
              <a:avLst/>
            </a:prstGeom>
            <a:noFill/>
            <a:ln w="6350">
              <a:solidFill>
                <a:srgbClr val="000000"/>
              </a:solidFill>
              <a:round/>
              <a:headEnd/>
              <a:tailEnd/>
            </a:ln>
          </p:spPr>
          <p:txBody>
            <a:bodyPr/>
            <a:lstStyle/>
            <a:p>
              <a:endParaRPr lang="en-SG"/>
            </a:p>
          </p:txBody>
        </p:sp>
        <p:sp>
          <p:nvSpPr>
            <p:cNvPr id="36950" name="Line 34"/>
            <p:cNvSpPr>
              <a:spLocks noChangeShapeType="1"/>
            </p:cNvSpPr>
            <p:nvPr/>
          </p:nvSpPr>
          <p:spPr bwMode="auto">
            <a:xfrm>
              <a:off x="2501900" y="2289175"/>
              <a:ext cx="53975" cy="3175"/>
            </a:xfrm>
            <a:prstGeom prst="line">
              <a:avLst/>
            </a:prstGeom>
            <a:noFill/>
            <a:ln w="6350">
              <a:solidFill>
                <a:srgbClr val="000000"/>
              </a:solidFill>
              <a:round/>
              <a:headEnd/>
              <a:tailEnd/>
            </a:ln>
          </p:spPr>
          <p:txBody>
            <a:bodyPr/>
            <a:lstStyle/>
            <a:p>
              <a:endParaRPr lang="en-SG"/>
            </a:p>
          </p:txBody>
        </p:sp>
        <p:sp>
          <p:nvSpPr>
            <p:cNvPr id="36951" name="Line 37"/>
            <p:cNvSpPr>
              <a:spLocks noChangeShapeType="1"/>
            </p:cNvSpPr>
            <p:nvPr/>
          </p:nvSpPr>
          <p:spPr bwMode="auto">
            <a:xfrm>
              <a:off x="1539875" y="1708150"/>
              <a:ext cx="1588" cy="7938"/>
            </a:xfrm>
            <a:prstGeom prst="line">
              <a:avLst/>
            </a:prstGeom>
            <a:noFill/>
            <a:ln w="6350">
              <a:solidFill>
                <a:srgbClr val="000000"/>
              </a:solidFill>
              <a:round/>
              <a:headEnd/>
              <a:tailEnd/>
            </a:ln>
          </p:spPr>
          <p:txBody>
            <a:bodyPr/>
            <a:lstStyle/>
            <a:p>
              <a:endParaRPr lang="en-SG"/>
            </a:p>
          </p:txBody>
        </p:sp>
        <p:sp>
          <p:nvSpPr>
            <p:cNvPr id="36952" name="Line 38"/>
            <p:cNvSpPr>
              <a:spLocks noChangeShapeType="1"/>
            </p:cNvSpPr>
            <p:nvPr/>
          </p:nvSpPr>
          <p:spPr bwMode="auto">
            <a:xfrm>
              <a:off x="1516063" y="1716088"/>
              <a:ext cx="53975" cy="1587"/>
            </a:xfrm>
            <a:prstGeom prst="line">
              <a:avLst/>
            </a:prstGeom>
            <a:noFill/>
            <a:ln w="6350">
              <a:solidFill>
                <a:srgbClr val="000000"/>
              </a:solidFill>
              <a:round/>
              <a:headEnd/>
              <a:tailEnd/>
            </a:ln>
          </p:spPr>
          <p:txBody>
            <a:bodyPr/>
            <a:lstStyle/>
            <a:p>
              <a:endParaRPr lang="en-SG"/>
            </a:p>
          </p:txBody>
        </p:sp>
        <p:sp>
          <p:nvSpPr>
            <p:cNvPr id="36953" name="Line 39"/>
            <p:cNvSpPr>
              <a:spLocks noChangeShapeType="1"/>
            </p:cNvSpPr>
            <p:nvPr/>
          </p:nvSpPr>
          <p:spPr bwMode="auto">
            <a:xfrm>
              <a:off x="2525713" y="2301875"/>
              <a:ext cx="0" cy="7938"/>
            </a:xfrm>
            <a:prstGeom prst="line">
              <a:avLst/>
            </a:prstGeom>
            <a:noFill/>
            <a:ln w="6350">
              <a:solidFill>
                <a:srgbClr val="000000"/>
              </a:solidFill>
              <a:round/>
              <a:headEnd/>
              <a:tailEnd/>
            </a:ln>
          </p:spPr>
          <p:txBody>
            <a:bodyPr/>
            <a:lstStyle/>
            <a:p>
              <a:endParaRPr lang="en-SG"/>
            </a:p>
          </p:txBody>
        </p:sp>
        <p:sp>
          <p:nvSpPr>
            <p:cNvPr id="36954" name="Line 40"/>
            <p:cNvSpPr>
              <a:spLocks noChangeShapeType="1"/>
            </p:cNvSpPr>
            <p:nvPr/>
          </p:nvSpPr>
          <p:spPr bwMode="auto">
            <a:xfrm>
              <a:off x="2501900" y="2309813"/>
              <a:ext cx="53975" cy="1587"/>
            </a:xfrm>
            <a:prstGeom prst="line">
              <a:avLst/>
            </a:prstGeom>
            <a:noFill/>
            <a:ln w="6350">
              <a:solidFill>
                <a:srgbClr val="000000"/>
              </a:solidFill>
              <a:round/>
              <a:headEnd/>
              <a:tailEnd/>
            </a:ln>
          </p:spPr>
          <p:txBody>
            <a:bodyPr/>
            <a:lstStyle/>
            <a:p>
              <a:endParaRPr lang="en-SG"/>
            </a:p>
          </p:txBody>
        </p:sp>
        <p:sp>
          <p:nvSpPr>
            <p:cNvPr id="36955" name="Line 43"/>
            <p:cNvSpPr>
              <a:spLocks noChangeShapeType="1"/>
            </p:cNvSpPr>
            <p:nvPr/>
          </p:nvSpPr>
          <p:spPr bwMode="auto">
            <a:xfrm>
              <a:off x="944563" y="739775"/>
              <a:ext cx="0" cy="2049463"/>
            </a:xfrm>
            <a:prstGeom prst="line">
              <a:avLst/>
            </a:prstGeom>
            <a:noFill/>
            <a:ln w="19050">
              <a:solidFill>
                <a:srgbClr val="000000"/>
              </a:solidFill>
              <a:round/>
              <a:headEnd/>
              <a:tailEnd/>
            </a:ln>
          </p:spPr>
          <p:txBody>
            <a:bodyPr/>
            <a:lstStyle/>
            <a:p>
              <a:endParaRPr lang="en-SG"/>
            </a:p>
          </p:txBody>
        </p:sp>
        <p:sp>
          <p:nvSpPr>
            <p:cNvPr id="36956" name="Line 44"/>
            <p:cNvSpPr>
              <a:spLocks noChangeShapeType="1"/>
            </p:cNvSpPr>
            <p:nvPr/>
          </p:nvSpPr>
          <p:spPr bwMode="auto">
            <a:xfrm>
              <a:off x="914400" y="2789238"/>
              <a:ext cx="30163" cy="3175"/>
            </a:xfrm>
            <a:prstGeom prst="line">
              <a:avLst/>
            </a:prstGeom>
            <a:noFill/>
            <a:ln w="0">
              <a:solidFill>
                <a:srgbClr val="000000"/>
              </a:solidFill>
              <a:round/>
              <a:headEnd/>
              <a:tailEnd/>
            </a:ln>
          </p:spPr>
          <p:txBody>
            <a:bodyPr/>
            <a:lstStyle/>
            <a:p>
              <a:endParaRPr lang="en-SG"/>
            </a:p>
          </p:txBody>
        </p:sp>
        <p:sp>
          <p:nvSpPr>
            <p:cNvPr id="36957" name="Line 45"/>
            <p:cNvSpPr>
              <a:spLocks noChangeShapeType="1"/>
            </p:cNvSpPr>
            <p:nvPr/>
          </p:nvSpPr>
          <p:spPr bwMode="auto">
            <a:xfrm>
              <a:off x="914400" y="2449513"/>
              <a:ext cx="30163" cy="1587"/>
            </a:xfrm>
            <a:prstGeom prst="line">
              <a:avLst/>
            </a:prstGeom>
            <a:noFill/>
            <a:ln w="0">
              <a:solidFill>
                <a:srgbClr val="000000"/>
              </a:solidFill>
              <a:round/>
              <a:headEnd/>
              <a:tailEnd/>
            </a:ln>
          </p:spPr>
          <p:txBody>
            <a:bodyPr/>
            <a:lstStyle/>
            <a:p>
              <a:endParaRPr lang="en-SG"/>
            </a:p>
          </p:txBody>
        </p:sp>
        <p:sp>
          <p:nvSpPr>
            <p:cNvPr id="36958" name="Line 46"/>
            <p:cNvSpPr>
              <a:spLocks noChangeShapeType="1"/>
            </p:cNvSpPr>
            <p:nvPr/>
          </p:nvSpPr>
          <p:spPr bwMode="auto">
            <a:xfrm>
              <a:off x="914400" y="2103438"/>
              <a:ext cx="30163" cy="3175"/>
            </a:xfrm>
            <a:prstGeom prst="line">
              <a:avLst/>
            </a:prstGeom>
            <a:noFill/>
            <a:ln w="0">
              <a:solidFill>
                <a:srgbClr val="000000"/>
              </a:solidFill>
              <a:round/>
              <a:headEnd/>
              <a:tailEnd/>
            </a:ln>
          </p:spPr>
          <p:txBody>
            <a:bodyPr/>
            <a:lstStyle/>
            <a:p>
              <a:endParaRPr lang="en-SG"/>
            </a:p>
          </p:txBody>
        </p:sp>
        <p:sp>
          <p:nvSpPr>
            <p:cNvPr id="36959" name="Line 47"/>
            <p:cNvSpPr>
              <a:spLocks noChangeShapeType="1"/>
            </p:cNvSpPr>
            <p:nvPr/>
          </p:nvSpPr>
          <p:spPr bwMode="auto">
            <a:xfrm>
              <a:off x="914400" y="1770063"/>
              <a:ext cx="30163" cy="0"/>
            </a:xfrm>
            <a:prstGeom prst="line">
              <a:avLst/>
            </a:prstGeom>
            <a:noFill/>
            <a:ln w="0">
              <a:solidFill>
                <a:srgbClr val="000000"/>
              </a:solidFill>
              <a:round/>
              <a:headEnd/>
              <a:tailEnd/>
            </a:ln>
          </p:spPr>
          <p:txBody>
            <a:bodyPr/>
            <a:lstStyle/>
            <a:p>
              <a:endParaRPr lang="en-SG"/>
            </a:p>
          </p:txBody>
        </p:sp>
        <p:sp>
          <p:nvSpPr>
            <p:cNvPr id="36960" name="Line 48"/>
            <p:cNvSpPr>
              <a:spLocks noChangeShapeType="1"/>
            </p:cNvSpPr>
            <p:nvPr/>
          </p:nvSpPr>
          <p:spPr bwMode="auto">
            <a:xfrm>
              <a:off x="914400" y="1422400"/>
              <a:ext cx="30163" cy="3175"/>
            </a:xfrm>
            <a:prstGeom prst="line">
              <a:avLst/>
            </a:prstGeom>
            <a:noFill/>
            <a:ln w="0">
              <a:solidFill>
                <a:srgbClr val="000000"/>
              </a:solidFill>
              <a:round/>
              <a:headEnd/>
              <a:tailEnd/>
            </a:ln>
          </p:spPr>
          <p:txBody>
            <a:bodyPr/>
            <a:lstStyle/>
            <a:p>
              <a:endParaRPr lang="en-SG"/>
            </a:p>
          </p:txBody>
        </p:sp>
        <p:sp>
          <p:nvSpPr>
            <p:cNvPr id="36961" name="Line 49"/>
            <p:cNvSpPr>
              <a:spLocks noChangeShapeType="1"/>
            </p:cNvSpPr>
            <p:nvPr/>
          </p:nvSpPr>
          <p:spPr bwMode="auto">
            <a:xfrm>
              <a:off x="914400" y="1084263"/>
              <a:ext cx="30163" cy="4762"/>
            </a:xfrm>
            <a:prstGeom prst="line">
              <a:avLst/>
            </a:prstGeom>
            <a:noFill/>
            <a:ln w="0">
              <a:solidFill>
                <a:srgbClr val="000000"/>
              </a:solidFill>
              <a:round/>
              <a:headEnd/>
              <a:tailEnd/>
            </a:ln>
          </p:spPr>
          <p:txBody>
            <a:bodyPr/>
            <a:lstStyle/>
            <a:p>
              <a:endParaRPr lang="en-SG"/>
            </a:p>
          </p:txBody>
        </p:sp>
        <p:sp>
          <p:nvSpPr>
            <p:cNvPr id="36962" name="Line 50"/>
            <p:cNvSpPr>
              <a:spLocks noChangeShapeType="1"/>
            </p:cNvSpPr>
            <p:nvPr/>
          </p:nvSpPr>
          <p:spPr bwMode="auto">
            <a:xfrm>
              <a:off x="914400" y="739775"/>
              <a:ext cx="30163" cy="3175"/>
            </a:xfrm>
            <a:prstGeom prst="line">
              <a:avLst/>
            </a:prstGeom>
            <a:noFill/>
            <a:ln w="0">
              <a:solidFill>
                <a:srgbClr val="000000"/>
              </a:solidFill>
              <a:round/>
              <a:headEnd/>
              <a:tailEnd/>
            </a:ln>
          </p:spPr>
          <p:txBody>
            <a:bodyPr/>
            <a:lstStyle/>
            <a:p>
              <a:endParaRPr lang="en-SG"/>
            </a:p>
          </p:txBody>
        </p:sp>
        <p:sp>
          <p:nvSpPr>
            <p:cNvPr id="36963" name="Line 51"/>
            <p:cNvSpPr>
              <a:spLocks noChangeShapeType="1"/>
            </p:cNvSpPr>
            <p:nvPr/>
          </p:nvSpPr>
          <p:spPr bwMode="auto">
            <a:xfrm flipV="1">
              <a:off x="944563" y="2789238"/>
              <a:ext cx="0" cy="33337"/>
            </a:xfrm>
            <a:prstGeom prst="line">
              <a:avLst/>
            </a:prstGeom>
            <a:noFill/>
            <a:ln w="0">
              <a:solidFill>
                <a:srgbClr val="000000"/>
              </a:solidFill>
              <a:round/>
              <a:headEnd/>
              <a:tailEnd/>
            </a:ln>
          </p:spPr>
          <p:txBody>
            <a:bodyPr/>
            <a:lstStyle/>
            <a:p>
              <a:endParaRPr lang="en-SG"/>
            </a:p>
          </p:txBody>
        </p:sp>
        <p:sp>
          <p:nvSpPr>
            <p:cNvPr id="36964" name="Line 52"/>
            <p:cNvSpPr>
              <a:spLocks noChangeShapeType="1"/>
            </p:cNvSpPr>
            <p:nvPr/>
          </p:nvSpPr>
          <p:spPr bwMode="auto">
            <a:xfrm flipV="1">
              <a:off x="1908175" y="2789238"/>
              <a:ext cx="1588" cy="33337"/>
            </a:xfrm>
            <a:prstGeom prst="line">
              <a:avLst/>
            </a:prstGeom>
            <a:noFill/>
            <a:ln w="0">
              <a:solidFill>
                <a:srgbClr val="000000"/>
              </a:solidFill>
              <a:round/>
              <a:headEnd/>
              <a:tailEnd/>
            </a:ln>
          </p:spPr>
          <p:txBody>
            <a:bodyPr/>
            <a:lstStyle/>
            <a:p>
              <a:endParaRPr lang="en-SG"/>
            </a:p>
          </p:txBody>
        </p:sp>
        <p:sp>
          <p:nvSpPr>
            <p:cNvPr id="36965" name="Line 53"/>
            <p:cNvSpPr>
              <a:spLocks noChangeShapeType="1"/>
            </p:cNvSpPr>
            <p:nvPr/>
          </p:nvSpPr>
          <p:spPr bwMode="auto">
            <a:xfrm flipV="1">
              <a:off x="2852738" y="2789238"/>
              <a:ext cx="0" cy="33337"/>
            </a:xfrm>
            <a:prstGeom prst="line">
              <a:avLst/>
            </a:prstGeom>
            <a:noFill/>
            <a:ln w="0">
              <a:solidFill>
                <a:srgbClr val="000000"/>
              </a:solidFill>
              <a:round/>
              <a:headEnd/>
              <a:tailEnd/>
            </a:ln>
          </p:spPr>
          <p:txBody>
            <a:bodyPr/>
            <a:lstStyle/>
            <a:p>
              <a:endParaRPr lang="en-SG"/>
            </a:p>
          </p:txBody>
        </p:sp>
        <p:sp>
          <p:nvSpPr>
            <p:cNvPr id="36966" name="Rectangle 55"/>
            <p:cNvSpPr>
              <a:spLocks noChangeArrowheads="1"/>
            </p:cNvSpPr>
            <p:nvPr/>
          </p:nvSpPr>
          <p:spPr bwMode="auto">
            <a:xfrm>
              <a:off x="647700" y="2349500"/>
              <a:ext cx="168275" cy="182563"/>
            </a:xfrm>
            <a:prstGeom prst="rect">
              <a:avLst/>
            </a:prstGeom>
            <a:noFill/>
            <a:ln w="9525">
              <a:noFill/>
              <a:miter lim="800000"/>
              <a:headEnd/>
              <a:tailEnd/>
            </a:ln>
          </p:spPr>
          <p:txBody>
            <a:bodyPr wrap="none" lIns="0" tIns="0" rIns="0" bIns="0">
              <a:spAutoFit/>
            </a:bodyPr>
            <a:lstStyle/>
            <a:p>
              <a:r>
                <a:rPr lang="en-US" sz="1200" b="1">
                  <a:solidFill>
                    <a:srgbClr val="000000"/>
                  </a:solidFill>
                  <a:latin typeface="Calibri" pitchFamily="-111" charset="0"/>
                </a:rPr>
                <a:t>20</a:t>
              </a:r>
              <a:endParaRPr lang="en-US" sz="1200" b="1">
                <a:latin typeface="Calibri" pitchFamily="-111" charset="0"/>
              </a:endParaRPr>
            </a:p>
          </p:txBody>
        </p:sp>
        <p:sp>
          <p:nvSpPr>
            <p:cNvPr id="36967" name="Rectangle 56"/>
            <p:cNvSpPr>
              <a:spLocks noChangeArrowheads="1"/>
            </p:cNvSpPr>
            <p:nvPr/>
          </p:nvSpPr>
          <p:spPr bwMode="auto">
            <a:xfrm>
              <a:off x="647700" y="2019300"/>
              <a:ext cx="168275" cy="182563"/>
            </a:xfrm>
            <a:prstGeom prst="rect">
              <a:avLst/>
            </a:prstGeom>
            <a:noFill/>
            <a:ln w="9525">
              <a:noFill/>
              <a:miter lim="800000"/>
              <a:headEnd/>
              <a:tailEnd/>
            </a:ln>
          </p:spPr>
          <p:txBody>
            <a:bodyPr wrap="none" lIns="0" tIns="0" rIns="0" bIns="0">
              <a:spAutoFit/>
            </a:bodyPr>
            <a:lstStyle/>
            <a:p>
              <a:r>
                <a:rPr lang="en-US" sz="1200" b="1">
                  <a:solidFill>
                    <a:srgbClr val="000000"/>
                  </a:solidFill>
                  <a:latin typeface="Calibri" pitchFamily="-111" charset="0"/>
                </a:rPr>
                <a:t>40</a:t>
              </a:r>
              <a:endParaRPr lang="en-US" sz="1200" b="1">
                <a:latin typeface="Calibri" pitchFamily="-111" charset="0"/>
              </a:endParaRPr>
            </a:p>
          </p:txBody>
        </p:sp>
        <p:sp>
          <p:nvSpPr>
            <p:cNvPr id="36968" name="Rectangle 57"/>
            <p:cNvSpPr>
              <a:spLocks noChangeArrowheads="1"/>
            </p:cNvSpPr>
            <p:nvPr/>
          </p:nvSpPr>
          <p:spPr bwMode="auto">
            <a:xfrm>
              <a:off x="647700" y="1666875"/>
              <a:ext cx="168275" cy="182563"/>
            </a:xfrm>
            <a:prstGeom prst="rect">
              <a:avLst/>
            </a:prstGeom>
            <a:noFill/>
            <a:ln w="9525">
              <a:noFill/>
              <a:miter lim="800000"/>
              <a:headEnd/>
              <a:tailEnd/>
            </a:ln>
          </p:spPr>
          <p:txBody>
            <a:bodyPr wrap="none" lIns="0" tIns="0" rIns="0" bIns="0">
              <a:spAutoFit/>
            </a:bodyPr>
            <a:lstStyle/>
            <a:p>
              <a:r>
                <a:rPr lang="en-US" sz="1200" b="1">
                  <a:solidFill>
                    <a:srgbClr val="000000"/>
                  </a:solidFill>
                  <a:latin typeface="Calibri" pitchFamily="-111" charset="0"/>
                </a:rPr>
                <a:t>60</a:t>
              </a:r>
              <a:endParaRPr lang="en-US" sz="1200" b="1">
                <a:latin typeface="Calibri" pitchFamily="-111" charset="0"/>
              </a:endParaRPr>
            </a:p>
          </p:txBody>
        </p:sp>
        <p:sp>
          <p:nvSpPr>
            <p:cNvPr id="36969" name="Rectangle 58"/>
            <p:cNvSpPr>
              <a:spLocks noChangeArrowheads="1"/>
            </p:cNvSpPr>
            <p:nvPr/>
          </p:nvSpPr>
          <p:spPr bwMode="auto">
            <a:xfrm>
              <a:off x="647700" y="1319213"/>
              <a:ext cx="168275" cy="182562"/>
            </a:xfrm>
            <a:prstGeom prst="rect">
              <a:avLst/>
            </a:prstGeom>
            <a:noFill/>
            <a:ln w="9525">
              <a:noFill/>
              <a:miter lim="800000"/>
              <a:headEnd/>
              <a:tailEnd/>
            </a:ln>
          </p:spPr>
          <p:txBody>
            <a:bodyPr wrap="none" lIns="0" tIns="0" rIns="0" bIns="0">
              <a:spAutoFit/>
            </a:bodyPr>
            <a:lstStyle/>
            <a:p>
              <a:r>
                <a:rPr lang="en-US" sz="1200" b="1">
                  <a:solidFill>
                    <a:srgbClr val="000000"/>
                  </a:solidFill>
                  <a:latin typeface="Calibri" pitchFamily="-111" charset="0"/>
                </a:rPr>
                <a:t>80</a:t>
              </a:r>
              <a:endParaRPr lang="en-US" sz="1200" b="1">
                <a:latin typeface="Calibri" pitchFamily="-111" charset="0"/>
              </a:endParaRPr>
            </a:p>
          </p:txBody>
        </p:sp>
        <p:sp>
          <p:nvSpPr>
            <p:cNvPr id="36970" name="Rectangle 59"/>
            <p:cNvSpPr>
              <a:spLocks noChangeArrowheads="1"/>
            </p:cNvSpPr>
            <p:nvPr/>
          </p:nvSpPr>
          <p:spPr bwMode="auto">
            <a:xfrm>
              <a:off x="554038" y="985838"/>
              <a:ext cx="252412" cy="182562"/>
            </a:xfrm>
            <a:prstGeom prst="rect">
              <a:avLst/>
            </a:prstGeom>
            <a:noFill/>
            <a:ln w="9525">
              <a:noFill/>
              <a:miter lim="800000"/>
              <a:headEnd/>
              <a:tailEnd/>
            </a:ln>
          </p:spPr>
          <p:txBody>
            <a:bodyPr wrap="none" lIns="0" tIns="0" rIns="0" bIns="0">
              <a:spAutoFit/>
            </a:bodyPr>
            <a:lstStyle/>
            <a:p>
              <a:r>
                <a:rPr lang="en-US" sz="1200" b="1">
                  <a:solidFill>
                    <a:srgbClr val="000000"/>
                  </a:solidFill>
                  <a:latin typeface="Calibri" pitchFamily="-111" charset="0"/>
                </a:rPr>
                <a:t>100</a:t>
              </a:r>
              <a:endParaRPr lang="en-US" sz="1200" b="1">
                <a:latin typeface="Calibri" pitchFamily="-111" charset="0"/>
              </a:endParaRPr>
            </a:p>
          </p:txBody>
        </p:sp>
        <p:sp>
          <p:nvSpPr>
            <p:cNvPr id="36971" name="Rectangle 60"/>
            <p:cNvSpPr>
              <a:spLocks noChangeArrowheads="1"/>
            </p:cNvSpPr>
            <p:nvPr/>
          </p:nvSpPr>
          <p:spPr bwMode="auto">
            <a:xfrm>
              <a:off x="566738" y="638175"/>
              <a:ext cx="355600" cy="182563"/>
            </a:xfrm>
            <a:prstGeom prst="rect">
              <a:avLst/>
            </a:prstGeom>
            <a:noFill/>
            <a:ln w="9525">
              <a:noFill/>
              <a:miter lim="800000"/>
              <a:headEnd/>
              <a:tailEnd/>
            </a:ln>
          </p:spPr>
          <p:txBody>
            <a:bodyPr lIns="0" tIns="0" rIns="0" bIns="0">
              <a:spAutoFit/>
            </a:bodyPr>
            <a:lstStyle/>
            <a:p>
              <a:r>
                <a:rPr lang="en-US" sz="1200" b="1">
                  <a:solidFill>
                    <a:srgbClr val="000000"/>
                  </a:solidFill>
                  <a:latin typeface="Calibri" pitchFamily="-111" charset="0"/>
                </a:rPr>
                <a:t>120</a:t>
              </a:r>
              <a:endParaRPr lang="en-US" sz="1200" b="1">
                <a:latin typeface="Calibri" pitchFamily="-111" charset="0"/>
              </a:endParaRPr>
            </a:p>
          </p:txBody>
        </p:sp>
        <p:sp>
          <p:nvSpPr>
            <p:cNvPr id="36972" name="Rectangle 61"/>
            <p:cNvSpPr>
              <a:spLocks noChangeArrowheads="1"/>
            </p:cNvSpPr>
            <p:nvPr/>
          </p:nvSpPr>
          <p:spPr bwMode="auto">
            <a:xfrm>
              <a:off x="1135063" y="2817813"/>
              <a:ext cx="465137" cy="182562"/>
            </a:xfrm>
            <a:prstGeom prst="rect">
              <a:avLst/>
            </a:prstGeom>
            <a:noFill/>
            <a:ln w="9525">
              <a:noFill/>
              <a:miter lim="800000"/>
              <a:headEnd/>
              <a:tailEnd/>
            </a:ln>
          </p:spPr>
          <p:txBody>
            <a:bodyPr wrap="none" lIns="0" tIns="0" rIns="0" bIns="0">
              <a:spAutoFit/>
            </a:bodyPr>
            <a:lstStyle/>
            <a:p>
              <a:r>
                <a:rPr lang="en-US" sz="1200" b="1">
                  <a:solidFill>
                    <a:srgbClr val="000000"/>
                  </a:solidFill>
                  <a:latin typeface="Calibri" pitchFamily="-111" charset="0"/>
                </a:rPr>
                <a:t>MCF-7</a:t>
              </a:r>
              <a:endParaRPr lang="en-US" sz="1200" b="1">
                <a:latin typeface="Calibri" pitchFamily="-111" charset="0"/>
              </a:endParaRPr>
            </a:p>
          </p:txBody>
        </p:sp>
        <p:sp>
          <p:nvSpPr>
            <p:cNvPr id="36973" name="Rectangle 62"/>
            <p:cNvSpPr>
              <a:spLocks noChangeArrowheads="1"/>
            </p:cNvSpPr>
            <p:nvPr/>
          </p:nvSpPr>
          <p:spPr bwMode="auto">
            <a:xfrm>
              <a:off x="1938338" y="2819400"/>
              <a:ext cx="936625" cy="184150"/>
            </a:xfrm>
            <a:prstGeom prst="rect">
              <a:avLst/>
            </a:prstGeom>
            <a:noFill/>
            <a:ln w="9525">
              <a:noFill/>
              <a:miter lim="800000"/>
              <a:headEnd/>
              <a:tailEnd/>
            </a:ln>
          </p:spPr>
          <p:txBody>
            <a:bodyPr wrap="none" lIns="0" tIns="0" rIns="0" bIns="0">
              <a:spAutoFit/>
            </a:bodyPr>
            <a:lstStyle/>
            <a:p>
              <a:r>
                <a:rPr lang="en-US" sz="1200" b="1">
                  <a:solidFill>
                    <a:srgbClr val="000000"/>
                  </a:solidFill>
                  <a:latin typeface="Calibri" pitchFamily="-111" charset="0"/>
                </a:rPr>
                <a:t>MDA-MB-231</a:t>
              </a:r>
              <a:endParaRPr lang="en-US" sz="1200" b="1">
                <a:latin typeface="Calibri" pitchFamily="-111" charset="0"/>
              </a:endParaRPr>
            </a:p>
          </p:txBody>
        </p:sp>
        <p:sp>
          <p:nvSpPr>
            <p:cNvPr id="36974" name="Rectangle 64"/>
            <p:cNvSpPr>
              <a:spLocks noChangeArrowheads="1"/>
            </p:cNvSpPr>
            <p:nvPr/>
          </p:nvSpPr>
          <p:spPr bwMode="auto">
            <a:xfrm rot="-5400000">
              <a:off x="-154367" y="1636087"/>
              <a:ext cx="875469" cy="155240"/>
            </a:xfrm>
            <a:prstGeom prst="rect">
              <a:avLst/>
            </a:prstGeom>
            <a:noFill/>
            <a:ln w="9525">
              <a:noFill/>
              <a:miter lim="800000"/>
              <a:headEnd/>
              <a:tailEnd/>
            </a:ln>
          </p:spPr>
          <p:txBody>
            <a:bodyPr wrap="none" lIns="0" tIns="0" rIns="0" bIns="0">
              <a:spAutoFit/>
            </a:bodyPr>
            <a:lstStyle/>
            <a:p>
              <a:r>
                <a:rPr lang="en-US" sz="1200" b="1">
                  <a:solidFill>
                    <a:srgbClr val="000000"/>
                  </a:solidFill>
                  <a:cs typeface="Arial" charset="0"/>
                </a:rPr>
                <a:t>NHE1 mRNA</a:t>
              </a:r>
              <a:endParaRPr lang="en-US" sz="1200">
                <a:cs typeface="Arial" charset="0"/>
              </a:endParaRPr>
            </a:p>
          </p:txBody>
        </p:sp>
        <p:sp>
          <p:nvSpPr>
            <p:cNvPr id="36975" name="Rectangle 65"/>
            <p:cNvSpPr>
              <a:spLocks noChangeArrowheads="1"/>
            </p:cNvSpPr>
            <p:nvPr/>
          </p:nvSpPr>
          <p:spPr bwMode="auto">
            <a:xfrm>
              <a:off x="2353977" y="1144707"/>
              <a:ext cx="1024497" cy="393700"/>
            </a:xfrm>
            <a:prstGeom prst="rect">
              <a:avLst/>
            </a:prstGeom>
            <a:solidFill>
              <a:srgbClr val="FFFFFF"/>
            </a:solidFill>
            <a:ln w="12700">
              <a:solidFill>
                <a:srgbClr val="000000"/>
              </a:solidFill>
              <a:miter lim="800000"/>
              <a:headEnd/>
              <a:tailEnd/>
            </a:ln>
          </p:spPr>
          <p:txBody>
            <a:bodyPr/>
            <a:lstStyle/>
            <a:p>
              <a:endParaRPr lang="en-US">
                <a:latin typeface="Calibri" pitchFamily="-111" charset="0"/>
              </a:endParaRPr>
            </a:p>
          </p:txBody>
        </p:sp>
        <p:sp>
          <p:nvSpPr>
            <p:cNvPr id="4171" name="Rectangle 67"/>
            <p:cNvSpPr>
              <a:spLocks noChangeArrowheads="1"/>
            </p:cNvSpPr>
            <p:nvPr/>
          </p:nvSpPr>
          <p:spPr bwMode="auto">
            <a:xfrm>
              <a:off x="2557395" y="1224750"/>
              <a:ext cx="53222" cy="61995"/>
            </a:xfrm>
            <a:prstGeom prst="rect">
              <a:avLst/>
            </a:prstGeom>
            <a:solidFill>
              <a:schemeClr val="bg2">
                <a:lumMod val="75000"/>
              </a:schemeClr>
            </a:solidFill>
            <a:ln w="6350">
              <a:solidFill>
                <a:srgbClr val="000000"/>
              </a:solidFill>
              <a:miter lim="800000"/>
              <a:headEnd/>
              <a:tailEnd/>
            </a:ln>
          </p:spPr>
          <p:txBody>
            <a:bodyPr/>
            <a:lstStyle/>
            <a:p>
              <a:endParaRPr lang="en-US">
                <a:latin typeface="Calibri" pitchFamily="-111" charset="0"/>
              </a:endParaRPr>
            </a:p>
          </p:txBody>
        </p:sp>
        <p:sp>
          <p:nvSpPr>
            <p:cNvPr id="36977" name="Rectangle 68"/>
            <p:cNvSpPr>
              <a:spLocks noChangeArrowheads="1"/>
            </p:cNvSpPr>
            <p:nvPr/>
          </p:nvSpPr>
          <p:spPr bwMode="auto">
            <a:xfrm>
              <a:off x="2644490" y="1178044"/>
              <a:ext cx="846138" cy="152400"/>
            </a:xfrm>
            <a:prstGeom prst="rect">
              <a:avLst/>
            </a:prstGeom>
            <a:noFill/>
            <a:ln w="9525">
              <a:noFill/>
              <a:miter lim="800000"/>
              <a:headEnd/>
              <a:tailEnd/>
            </a:ln>
          </p:spPr>
          <p:txBody>
            <a:bodyPr wrap="none" lIns="0" tIns="0" rIns="0" bIns="0">
              <a:spAutoFit/>
            </a:bodyPr>
            <a:lstStyle/>
            <a:p>
              <a:r>
                <a:rPr lang="en-US" sz="1000" b="1">
                  <a:solidFill>
                    <a:srgbClr val="000000"/>
                  </a:solidFill>
                  <a:latin typeface="Calibri" pitchFamily="-111" charset="0"/>
                </a:rPr>
                <a:t>3</a:t>
              </a:r>
              <a:r>
                <a:rPr lang="en-US" sz="1000" b="1">
                  <a:solidFill>
                    <a:srgbClr val="000000"/>
                  </a:solidFill>
                  <a:latin typeface="Calibri" pitchFamily="-111" charset="0"/>
                  <a:cs typeface="Arial" charset="0"/>
                </a:rPr>
                <a:t>µM 15d-PGJ</a:t>
              </a:r>
              <a:r>
                <a:rPr lang="en-US" sz="1000" b="1" baseline="-25000">
                  <a:solidFill>
                    <a:srgbClr val="000000"/>
                  </a:solidFill>
                  <a:latin typeface="Calibri" pitchFamily="-111" charset="0"/>
                  <a:cs typeface="Arial" charset="0"/>
                </a:rPr>
                <a:t>2</a:t>
              </a:r>
            </a:p>
          </p:txBody>
        </p:sp>
        <p:sp>
          <p:nvSpPr>
            <p:cNvPr id="4173" name="Rectangle 70"/>
            <p:cNvSpPr>
              <a:spLocks noChangeArrowheads="1"/>
            </p:cNvSpPr>
            <p:nvPr/>
          </p:nvSpPr>
          <p:spPr bwMode="auto">
            <a:xfrm>
              <a:off x="2557395" y="1407558"/>
              <a:ext cx="53222" cy="61996"/>
            </a:xfrm>
            <a:prstGeom prst="rect">
              <a:avLst/>
            </a:prstGeom>
            <a:solidFill>
              <a:schemeClr val="tx1">
                <a:lumMod val="75000"/>
                <a:lumOff val="25000"/>
              </a:schemeClr>
            </a:solidFill>
            <a:ln w="6350">
              <a:solidFill>
                <a:srgbClr val="000000"/>
              </a:solidFill>
              <a:miter lim="800000"/>
              <a:headEnd/>
              <a:tailEnd/>
            </a:ln>
          </p:spPr>
          <p:txBody>
            <a:bodyPr/>
            <a:lstStyle/>
            <a:p>
              <a:endParaRPr lang="en-US">
                <a:latin typeface="Calibri" pitchFamily="-111" charset="0"/>
              </a:endParaRPr>
            </a:p>
          </p:txBody>
        </p:sp>
        <p:sp>
          <p:nvSpPr>
            <p:cNvPr id="36979" name="Rectangle 71"/>
            <p:cNvSpPr>
              <a:spLocks noChangeArrowheads="1"/>
            </p:cNvSpPr>
            <p:nvPr/>
          </p:nvSpPr>
          <p:spPr bwMode="auto">
            <a:xfrm>
              <a:off x="2644490" y="1365370"/>
              <a:ext cx="846138" cy="152400"/>
            </a:xfrm>
            <a:prstGeom prst="rect">
              <a:avLst/>
            </a:prstGeom>
            <a:noFill/>
            <a:ln w="9525">
              <a:noFill/>
              <a:miter lim="800000"/>
              <a:headEnd/>
              <a:tailEnd/>
            </a:ln>
          </p:spPr>
          <p:txBody>
            <a:bodyPr wrap="none" lIns="0" tIns="0" rIns="0" bIns="0">
              <a:spAutoFit/>
            </a:bodyPr>
            <a:lstStyle/>
            <a:p>
              <a:r>
                <a:rPr lang="en-US" sz="1000" b="1">
                  <a:solidFill>
                    <a:srgbClr val="000000"/>
                  </a:solidFill>
                  <a:latin typeface="Calibri" pitchFamily="-111" charset="0"/>
                </a:rPr>
                <a:t>5</a:t>
              </a:r>
              <a:r>
                <a:rPr lang="en-US" sz="1000" b="1">
                  <a:solidFill>
                    <a:srgbClr val="000000"/>
                  </a:solidFill>
                  <a:latin typeface="Calibri" pitchFamily="-111" charset="0"/>
                  <a:cs typeface="Arial" charset="0"/>
                </a:rPr>
                <a:t>µM 15d-PGJ</a:t>
              </a:r>
              <a:r>
                <a:rPr lang="en-US" sz="1000" b="1" baseline="-25000">
                  <a:solidFill>
                    <a:srgbClr val="000000"/>
                  </a:solidFill>
                  <a:latin typeface="Calibri" pitchFamily="-111" charset="0"/>
                  <a:cs typeface="Arial" charset="0"/>
                </a:rPr>
                <a:t>2</a:t>
              </a:r>
            </a:p>
          </p:txBody>
        </p:sp>
        <p:sp>
          <p:nvSpPr>
            <p:cNvPr id="36980" name="Rectangle 73"/>
            <p:cNvSpPr>
              <a:spLocks noChangeArrowheads="1"/>
            </p:cNvSpPr>
            <p:nvPr/>
          </p:nvSpPr>
          <p:spPr bwMode="auto">
            <a:xfrm rot="-5400000">
              <a:off x="-143702" y="1728161"/>
              <a:ext cx="1203389" cy="155240"/>
            </a:xfrm>
            <a:prstGeom prst="rect">
              <a:avLst/>
            </a:prstGeom>
            <a:noFill/>
            <a:ln w="9525">
              <a:noFill/>
              <a:miter lim="800000"/>
              <a:headEnd/>
              <a:tailEnd/>
            </a:ln>
          </p:spPr>
          <p:txBody>
            <a:bodyPr wrap="none" lIns="0" tIns="0" rIns="0" bIns="0">
              <a:spAutoFit/>
            </a:bodyPr>
            <a:lstStyle/>
            <a:p>
              <a:r>
                <a:rPr lang="en-US" sz="1200" b="1">
                  <a:solidFill>
                    <a:srgbClr val="000000"/>
                  </a:solidFill>
                  <a:cs typeface="Arial" charset="0"/>
                </a:rPr>
                <a:t>% from untreated</a:t>
              </a:r>
              <a:endParaRPr lang="en-US" sz="1200">
                <a:cs typeface="Arial" charset="0"/>
              </a:endParaRPr>
            </a:p>
          </p:txBody>
        </p:sp>
        <p:cxnSp>
          <p:nvCxnSpPr>
            <p:cNvPr id="73" name="Straight Connector 72"/>
            <p:cNvCxnSpPr/>
            <p:nvPr/>
          </p:nvCxnSpPr>
          <p:spPr>
            <a:xfrm>
              <a:off x="913718" y="2784181"/>
              <a:ext cx="2133811" cy="15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867" name="Group 102"/>
          <p:cNvGrpSpPr>
            <a:grpSpLocks/>
          </p:cNvGrpSpPr>
          <p:nvPr/>
        </p:nvGrpSpPr>
        <p:grpSpPr bwMode="auto">
          <a:xfrm>
            <a:off x="936625" y="3505200"/>
            <a:ext cx="3244850" cy="1152525"/>
            <a:chOff x="4668926" y="606062"/>
            <a:chExt cx="4049624" cy="1405301"/>
          </a:xfrm>
        </p:grpSpPr>
        <p:pic>
          <p:nvPicPr>
            <p:cNvPr id="36914" name="Picture 4"/>
            <p:cNvPicPr preferRelativeResize="0">
              <a:picLocks noChangeArrowheads="1"/>
            </p:cNvPicPr>
            <p:nvPr/>
          </p:nvPicPr>
          <p:blipFill>
            <a:blip r:embed="rId3">
              <a:lum bright="2000" contrast="24000"/>
            </a:blip>
            <a:srcRect/>
            <a:stretch>
              <a:fillRect/>
            </a:stretch>
          </p:blipFill>
          <p:spPr bwMode="auto">
            <a:xfrm>
              <a:off x="4724400" y="1257300"/>
              <a:ext cx="3168650" cy="360363"/>
            </a:xfrm>
            <a:prstGeom prst="rect">
              <a:avLst/>
            </a:prstGeom>
            <a:noFill/>
            <a:ln w="9525">
              <a:noFill/>
              <a:miter lim="800000"/>
              <a:headEnd/>
              <a:tailEnd/>
            </a:ln>
          </p:spPr>
        </p:pic>
        <p:pic>
          <p:nvPicPr>
            <p:cNvPr id="36915" name="Picture 5"/>
            <p:cNvPicPr preferRelativeResize="0">
              <a:picLocks noChangeArrowheads="1"/>
            </p:cNvPicPr>
            <p:nvPr/>
          </p:nvPicPr>
          <p:blipFill>
            <a:blip r:embed="rId4">
              <a:lum bright="4000" contrast="12000"/>
            </a:blip>
            <a:srcRect/>
            <a:stretch>
              <a:fillRect/>
            </a:stretch>
          </p:blipFill>
          <p:spPr bwMode="auto">
            <a:xfrm>
              <a:off x="4724400" y="1676400"/>
              <a:ext cx="3168650" cy="334963"/>
            </a:xfrm>
            <a:prstGeom prst="rect">
              <a:avLst/>
            </a:prstGeom>
            <a:noFill/>
            <a:ln w="9525">
              <a:noFill/>
              <a:miter lim="800000"/>
              <a:headEnd/>
              <a:tailEnd/>
            </a:ln>
          </p:spPr>
        </p:pic>
        <p:sp>
          <p:nvSpPr>
            <p:cNvPr id="36916" name="Text Box 77"/>
            <p:cNvSpPr txBox="1">
              <a:spLocks noChangeArrowheads="1"/>
            </p:cNvSpPr>
            <p:nvPr/>
          </p:nvSpPr>
          <p:spPr bwMode="auto">
            <a:xfrm>
              <a:off x="7854950" y="1328738"/>
              <a:ext cx="863600" cy="274637"/>
            </a:xfrm>
            <a:prstGeom prst="rect">
              <a:avLst/>
            </a:prstGeom>
            <a:noFill/>
            <a:ln w="9525">
              <a:noFill/>
              <a:miter lim="800000"/>
              <a:headEnd/>
              <a:tailEnd/>
            </a:ln>
          </p:spPr>
          <p:txBody>
            <a:bodyPr>
              <a:spAutoFit/>
            </a:bodyPr>
            <a:lstStyle/>
            <a:p>
              <a:pPr>
                <a:spcBef>
                  <a:spcPct val="50000"/>
                </a:spcBef>
              </a:pPr>
              <a:r>
                <a:rPr lang="en-US" sz="1200" b="1">
                  <a:latin typeface="Calibri" pitchFamily="-111" charset="0"/>
                </a:rPr>
                <a:t>NHE1</a:t>
              </a:r>
            </a:p>
          </p:txBody>
        </p:sp>
        <p:sp>
          <p:nvSpPr>
            <p:cNvPr id="36917" name="Text Box 79"/>
            <p:cNvSpPr txBox="1">
              <a:spLocks noChangeArrowheads="1"/>
            </p:cNvSpPr>
            <p:nvPr/>
          </p:nvSpPr>
          <p:spPr bwMode="auto">
            <a:xfrm>
              <a:off x="5619898" y="606062"/>
              <a:ext cx="2248958" cy="337593"/>
            </a:xfrm>
            <a:prstGeom prst="rect">
              <a:avLst/>
            </a:prstGeom>
            <a:noFill/>
            <a:ln w="9525">
              <a:noFill/>
              <a:miter lim="800000"/>
              <a:headEnd/>
              <a:tailEnd/>
            </a:ln>
          </p:spPr>
          <p:txBody>
            <a:bodyPr>
              <a:spAutoFit/>
            </a:bodyPr>
            <a:lstStyle/>
            <a:p>
              <a:pPr>
                <a:spcBef>
                  <a:spcPct val="50000"/>
                </a:spcBef>
              </a:pPr>
              <a:r>
                <a:rPr lang="en-US" sz="1200" b="1">
                  <a:latin typeface="Calibri" pitchFamily="-111" charset="0"/>
                  <a:cs typeface="Arial" charset="0"/>
                </a:rPr>
                <a:t>15d-PGJ</a:t>
              </a:r>
              <a:r>
                <a:rPr lang="en-US" sz="1200" b="1" baseline="-25000">
                  <a:latin typeface="Calibri" pitchFamily="-111" charset="0"/>
                  <a:cs typeface="Arial" charset="0"/>
                </a:rPr>
                <a:t>2</a:t>
              </a:r>
              <a:r>
                <a:rPr lang="en-US" sz="1200" b="1">
                  <a:latin typeface="Calibri" pitchFamily="-111" charset="0"/>
                  <a:cs typeface="Arial" charset="0"/>
                </a:rPr>
                <a:t>/µM</a:t>
              </a:r>
            </a:p>
          </p:txBody>
        </p:sp>
        <p:sp>
          <p:nvSpPr>
            <p:cNvPr id="36918" name="Text Box 80"/>
            <p:cNvSpPr txBox="1">
              <a:spLocks noChangeArrowheads="1"/>
            </p:cNvSpPr>
            <p:nvPr/>
          </p:nvSpPr>
          <p:spPr bwMode="auto">
            <a:xfrm>
              <a:off x="4668926" y="955267"/>
              <a:ext cx="3613754" cy="337593"/>
            </a:xfrm>
            <a:prstGeom prst="rect">
              <a:avLst/>
            </a:prstGeom>
            <a:noFill/>
            <a:ln w="9525">
              <a:noFill/>
              <a:miter lim="800000"/>
              <a:headEnd/>
              <a:tailEnd/>
            </a:ln>
          </p:spPr>
          <p:txBody>
            <a:bodyPr>
              <a:spAutoFit/>
            </a:bodyPr>
            <a:lstStyle/>
            <a:p>
              <a:pPr>
                <a:spcBef>
                  <a:spcPct val="50000"/>
                </a:spcBef>
              </a:pPr>
              <a:r>
                <a:rPr lang="en-US" sz="1200" b="1">
                  <a:latin typeface="Calibri" pitchFamily="-111" charset="0"/>
                  <a:cs typeface="Arial" charset="0"/>
                </a:rPr>
                <a:t>   0                1                3                  5</a:t>
              </a:r>
            </a:p>
          </p:txBody>
        </p:sp>
        <p:sp>
          <p:nvSpPr>
            <p:cNvPr id="36919" name="Rectangle 81"/>
            <p:cNvSpPr>
              <a:spLocks noChangeArrowheads="1"/>
            </p:cNvSpPr>
            <p:nvPr/>
          </p:nvSpPr>
          <p:spPr bwMode="auto">
            <a:xfrm>
              <a:off x="4724400" y="1257300"/>
              <a:ext cx="3168650" cy="360363"/>
            </a:xfrm>
            <a:prstGeom prst="rect">
              <a:avLst/>
            </a:prstGeom>
            <a:noFill/>
            <a:ln w="19050">
              <a:solidFill>
                <a:schemeClr val="tx1"/>
              </a:solidFill>
              <a:miter lim="800000"/>
              <a:headEnd/>
              <a:tailEnd/>
            </a:ln>
          </p:spPr>
          <p:txBody>
            <a:bodyPr wrap="none" anchor="ctr"/>
            <a:lstStyle/>
            <a:p>
              <a:endParaRPr lang="en-US">
                <a:latin typeface="Calibri" pitchFamily="-111" charset="0"/>
              </a:endParaRPr>
            </a:p>
          </p:txBody>
        </p:sp>
        <p:sp>
          <p:nvSpPr>
            <p:cNvPr id="36920" name="Rectangle 82"/>
            <p:cNvSpPr>
              <a:spLocks noChangeArrowheads="1"/>
            </p:cNvSpPr>
            <p:nvPr/>
          </p:nvSpPr>
          <p:spPr bwMode="auto">
            <a:xfrm>
              <a:off x="4724400" y="1651000"/>
              <a:ext cx="3168650" cy="360363"/>
            </a:xfrm>
            <a:prstGeom prst="rect">
              <a:avLst/>
            </a:prstGeom>
            <a:noFill/>
            <a:ln w="19050">
              <a:solidFill>
                <a:schemeClr val="tx1"/>
              </a:solidFill>
              <a:miter lim="800000"/>
              <a:headEnd/>
              <a:tailEnd/>
            </a:ln>
          </p:spPr>
          <p:txBody>
            <a:bodyPr wrap="none" anchor="ctr"/>
            <a:lstStyle/>
            <a:p>
              <a:endParaRPr lang="en-US">
                <a:latin typeface="Calibri" pitchFamily="-111" charset="0"/>
              </a:endParaRPr>
            </a:p>
          </p:txBody>
        </p:sp>
        <p:sp>
          <p:nvSpPr>
            <p:cNvPr id="36921" name="Line 83"/>
            <p:cNvSpPr>
              <a:spLocks noChangeShapeType="1"/>
            </p:cNvSpPr>
            <p:nvPr/>
          </p:nvSpPr>
          <p:spPr bwMode="auto">
            <a:xfrm>
              <a:off x="4764024" y="955267"/>
              <a:ext cx="3024187" cy="0"/>
            </a:xfrm>
            <a:prstGeom prst="line">
              <a:avLst/>
            </a:prstGeom>
            <a:noFill/>
            <a:ln w="19050">
              <a:solidFill>
                <a:schemeClr val="tx1"/>
              </a:solidFill>
              <a:round/>
              <a:headEnd/>
              <a:tailEnd/>
            </a:ln>
          </p:spPr>
          <p:txBody>
            <a:bodyPr/>
            <a:lstStyle/>
            <a:p>
              <a:endParaRPr lang="en-SG"/>
            </a:p>
          </p:txBody>
        </p:sp>
      </p:grpSp>
      <p:grpSp>
        <p:nvGrpSpPr>
          <p:cNvPr id="36868" name="Group 103"/>
          <p:cNvGrpSpPr>
            <a:grpSpLocks/>
          </p:cNvGrpSpPr>
          <p:nvPr/>
        </p:nvGrpSpPr>
        <p:grpSpPr bwMode="auto">
          <a:xfrm>
            <a:off x="895350" y="4967288"/>
            <a:ext cx="3371850" cy="1247775"/>
            <a:chOff x="417327" y="3438920"/>
            <a:chExt cx="4176898" cy="1468043"/>
          </a:xfrm>
        </p:grpSpPr>
        <p:pic>
          <p:nvPicPr>
            <p:cNvPr id="36905" name="Picture 4"/>
            <p:cNvPicPr>
              <a:picLocks noChangeAspect="1" noChangeArrowheads="1"/>
            </p:cNvPicPr>
            <p:nvPr/>
          </p:nvPicPr>
          <p:blipFill>
            <a:blip r:embed="rId5">
              <a:lum contrast="32000"/>
            </a:blip>
            <a:srcRect/>
            <a:stretch>
              <a:fillRect/>
            </a:stretch>
          </p:blipFill>
          <p:spPr bwMode="auto">
            <a:xfrm>
              <a:off x="523875" y="4010025"/>
              <a:ext cx="3167063" cy="431800"/>
            </a:xfrm>
            <a:prstGeom prst="rect">
              <a:avLst/>
            </a:prstGeom>
            <a:noFill/>
            <a:ln w="9525">
              <a:noFill/>
              <a:miter lim="800000"/>
              <a:headEnd/>
              <a:tailEnd/>
            </a:ln>
          </p:spPr>
        </p:pic>
        <p:pic>
          <p:nvPicPr>
            <p:cNvPr id="36906" name="Picture 6"/>
            <p:cNvPicPr preferRelativeResize="0">
              <a:picLocks noChangeArrowheads="1"/>
            </p:cNvPicPr>
            <p:nvPr/>
          </p:nvPicPr>
          <p:blipFill>
            <a:blip r:embed="rId6">
              <a:lum bright="12000"/>
            </a:blip>
            <a:srcRect/>
            <a:stretch>
              <a:fillRect/>
            </a:stretch>
          </p:blipFill>
          <p:spPr bwMode="auto">
            <a:xfrm>
              <a:off x="523875" y="4475163"/>
              <a:ext cx="3167063" cy="431800"/>
            </a:xfrm>
            <a:prstGeom prst="rect">
              <a:avLst/>
            </a:prstGeom>
            <a:noFill/>
            <a:ln w="9525">
              <a:noFill/>
              <a:miter lim="800000"/>
              <a:headEnd/>
              <a:tailEnd/>
            </a:ln>
          </p:spPr>
        </p:pic>
        <p:sp>
          <p:nvSpPr>
            <p:cNvPr id="36907" name="Text Box 60"/>
            <p:cNvSpPr txBox="1">
              <a:spLocks noChangeArrowheads="1"/>
            </p:cNvSpPr>
            <p:nvPr/>
          </p:nvSpPr>
          <p:spPr bwMode="auto">
            <a:xfrm>
              <a:off x="3667125" y="4076700"/>
              <a:ext cx="863600" cy="274638"/>
            </a:xfrm>
            <a:prstGeom prst="rect">
              <a:avLst/>
            </a:prstGeom>
            <a:noFill/>
            <a:ln w="9525">
              <a:noFill/>
              <a:miter lim="800000"/>
              <a:headEnd/>
              <a:tailEnd/>
            </a:ln>
          </p:spPr>
          <p:txBody>
            <a:bodyPr>
              <a:spAutoFit/>
            </a:bodyPr>
            <a:lstStyle/>
            <a:p>
              <a:pPr>
                <a:spcBef>
                  <a:spcPct val="50000"/>
                </a:spcBef>
              </a:pPr>
              <a:r>
                <a:rPr lang="en-US" sz="1200" b="1">
                  <a:latin typeface="Calibri" pitchFamily="-111" charset="0"/>
                </a:rPr>
                <a:t>NHE1</a:t>
              </a:r>
            </a:p>
          </p:txBody>
        </p:sp>
        <p:sp>
          <p:nvSpPr>
            <p:cNvPr id="36908" name="Text Box 61"/>
            <p:cNvSpPr txBox="1">
              <a:spLocks noChangeArrowheads="1"/>
            </p:cNvSpPr>
            <p:nvPr/>
          </p:nvSpPr>
          <p:spPr bwMode="auto">
            <a:xfrm>
              <a:off x="3657600" y="4495800"/>
              <a:ext cx="936625" cy="274638"/>
            </a:xfrm>
            <a:prstGeom prst="rect">
              <a:avLst/>
            </a:prstGeom>
            <a:noFill/>
            <a:ln w="9525">
              <a:noFill/>
              <a:miter lim="800000"/>
              <a:headEnd/>
              <a:tailEnd/>
            </a:ln>
          </p:spPr>
          <p:txBody>
            <a:bodyPr>
              <a:spAutoFit/>
            </a:bodyPr>
            <a:lstStyle/>
            <a:p>
              <a:pPr>
                <a:spcBef>
                  <a:spcPct val="50000"/>
                </a:spcBef>
              </a:pPr>
              <a:r>
                <a:rPr lang="el-GR" sz="1200" b="1">
                  <a:latin typeface="Calibri" pitchFamily="-111" charset="0"/>
                  <a:cs typeface="Arial" charset="0"/>
                </a:rPr>
                <a:t>β</a:t>
              </a:r>
              <a:r>
                <a:rPr lang="en-US" sz="1200" b="1">
                  <a:latin typeface="Calibri" pitchFamily="-111" charset="0"/>
                  <a:cs typeface="Arial" charset="0"/>
                </a:rPr>
                <a:t>-actin</a:t>
              </a:r>
            </a:p>
          </p:txBody>
        </p:sp>
        <p:sp>
          <p:nvSpPr>
            <p:cNvPr id="36909" name="Text Box 62"/>
            <p:cNvSpPr txBox="1">
              <a:spLocks noChangeArrowheads="1"/>
            </p:cNvSpPr>
            <p:nvPr/>
          </p:nvSpPr>
          <p:spPr bwMode="auto">
            <a:xfrm>
              <a:off x="1346873" y="3438920"/>
              <a:ext cx="2066088" cy="326051"/>
            </a:xfrm>
            <a:prstGeom prst="rect">
              <a:avLst/>
            </a:prstGeom>
            <a:noFill/>
            <a:ln w="9525">
              <a:noFill/>
              <a:miter lim="800000"/>
              <a:headEnd/>
              <a:tailEnd/>
            </a:ln>
          </p:spPr>
          <p:txBody>
            <a:bodyPr>
              <a:spAutoFit/>
            </a:bodyPr>
            <a:lstStyle/>
            <a:p>
              <a:pPr>
                <a:spcBef>
                  <a:spcPct val="50000"/>
                </a:spcBef>
              </a:pPr>
              <a:r>
                <a:rPr lang="en-US" sz="1200" b="1">
                  <a:latin typeface="Calibri" pitchFamily="-111" charset="0"/>
                  <a:cs typeface="Arial" charset="0"/>
                </a:rPr>
                <a:t>15d-PGJ</a:t>
              </a:r>
              <a:r>
                <a:rPr lang="en-US" sz="1200" b="1" baseline="-25000">
                  <a:latin typeface="Calibri" pitchFamily="-111" charset="0"/>
                  <a:cs typeface="Arial" charset="0"/>
                </a:rPr>
                <a:t>2</a:t>
              </a:r>
              <a:r>
                <a:rPr lang="en-US" sz="1200" b="1">
                  <a:latin typeface="Calibri" pitchFamily="-111" charset="0"/>
                  <a:cs typeface="Arial" charset="0"/>
                </a:rPr>
                <a:t>/µM</a:t>
              </a:r>
            </a:p>
          </p:txBody>
        </p:sp>
        <p:sp>
          <p:nvSpPr>
            <p:cNvPr id="36910" name="Text Box 63"/>
            <p:cNvSpPr txBox="1">
              <a:spLocks noChangeArrowheads="1"/>
            </p:cNvSpPr>
            <p:nvPr/>
          </p:nvSpPr>
          <p:spPr bwMode="auto">
            <a:xfrm>
              <a:off x="417327" y="3718698"/>
              <a:ext cx="3775398" cy="326051"/>
            </a:xfrm>
            <a:prstGeom prst="rect">
              <a:avLst/>
            </a:prstGeom>
            <a:noFill/>
            <a:ln w="9525">
              <a:noFill/>
              <a:miter lim="800000"/>
              <a:headEnd/>
              <a:tailEnd/>
            </a:ln>
          </p:spPr>
          <p:txBody>
            <a:bodyPr>
              <a:spAutoFit/>
            </a:bodyPr>
            <a:lstStyle/>
            <a:p>
              <a:pPr>
                <a:spcBef>
                  <a:spcPct val="50000"/>
                </a:spcBef>
              </a:pPr>
              <a:r>
                <a:rPr lang="en-US" sz="1200" b="1">
                  <a:latin typeface="Calibri" pitchFamily="-111" charset="0"/>
                  <a:cs typeface="Arial" charset="0"/>
                </a:rPr>
                <a:t>        0               1              3                  5</a:t>
              </a:r>
            </a:p>
          </p:txBody>
        </p:sp>
        <p:sp>
          <p:nvSpPr>
            <p:cNvPr id="36911" name="Line 64"/>
            <p:cNvSpPr>
              <a:spLocks noChangeShapeType="1"/>
            </p:cNvSpPr>
            <p:nvPr/>
          </p:nvSpPr>
          <p:spPr bwMode="auto">
            <a:xfrm>
              <a:off x="657585" y="3718698"/>
              <a:ext cx="3024189" cy="0"/>
            </a:xfrm>
            <a:prstGeom prst="line">
              <a:avLst/>
            </a:prstGeom>
            <a:noFill/>
            <a:ln w="19050">
              <a:solidFill>
                <a:schemeClr val="tx1"/>
              </a:solidFill>
              <a:round/>
              <a:headEnd/>
              <a:tailEnd/>
            </a:ln>
          </p:spPr>
          <p:txBody>
            <a:bodyPr/>
            <a:lstStyle/>
            <a:p>
              <a:endParaRPr lang="en-SG"/>
            </a:p>
          </p:txBody>
        </p:sp>
        <p:sp>
          <p:nvSpPr>
            <p:cNvPr id="36912" name="Rectangle 65"/>
            <p:cNvSpPr>
              <a:spLocks noChangeArrowheads="1"/>
            </p:cNvSpPr>
            <p:nvPr/>
          </p:nvSpPr>
          <p:spPr bwMode="auto">
            <a:xfrm>
              <a:off x="527050" y="4010025"/>
              <a:ext cx="3168650" cy="431800"/>
            </a:xfrm>
            <a:prstGeom prst="rect">
              <a:avLst/>
            </a:prstGeom>
            <a:noFill/>
            <a:ln w="19050">
              <a:solidFill>
                <a:schemeClr val="tx1"/>
              </a:solidFill>
              <a:miter lim="800000"/>
              <a:headEnd/>
              <a:tailEnd/>
            </a:ln>
          </p:spPr>
          <p:txBody>
            <a:bodyPr wrap="none" anchor="ctr"/>
            <a:lstStyle/>
            <a:p>
              <a:endParaRPr lang="en-US">
                <a:latin typeface="Calibri" pitchFamily="-111" charset="0"/>
              </a:endParaRPr>
            </a:p>
          </p:txBody>
        </p:sp>
        <p:sp>
          <p:nvSpPr>
            <p:cNvPr id="36913" name="Rectangle 66"/>
            <p:cNvSpPr>
              <a:spLocks noChangeArrowheads="1"/>
            </p:cNvSpPr>
            <p:nvPr/>
          </p:nvSpPr>
          <p:spPr bwMode="auto">
            <a:xfrm>
              <a:off x="527050" y="4467225"/>
              <a:ext cx="3168650" cy="431800"/>
            </a:xfrm>
            <a:prstGeom prst="rect">
              <a:avLst/>
            </a:prstGeom>
            <a:noFill/>
            <a:ln w="19050">
              <a:solidFill>
                <a:schemeClr val="tx1"/>
              </a:solidFill>
              <a:miter lim="800000"/>
              <a:headEnd/>
              <a:tailEnd/>
            </a:ln>
          </p:spPr>
          <p:txBody>
            <a:bodyPr wrap="none" anchor="ctr"/>
            <a:lstStyle/>
            <a:p>
              <a:endParaRPr lang="en-US">
                <a:latin typeface="Calibri" pitchFamily="-111" charset="0"/>
              </a:endParaRPr>
            </a:p>
          </p:txBody>
        </p:sp>
      </p:grpSp>
      <p:sp>
        <p:nvSpPr>
          <p:cNvPr id="36869" name="Text Box 61"/>
          <p:cNvSpPr txBox="1">
            <a:spLocks noChangeArrowheads="1"/>
          </p:cNvSpPr>
          <p:nvPr/>
        </p:nvSpPr>
        <p:spPr bwMode="auto">
          <a:xfrm>
            <a:off x="3482975" y="4352925"/>
            <a:ext cx="936625" cy="274638"/>
          </a:xfrm>
          <a:prstGeom prst="rect">
            <a:avLst/>
          </a:prstGeom>
          <a:noFill/>
          <a:ln w="9525">
            <a:noFill/>
            <a:miter lim="800000"/>
            <a:headEnd/>
            <a:tailEnd/>
          </a:ln>
        </p:spPr>
        <p:txBody>
          <a:bodyPr>
            <a:spAutoFit/>
          </a:bodyPr>
          <a:lstStyle/>
          <a:p>
            <a:pPr>
              <a:spcBef>
                <a:spcPct val="50000"/>
              </a:spcBef>
            </a:pPr>
            <a:r>
              <a:rPr lang="el-GR" sz="1200" b="1">
                <a:latin typeface="Calibri" pitchFamily="-111" charset="0"/>
                <a:cs typeface="Arial" charset="0"/>
              </a:rPr>
              <a:t>β</a:t>
            </a:r>
            <a:r>
              <a:rPr lang="en-US" sz="1200" b="1">
                <a:latin typeface="Calibri" pitchFamily="-111" charset="0"/>
                <a:cs typeface="Arial" charset="0"/>
              </a:rPr>
              <a:t>-actin</a:t>
            </a:r>
          </a:p>
        </p:txBody>
      </p:sp>
      <p:sp>
        <p:nvSpPr>
          <p:cNvPr id="36870" name="TextBox 18"/>
          <p:cNvSpPr txBox="1">
            <a:spLocks noChangeArrowheads="1"/>
          </p:cNvSpPr>
          <p:nvPr/>
        </p:nvSpPr>
        <p:spPr bwMode="auto">
          <a:xfrm rot="-5400000">
            <a:off x="95251" y="5653087"/>
            <a:ext cx="1219200" cy="276225"/>
          </a:xfrm>
          <a:prstGeom prst="rect">
            <a:avLst/>
          </a:prstGeom>
          <a:noFill/>
          <a:ln w="9525">
            <a:noFill/>
            <a:miter lim="800000"/>
            <a:headEnd/>
            <a:tailEnd/>
          </a:ln>
        </p:spPr>
        <p:txBody>
          <a:bodyPr>
            <a:spAutoFit/>
          </a:bodyPr>
          <a:lstStyle/>
          <a:p>
            <a:r>
              <a:rPr lang="en-US" sz="1200" b="1"/>
              <a:t>MDA-MB-231</a:t>
            </a:r>
          </a:p>
        </p:txBody>
      </p:sp>
      <p:sp>
        <p:nvSpPr>
          <p:cNvPr id="36871" name="TextBox 18"/>
          <p:cNvSpPr txBox="1">
            <a:spLocks noChangeArrowheads="1"/>
          </p:cNvSpPr>
          <p:nvPr/>
        </p:nvSpPr>
        <p:spPr bwMode="auto">
          <a:xfrm rot="-5400000">
            <a:off x="204788" y="4024312"/>
            <a:ext cx="990600" cy="276225"/>
          </a:xfrm>
          <a:prstGeom prst="rect">
            <a:avLst/>
          </a:prstGeom>
          <a:noFill/>
          <a:ln w="9525">
            <a:noFill/>
            <a:miter lim="800000"/>
            <a:headEnd/>
            <a:tailEnd/>
          </a:ln>
        </p:spPr>
        <p:txBody>
          <a:bodyPr>
            <a:spAutoFit/>
          </a:bodyPr>
          <a:lstStyle/>
          <a:p>
            <a:r>
              <a:rPr lang="en-US" sz="1200" b="1"/>
              <a:t>MCF-7</a:t>
            </a:r>
          </a:p>
        </p:txBody>
      </p:sp>
      <p:cxnSp>
        <p:nvCxnSpPr>
          <p:cNvPr id="83" name="Straight Connector 82"/>
          <p:cNvCxnSpPr/>
          <p:nvPr/>
        </p:nvCxnSpPr>
        <p:spPr>
          <a:xfrm>
            <a:off x="1219200" y="1143000"/>
            <a:ext cx="2514600"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33801" name="Picture 2"/>
          <p:cNvPicPr>
            <a:picLocks noChangeAspect="1" noChangeArrowheads="1"/>
          </p:cNvPicPr>
          <p:nvPr/>
        </p:nvPicPr>
        <p:blipFill>
          <a:blip r:embed="rId7">
            <a:lum bright="32000" contrast="56000"/>
          </a:blip>
          <a:srcRect/>
          <a:stretch>
            <a:fillRect/>
          </a:stretch>
        </p:blipFill>
        <p:spPr bwMode="auto">
          <a:xfrm>
            <a:off x="5470525" y="3873500"/>
            <a:ext cx="2530475" cy="390525"/>
          </a:xfrm>
          <a:prstGeom prst="rect">
            <a:avLst/>
          </a:prstGeom>
          <a:noFill/>
          <a:ln w="9525">
            <a:noFill/>
            <a:miter lim="800000"/>
            <a:headEnd/>
            <a:tailEnd/>
          </a:ln>
        </p:spPr>
      </p:pic>
      <p:pic>
        <p:nvPicPr>
          <p:cNvPr id="33802" name="Picture 3"/>
          <p:cNvPicPr>
            <a:picLocks noChangeAspect="1" noChangeArrowheads="1"/>
          </p:cNvPicPr>
          <p:nvPr/>
        </p:nvPicPr>
        <p:blipFill>
          <a:blip r:embed="rId8">
            <a:lum bright="22000" contrast="4000"/>
          </a:blip>
          <a:srcRect/>
          <a:stretch>
            <a:fillRect/>
          </a:stretch>
        </p:blipFill>
        <p:spPr bwMode="auto">
          <a:xfrm>
            <a:off x="5470525" y="4354513"/>
            <a:ext cx="2530475" cy="390525"/>
          </a:xfrm>
          <a:prstGeom prst="rect">
            <a:avLst/>
          </a:prstGeom>
          <a:noFill/>
          <a:ln w="9525">
            <a:noFill/>
            <a:miter lim="800000"/>
            <a:headEnd/>
            <a:tailEnd/>
          </a:ln>
        </p:spPr>
      </p:pic>
      <p:sp>
        <p:nvSpPr>
          <p:cNvPr id="33803" name="TextBox 11"/>
          <p:cNvSpPr txBox="1">
            <a:spLocks noChangeArrowheads="1"/>
          </p:cNvSpPr>
          <p:nvPr/>
        </p:nvSpPr>
        <p:spPr bwMode="auto">
          <a:xfrm>
            <a:off x="7970838" y="3897313"/>
            <a:ext cx="930275" cy="466725"/>
          </a:xfrm>
          <a:prstGeom prst="rect">
            <a:avLst/>
          </a:prstGeom>
          <a:noFill/>
          <a:ln w="9525">
            <a:noFill/>
            <a:miter lim="800000"/>
            <a:headEnd/>
            <a:tailEnd/>
          </a:ln>
        </p:spPr>
        <p:txBody>
          <a:bodyPr>
            <a:spAutoFit/>
          </a:bodyPr>
          <a:lstStyle/>
          <a:p>
            <a:r>
              <a:rPr lang="en-US" sz="1200" b="1"/>
              <a:t>MnSOD</a:t>
            </a:r>
          </a:p>
        </p:txBody>
      </p:sp>
      <p:sp>
        <p:nvSpPr>
          <p:cNvPr id="33804" name="TextBox 12"/>
          <p:cNvSpPr txBox="1">
            <a:spLocks noChangeArrowheads="1"/>
          </p:cNvSpPr>
          <p:nvPr/>
        </p:nvSpPr>
        <p:spPr bwMode="auto">
          <a:xfrm>
            <a:off x="7980363" y="4354513"/>
            <a:ext cx="930275" cy="466725"/>
          </a:xfrm>
          <a:prstGeom prst="rect">
            <a:avLst/>
          </a:prstGeom>
          <a:noFill/>
          <a:ln w="9525">
            <a:noFill/>
            <a:miter lim="800000"/>
            <a:headEnd/>
            <a:tailEnd/>
          </a:ln>
        </p:spPr>
        <p:txBody>
          <a:bodyPr>
            <a:spAutoFit/>
          </a:bodyPr>
          <a:lstStyle/>
          <a:p>
            <a:r>
              <a:rPr lang="el-GR" sz="1200" b="1">
                <a:cs typeface="Arial" charset="0"/>
              </a:rPr>
              <a:t>β</a:t>
            </a:r>
            <a:r>
              <a:rPr lang="en-US" sz="1200" b="1">
                <a:cs typeface="Arial" charset="0"/>
              </a:rPr>
              <a:t>-actin</a:t>
            </a:r>
          </a:p>
        </p:txBody>
      </p:sp>
      <p:pic>
        <p:nvPicPr>
          <p:cNvPr id="33805" name="Picture 4"/>
          <p:cNvPicPr>
            <a:picLocks noChangeAspect="1" noChangeArrowheads="1"/>
          </p:cNvPicPr>
          <p:nvPr/>
        </p:nvPicPr>
        <p:blipFill>
          <a:blip r:embed="rId9">
            <a:lum bright="10000" contrast="20000"/>
          </a:blip>
          <a:srcRect/>
          <a:stretch>
            <a:fillRect/>
          </a:stretch>
        </p:blipFill>
        <p:spPr bwMode="auto">
          <a:xfrm>
            <a:off x="5470525" y="5476875"/>
            <a:ext cx="2530475" cy="401638"/>
          </a:xfrm>
          <a:prstGeom prst="rect">
            <a:avLst/>
          </a:prstGeom>
          <a:noFill/>
          <a:ln w="9525">
            <a:noFill/>
            <a:miter lim="800000"/>
            <a:headEnd/>
            <a:tailEnd/>
          </a:ln>
        </p:spPr>
      </p:pic>
      <p:pic>
        <p:nvPicPr>
          <p:cNvPr id="33806" name="Picture 2"/>
          <p:cNvPicPr>
            <a:picLocks noChangeAspect="1" noChangeArrowheads="1"/>
          </p:cNvPicPr>
          <p:nvPr/>
        </p:nvPicPr>
        <p:blipFill>
          <a:blip r:embed="rId10">
            <a:lum bright="2000" contrast="4000"/>
          </a:blip>
          <a:srcRect/>
          <a:stretch>
            <a:fillRect/>
          </a:stretch>
        </p:blipFill>
        <p:spPr bwMode="auto">
          <a:xfrm>
            <a:off x="5470525" y="5957888"/>
            <a:ext cx="2530475" cy="401637"/>
          </a:xfrm>
          <a:prstGeom prst="rect">
            <a:avLst/>
          </a:prstGeom>
          <a:noFill/>
          <a:ln w="9525">
            <a:noFill/>
            <a:miter lim="800000"/>
            <a:headEnd/>
            <a:tailEnd/>
          </a:ln>
        </p:spPr>
      </p:pic>
      <p:sp>
        <p:nvSpPr>
          <p:cNvPr id="33807" name="TextBox 9"/>
          <p:cNvSpPr txBox="1">
            <a:spLocks noChangeArrowheads="1"/>
          </p:cNvSpPr>
          <p:nvPr/>
        </p:nvSpPr>
        <p:spPr bwMode="auto">
          <a:xfrm>
            <a:off x="7970838" y="5526088"/>
            <a:ext cx="930275" cy="465137"/>
          </a:xfrm>
          <a:prstGeom prst="rect">
            <a:avLst/>
          </a:prstGeom>
          <a:noFill/>
          <a:ln w="9525">
            <a:noFill/>
            <a:miter lim="800000"/>
            <a:headEnd/>
            <a:tailEnd/>
          </a:ln>
        </p:spPr>
        <p:txBody>
          <a:bodyPr>
            <a:spAutoFit/>
          </a:bodyPr>
          <a:lstStyle/>
          <a:p>
            <a:r>
              <a:rPr lang="en-US" sz="1200" b="1"/>
              <a:t>MnSOD</a:t>
            </a:r>
          </a:p>
        </p:txBody>
      </p:sp>
      <p:sp>
        <p:nvSpPr>
          <p:cNvPr id="33808" name="TextBox 10"/>
          <p:cNvSpPr txBox="1">
            <a:spLocks noChangeArrowheads="1"/>
          </p:cNvSpPr>
          <p:nvPr/>
        </p:nvSpPr>
        <p:spPr bwMode="auto">
          <a:xfrm>
            <a:off x="7980363" y="6015038"/>
            <a:ext cx="930275" cy="465137"/>
          </a:xfrm>
          <a:prstGeom prst="rect">
            <a:avLst/>
          </a:prstGeom>
          <a:noFill/>
          <a:ln w="9525">
            <a:noFill/>
            <a:miter lim="800000"/>
            <a:headEnd/>
            <a:tailEnd/>
          </a:ln>
        </p:spPr>
        <p:txBody>
          <a:bodyPr>
            <a:spAutoFit/>
          </a:bodyPr>
          <a:lstStyle/>
          <a:p>
            <a:r>
              <a:rPr lang="el-GR" sz="1200" b="1">
                <a:cs typeface="Arial" charset="0"/>
              </a:rPr>
              <a:t>β</a:t>
            </a:r>
            <a:r>
              <a:rPr lang="en-US" sz="1200" b="1">
                <a:cs typeface="Arial" charset="0"/>
              </a:rPr>
              <a:t>-actin</a:t>
            </a:r>
          </a:p>
        </p:txBody>
      </p:sp>
      <p:sp>
        <p:nvSpPr>
          <p:cNvPr id="33809" name="TextBox 19"/>
          <p:cNvSpPr txBox="1">
            <a:spLocks noChangeArrowheads="1"/>
          </p:cNvSpPr>
          <p:nvPr/>
        </p:nvSpPr>
        <p:spPr bwMode="auto">
          <a:xfrm rot="-5400000">
            <a:off x="4618038" y="5516562"/>
            <a:ext cx="1250950" cy="276225"/>
          </a:xfrm>
          <a:prstGeom prst="rect">
            <a:avLst/>
          </a:prstGeom>
          <a:noFill/>
          <a:ln w="9525">
            <a:noFill/>
            <a:miter lim="800000"/>
            <a:headEnd/>
            <a:tailEnd/>
          </a:ln>
        </p:spPr>
        <p:txBody>
          <a:bodyPr>
            <a:spAutoFit/>
          </a:bodyPr>
          <a:lstStyle/>
          <a:p>
            <a:r>
              <a:rPr lang="en-US" sz="1200" b="1"/>
              <a:t>MDA-MB-468</a:t>
            </a:r>
          </a:p>
        </p:txBody>
      </p:sp>
      <p:sp>
        <p:nvSpPr>
          <p:cNvPr id="33810" name="Text Box 80"/>
          <p:cNvSpPr txBox="1">
            <a:spLocks noChangeArrowheads="1"/>
          </p:cNvSpPr>
          <p:nvPr/>
        </p:nvSpPr>
        <p:spPr bwMode="auto">
          <a:xfrm>
            <a:off x="5562600" y="3571875"/>
            <a:ext cx="2590800" cy="276225"/>
          </a:xfrm>
          <a:prstGeom prst="rect">
            <a:avLst/>
          </a:prstGeom>
          <a:noFill/>
          <a:ln w="9525">
            <a:noFill/>
            <a:miter lim="800000"/>
            <a:headEnd/>
            <a:tailEnd/>
          </a:ln>
        </p:spPr>
        <p:txBody>
          <a:bodyPr>
            <a:spAutoFit/>
          </a:bodyPr>
          <a:lstStyle/>
          <a:p>
            <a:pPr>
              <a:spcBef>
                <a:spcPct val="50000"/>
              </a:spcBef>
            </a:pPr>
            <a:r>
              <a:rPr lang="en-US" sz="1200" b="1">
                <a:latin typeface="Calibri" pitchFamily="-111" charset="0"/>
                <a:cs typeface="Arial" charset="0"/>
              </a:rPr>
              <a:t>   0                3               5                  10</a:t>
            </a:r>
          </a:p>
        </p:txBody>
      </p:sp>
      <p:sp>
        <p:nvSpPr>
          <p:cNvPr id="33811" name="Text Box 62"/>
          <p:cNvSpPr txBox="1">
            <a:spLocks noChangeArrowheads="1"/>
          </p:cNvSpPr>
          <p:nvPr/>
        </p:nvSpPr>
        <p:spPr bwMode="auto">
          <a:xfrm>
            <a:off x="6183313" y="3265488"/>
            <a:ext cx="1668462" cy="276225"/>
          </a:xfrm>
          <a:prstGeom prst="rect">
            <a:avLst/>
          </a:prstGeom>
          <a:noFill/>
          <a:ln w="9525">
            <a:noFill/>
            <a:miter lim="800000"/>
            <a:headEnd/>
            <a:tailEnd/>
          </a:ln>
        </p:spPr>
        <p:txBody>
          <a:bodyPr>
            <a:spAutoFit/>
          </a:bodyPr>
          <a:lstStyle/>
          <a:p>
            <a:pPr>
              <a:spcBef>
                <a:spcPct val="50000"/>
              </a:spcBef>
            </a:pPr>
            <a:r>
              <a:rPr lang="en-US" sz="1200" b="1">
                <a:latin typeface="Calibri" pitchFamily="-111" charset="0"/>
                <a:cs typeface="Arial" charset="0"/>
              </a:rPr>
              <a:t>15d-PGJ</a:t>
            </a:r>
            <a:r>
              <a:rPr lang="en-US" sz="1200" b="1" baseline="-25000">
                <a:latin typeface="Calibri" pitchFamily="-111" charset="0"/>
                <a:cs typeface="Arial" charset="0"/>
              </a:rPr>
              <a:t>2</a:t>
            </a:r>
            <a:r>
              <a:rPr lang="en-US" sz="1200" b="1">
                <a:latin typeface="Calibri" pitchFamily="-111" charset="0"/>
                <a:cs typeface="Arial" charset="0"/>
              </a:rPr>
              <a:t>/µM</a:t>
            </a:r>
          </a:p>
        </p:txBody>
      </p:sp>
      <p:sp>
        <p:nvSpPr>
          <p:cNvPr id="33812" name="Line 64"/>
          <p:cNvSpPr>
            <a:spLocks noChangeShapeType="1"/>
          </p:cNvSpPr>
          <p:nvPr/>
        </p:nvSpPr>
        <p:spPr bwMode="auto">
          <a:xfrm>
            <a:off x="5486400" y="3525838"/>
            <a:ext cx="2441575" cy="0"/>
          </a:xfrm>
          <a:prstGeom prst="line">
            <a:avLst/>
          </a:prstGeom>
          <a:noFill/>
          <a:ln w="19050">
            <a:solidFill>
              <a:schemeClr val="tx1"/>
            </a:solidFill>
            <a:round/>
            <a:headEnd/>
            <a:tailEnd/>
          </a:ln>
        </p:spPr>
        <p:txBody>
          <a:bodyPr/>
          <a:lstStyle/>
          <a:p>
            <a:endParaRPr lang="en-SG"/>
          </a:p>
        </p:txBody>
      </p:sp>
      <p:sp>
        <p:nvSpPr>
          <p:cNvPr id="33813" name="Text Box 80"/>
          <p:cNvSpPr txBox="1">
            <a:spLocks noChangeArrowheads="1"/>
          </p:cNvSpPr>
          <p:nvPr/>
        </p:nvSpPr>
        <p:spPr bwMode="auto">
          <a:xfrm>
            <a:off x="5557838" y="5262563"/>
            <a:ext cx="2590800" cy="276225"/>
          </a:xfrm>
          <a:prstGeom prst="rect">
            <a:avLst/>
          </a:prstGeom>
          <a:noFill/>
          <a:ln w="9525">
            <a:noFill/>
            <a:miter lim="800000"/>
            <a:headEnd/>
            <a:tailEnd/>
          </a:ln>
        </p:spPr>
        <p:txBody>
          <a:bodyPr>
            <a:spAutoFit/>
          </a:bodyPr>
          <a:lstStyle/>
          <a:p>
            <a:pPr>
              <a:spcBef>
                <a:spcPct val="50000"/>
              </a:spcBef>
            </a:pPr>
            <a:r>
              <a:rPr lang="en-US" sz="1200" b="1">
                <a:latin typeface="Calibri" pitchFamily="-111" charset="0"/>
                <a:cs typeface="Arial" charset="0"/>
              </a:rPr>
              <a:t>   0                3               5                  10</a:t>
            </a:r>
          </a:p>
        </p:txBody>
      </p:sp>
      <p:sp>
        <p:nvSpPr>
          <p:cNvPr id="33814" name="Text Box 62"/>
          <p:cNvSpPr txBox="1">
            <a:spLocks noChangeArrowheads="1"/>
          </p:cNvSpPr>
          <p:nvPr/>
        </p:nvSpPr>
        <p:spPr bwMode="auto">
          <a:xfrm>
            <a:off x="6207125" y="4956175"/>
            <a:ext cx="1668463" cy="276225"/>
          </a:xfrm>
          <a:prstGeom prst="rect">
            <a:avLst/>
          </a:prstGeom>
          <a:noFill/>
          <a:ln w="9525">
            <a:noFill/>
            <a:miter lim="800000"/>
            <a:headEnd/>
            <a:tailEnd/>
          </a:ln>
        </p:spPr>
        <p:txBody>
          <a:bodyPr>
            <a:spAutoFit/>
          </a:bodyPr>
          <a:lstStyle/>
          <a:p>
            <a:pPr>
              <a:spcBef>
                <a:spcPct val="50000"/>
              </a:spcBef>
            </a:pPr>
            <a:r>
              <a:rPr lang="en-US" sz="1200" b="1">
                <a:latin typeface="Calibri" pitchFamily="-111" charset="0"/>
                <a:cs typeface="Arial" charset="0"/>
              </a:rPr>
              <a:t>15d-PGJ</a:t>
            </a:r>
            <a:r>
              <a:rPr lang="en-US" sz="1200" b="1" baseline="-25000">
                <a:latin typeface="Calibri" pitchFamily="-111" charset="0"/>
                <a:cs typeface="Arial" charset="0"/>
              </a:rPr>
              <a:t>2</a:t>
            </a:r>
            <a:r>
              <a:rPr lang="en-US" sz="1200" b="1">
                <a:latin typeface="Calibri" pitchFamily="-111" charset="0"/>
                <a:cs typeface="Arial" charset="0"/>
              </a:rPr>
              <a:t>/µM</a:t>
            </a:r>
          </a:p>
        </p:txBody>
      </p:sp>
      <p:sp>
        <p:nvSpPr>
          <p:cNvPr id="33815" name="Line 64"/>
          <p:cNvSpPr>
            <a:spLocks noChangeShapeType="1"/>
          </p:cNvSpPr>
          <p:nvPr/>
        </p:nvSpPr>
        <p:spPr bwMode="auto">
          <a:xfrm>
            <a:off x="5481638" y="5216525"/>
            <a:ext cx="2441575" cy="0"/>
          </a:xfrm>
          <a:prstGeom prst="line">
            <a:avLst/>
          </a:prstGeom>
          <a:noFill/>
          <a:ln w="19050">
            <a:solidFill>
              <a:schemeClr val="tx1"/>
            </a:solidFill>
            <a:round/>
            <a:headEnd/>
            <a:tailEnd/>
          </a:ln>
        </p:spPr>
        <p:txBody>
          <a:bodyPr/>
          <a:lstStyle/>
          <a:p>
            <a:endParaRPr lang="en-SG"/>
          </a:p>
        </p:txBody>
      </p:sp>
      <p:sp>
        <p:nvSpPr>
          <p:cNvPr id="33816" name="TextBox 18"/>
          <p:cNvSpPr txBox="1">
            <a:spLocks noChangeArrowheads="1"/>
          </p:cNvSpPr>
          <p:nvPr/>
        </p:nvSpPr>
        <p:spPr bwMode="auto">
          <a:xfrm rot="-5400000">
            <a:off x="4595813" y="4014787"/>
            <a:ext cx="1295400" cy="276225"/>
          </a:xfrm>
          <a:prstGeom prst="rect">
            <a:avLst/>
          </a:prstGeom>
          <a:noFill/>
          <a:ln w="9525">
            <a:noFill/>
            <a:miter lim="800000"/>
            <a:headEnd/>
            <a:tailEnd/>
          </a:ln>
        </p:spPr>
        <p:txBody>
          <a:bodyPr>
            <a:spAutoFit/>
          </a:bodyPr>
          <a:lstStyle/>
          <a:p>
            <a:r>
              <a:rPr lang="en-US" sz="1200" b="1"/>
              <a:t>MDA-MB-231</a:t>
            </a:r>
          </a:p>
        </p:txBody>
      </p:sp>
      <p:graphicFrame>
        <p:nvGraphicFramePr>
          <p:cNvPr id="98" name="Chart 97"/>
          <p:cNvGraphicFramePr>
            <a:graphicFrameLocks/>
          </p:cNvGraphicFramePr>
          <p:nvPr/>
        </p:nvGraphicFramePr>
        <p:xfrm>
          <a:off x="4648200" y="838200"/>
          <a:ext cx="4038600" cy="2362200"/>
        </p:xfrm>
        <a:graphic>
          <a:graphicData uri="http://schemas.openxmlformats.org/drawingml/2006/chart">
            <c:chart xmlns:c="http://schemas.openxmlformats.org/drawingml/2006/chart" xmlns:r="http://schemas.openxmlformats.org/officeDocument/2006/relationships" r:id="rId11"/>
          </a:graphicData>
        </a:graphic>
      </p:graphicFrame>
      <p:sp>
        <p:nvSpPr>
          <p:cNvPr id="33818" name="Rectangle 64"/>
          <p:cNvSpPr>
            <a:spLocks noChangeArrowheads="1"/>
          </p:cNvSpPr>
          <p:nvPr/>
        </p:nvSpPr>
        <p:spPr bwMode="auto">
          <a:xfrm rot="-5400000">
            <a:off x="4241007" y="1745456"/>
            <a:ext cx="933450" cy="185737"/>
          </a:xfrm>
          <a:prstGeom prst="rect">
            <a:avLst/>
          </a:prstGeom>
          <a:noFill/>
          <a:ln w="9525">
            <a:noFill/>
            <a:miter lim="800000"/>
            <a:headEnd/>
            <a:tailEnd/>
          </a:ln>
        </p:spPr>
        <p:txBody>
          <a:bodyPr wrap="none" lIns="0" tIns="0" rIns="0" bIns="0">
            <a:spAutoFit/>
          </a:bodyPr>
          <a:lstStyle/>
          <a:p>
            <a:r>
              <a:rPr lang="en-US" sz="1200" b="1">
                <a:solidFill>
                  <a:srgbClr val="000000"/>
                </a:solidFill>
                <a:latin typeface="Calibri" pitchFamily="-111" charset="0"/>
              </a:rPr>
              <a:t>MnSOD mRNA</a:t>
            </a:r>
            <a:endParaRPr lang="en-US" sz="1200">
              <a:latin typeface="Calibri" pitchFamily="-111" charset="0"/>
            </a:endParaRPr>
          </a:p>
        </p:txBody>
      </p:sp>
      <p:sp>
        <p:nvSpPr>
          <p:cNvPr id="100" name="Rectangle 99"/>
          <p:cNvSpPr/>
          <p:nvPr/>
        </p:nvSpPr>
        <p:spPr>
          <a:xfrm>
            <a:off x="5486400" y="3886200"/>
            <a:ext cx="2514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pitchFamily="-111" charset="-128"/>
            </a:endParaRPr>
          </a:p>
        </p:txBody>
      </p:sp>
      <p:sp>
        <p:nvSpPr>
          <p:cNvPr id="101" name="Rectangle 100"/>
          <p:cNvSpPr/>
          <p:nvPr/>
        </p:nvSpPr>
        <p:spPr>
          <a:xfrm>
            <a:off x="5486400" y="4343400"/>
            <a:ext cx="2514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pitchFamily="-111" charset="-128"/>
            </a:endParaRPr>
          </a:p>
        </p:txBody>
      </p:sp>
      <p:sp>
        <p:nvSpPr>
          <p:cNvPr id="102" name="Rectangle 101"/>
          <p:cNvSpPr/>
          <p:nvPr/>
        </p:nvSpPr>
        <p:spPr>
          <a:xfrm>
            <a:off x="5486400" y="5491163"/>
            <a:ext cx="2514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pitchFamily="-111" charset="-128"/>
            </a:endParaRPr>
          </a:p>
        </p:txBody>
      </p:sp>
      <p:sp>
        <p:nvSpPr>
          <p:cNvPr id="103" name="Rectangle 102"/>
          <p:cNvSpPr/>
          <p:nvPr/>
        </p:nvSpPr>
        <p:spPr>
          <a:xfrm>
            <a:off x="5486400" y="5957888"/>
            <a:ext cx="2514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pitchFamily="-111" charset="-128"/>
            </a:endParaRPr>
          </a:p>
        </p:txBody>
      </p:sp>
      <p:cxnSp>
        <p:nvCxnSpPr>
          <p:cNvPr id="104" name="Straight Connector 103"/>
          <p:cNvCxnSpPr/>
          <p:nvPr/>
        </p:nvCxnSpPr>
        <p:spPr>
          <a:xfrm>
            <a:off x="5792788" y="1141413"/>
            <a:ext cx="2514600"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824" name="Rectangle 129"/>
          <p:cNvSpPr>
            <a:spLocks noChangeArrowheads="1"/>
          </p:cNvSpPr>
          <p:nvPr/>
        </p:nvSpPr>
        <p:spPr bwMode="auto">
          <a:xfrm>
            <a:off x="8180388" y="1227138"/>
            <a:ext cx="950912" cy="338137"/>
          </a:xfrm>
          <a:prstGeom prst="rect">
            <a:avLst/>
          </a:prstGeom>
          <a:noFill/>
          <a:ln w="9525">
            <a:noFill/>
            <a:miter lim="800000"/>
            <a:headEnd/>
            <a:tailEnd/>
          </a:ln>
        </p:spPr>
        <p:txBody>
          <a:bodyPr lIns="0" tIns="0" rIns="0" bIns="0">
            <a:spAutoFit/>
          </a:bodyPr>
          <a:lstStyle/>
          <a:p>
            <a:pPr eaLnBrk="0" hangingPunct="0"/>
            <a:r>
              <a:rPr lang="en-GB" sz="1100" b="1">
                <a:solidFill>
                  <a:srgbClr val="000000"/>
                </a:solidFill>
                <a:latin typeface="Calibri" pitchFamily="-111" charset="0"/>
                <a:cs typeface="Arial" charset="0"/>
              </a:rPr>
              <a:t>5</a:t>
            </a:r>
            <a:r>
              <a:rPr lang="en-US" sz="1100" b="1">
                <a:latin typeface="Calibri" pitchFamily="-111" charset="0"/>
                <a:cs typeface="Arial" charset="0"/>
              </a:rPr>
              <a:t>µ</a:t>
            </a:r>
            <a:r>
              <a:rPr lang="en-GB" sz="1100" b="1">
                <a:solidFill>
                  <a:srgbClr val="000000"/>
                </a:solidFill>
                <a:latin typeface="Calibri" pitchFamily="-111" charset="0"/>
                <a:cs typeface="Arial" charset="0"/>
              </a:rPr>
              <a:t>M </a:t>
            </a:r>
            <a:r>
              <a:rPr lang="en-US" sz="1100" b="1">
                <a:solidFill>
                  <a:srgbClr val="000000"/>
                </a:solidFill>
                <a:latin typeface="Calibri" pitchFamily="-111" charset="0"/>
                <a:cs typeface="Arial" charset="0"/>
              </a:rPr>
              <a:t>15d-PGJ</a:t>
            </a:r>
            <a:r>
              <a:rPr lang="en-US" sz="1100" b="1" baseline="-25000">
                <a:solidFill>
                  <a:srgbClr val="000000"/>
                </a:solidFill>
                <a:latin typeface="Calibri" pitchFamily="-111" charset="0"/>
                <a:cs typeface="Arial" charset="0"/>
              </a:rPr>
              <a:t>2</a:t>
            </a:r>
          </a:p>
          <a:p>
            <a:pPr eaLnBrk="0" hangingPunct="0"/>
            <a:endParaRPr lang="en-GB" sz="1100" b="1">
              <a:latin typeface="Calibri" pitchFamily="-111" charset="0"/>
              <a:cs typeface="Arial" charset="0"/>
            </a:endParaRPr>
          </a:p>
        </p:txBody>
      </p:sp>
      <p:sp>
        <p:nvSpPr>
          <p:cNvPr id="33825" name="Rectangle 130"/>
          <p:cNvSpPr>
            <a:spLocks noChangeArrowheads="1"/>
          </p:cNvSpPr>
          <p:nvPr/>
        </p:nvSpPr>
        <p:spPr bwMode="auto">
          <a:xfrm>
            <a:off x="8194675" y="1441450"/>
            <a:ext cx="949325" cy="338138"/>
          </a:xfrm>
          <a:prstGeom prst="rect">
            <a:avLst/>
          </a:prstGeom>
          <a:noFill/>
          <a:ln w="9525">
            <a:noFill/>
            <a:miter lim="800000"/>
            <a:headEnd/>
            <a:tailEnd/>
          </a:ln>
        </p:spPr>
        <p:txBody>
          <a:bodyPr lIns="0" tIns="0" rIns="0" bIns="0">
            <a:spAutoFit/>
          </a:bodyPr>
          <a:lstStyle/>
          <a:p>
            <a:pPr eaLnBrk="0" hangingPunct="0"/>
            <a:r>
              <a:rPr lang="en-GB" sz="1100" b="1">
                <a:solidFill>
                  <a:srgbClr val="000000"/>
                </a:solidFill>
                <a:latin typeface="Calibri" pitchFamily="-111" charset="0"/>
                <a:cs typeface="Arial" charset="0"/>
              </a:rPr>
              <a:t>10µM </a:t>
            </a:r>
            <a:r>
              <a:rPr lang="en-US" sz="1100" b="1">
                <a:solidFill>
                  <a:srgbClr val="000000"/>
                </a:solidFill>
                <a:latin typeface="Calibri" pitchFamily="-111" charset="0"/>
                <a:cs typeface="Arial" charset="0"/>
              </a:rPr>
              <a:t>15d-PGJ</a:t>
            </a:r>
            <a:r>
              <a:rPr lang="en-US" sz="1100" b="1" baseline="-25000">
                <a:solidFill>
                  <a:srgbClr val="000000"/>
                </a:solidFill>
                <a:latin typeface="Calibri" pitchFamily="-111" charset="0"/>
                <a:cs typeface="Arial" charset="0"/>
              </a:rPr>
              <a:t>2</a:t>
            </a:r>
          </a:p>
          <a:p>
            <a:pPr eaLnBrk="0" hangingPunct="0"/>
            <a:endParaRPr lang="en-GB" sz="1100" b="1">
              <a:latin typeface="Calibri" pitchFamily="-111" charset="0"/>
              <a:cs typeface="Arial" charset="0"/>
            </a:endParaRPr>
          </a:p>
        </p:txBody>
      </p:sp>
      <p:sp>
        <p:nvSpPr>
          <p:cNvPr id="107" name="Rectangle 101"/>
          <p:cNvSpPr>
            <a:spLocks noChangeArrowheads="1"/>
          </p:cNvSpPr>
          <p:nvPr/>
        </p:nvSpPr>
        <p:spPr bwMode="auto">
          <a:xfrm>
            <a:off x="7994650" y="1293813"/>
            <a:ext cx="92075" cy="71437"/>
          </a:xfrm>
          <a:prstGeom prst="rect">
            <a:avLst/>
          </a:prstGeom>
          <a:solidFill>
            <a:schemeClr val="bg2">
              <a:lumMod val="75000"/>
            </a:schemeClr>
          </a:solidFill>
          <a:ln w="9525">
            <a:solidFill>
              <a:srgbClr val="000000"/>
            </a:solidFill>
            <a:miter lim="800000"/>
            <a:headEnd/>
            <a:tailEnd/>
          </a:ln>
        </p:spPr>
        <p:txBody>
          <a:bodyPr/>
          <a:lstStyle/>
          <a:p>
            <a:endParaRPr lang="en-US">
              <a:latin typeface="Calibri" pitchFamily="-111" charset="0"/>
            </a:endParaRPr>
          </a:p>
        </p:txBody>
      </p:sp>
      <p:sp>
        <p:nvSpPr>
          <p:cNvPr id="108" name="Rectangle 103"/>
          <p:cNvSpPr>
            <a:spLocks noChangeArrowheads="1"/>
          </p:cNvSpPr>
          <p:nvPr/>
        </p:nvSpPr>
        <p:spPr bwMode="auto">
          <a:xfrm>
            <a:off x="7994650" y="1511300"/>
            <a:ext cx="90488" cy="73025"/>
          </a:xfrm>
          <a:prstGeom prst="rect">
            <a:avLst/>
          </a:prstGeom>
          <a:solidFill>
            <a:schemeClr val="tx1">
              <a:lumMod val="75000"/>
              <a:lumOff val="25000"/>
            </a:schemeClr>
          </a:solidFill>
          <a:ln w="9525">
            <a:solidFill>
              <a:srgbClr val="000000"/>
            </a:solidFill>
            <a:miter lim="800000"/>
            <a:headEnd/>
            <a:tailEnd/>
          </a:ln>
        </p:spPr>
        <p:txBody>
          <a:bodyPr/>
          <a:lstStyle/>
          <a:p>
            <a:endParaRPr lang="en-US">
              <a:latin typeface="Calibri" pitchFamily="-111" charset="0"/>
            </a:endParaRPr>
          </a:p>
        </p:txBody>
      </p:sp>
      <p:sp>
        <p:nvSpPr>
          <p:cNvPr id="33828" name="Rectangle 139"/>
          <p:cNvSpPr>
            <a:spLocks noChangeArrowheads="1"/>
          </p:cNvSpPr>
          <p:nvPr/>
        </p:nvSpPr>
        <p:spPr bwMode="auto">
          <a:xfrm>
            <a:off x="7924800" y="1143000"/>
            <a:ext cx="1219200" cy="533400"/>
          </a:xfrm>
          <a:prstGeom prst="rect">
            <a:avLst/>
          </a:prstGeom>
          <a:noFill/>
          <a:ln w="12700">
            <a:solidFill>
              <a:schemeClr val="tx1"/>
            </a:solidFill>
            <a:miter lim="800000"/>
            <a:headEnd/>
            <a:tailEnd/>
          </a:ln>
        </p:spPr>
        <p:txBody>
          <a:bodyPr wrap="none" anchor="ctr"/>
          <a:lstStyle/>
          <a:p>
            <a:endParaRPr lang="en-US">
              <a:latin typeface="Calibri" pitchFamily="-111" charset="0"/>
            </a:endParaRPr>
          </a:p>
        </p:txBody>
      </p:sp>
      <p:sp>
        <p:nvSpPr>
          <p:cNvPr id="36901" name="TextBox 109"/>
          <p:cNvSpPr txBox="1">
            <a:spLocks noChangeArrowheads="1"/>
          </p:cNvSpPr>
          <p:nvPr/>
        </p:nvSpPr>
        <p:spPr bwMode="auto">
          <a:xfrm>
            <a:off x="1676400" y="6488113"/>
            <a:ext cx="800100" cy="369887"/>
          </a:xfrm>
          <a:prstGeom prst="rect">
            <a:avLst/>
          </a:prstGeom>
          <a:noFill/>
          <a:ln w="9525">
            <a:noFill/>
            <a:miter lim="800000"/>
            <a:headEnd/>
            <a:tailEnd/>
          </a:ln>
        </p:spPr>
        <p:txBody>
          <a:bodyPr wrap="none">
            <a:spAutoFit/>
          </a:bodyPr>
          <a:lstStyle/>
          <a:p>
            <a:r>
              <a:rPr lang="en-US" b="1"/>
              <a:t>NHE1 </a:t>
            </a:r>
          </a:p>
        </p:txBody>
      </p:sp>
      <p:sp>
        <p:nvSpPr>
          <p:cNvPr id="33830" name="TextBox 110"/>
          <p:cNvSpPr txBox="1">
            <a:spLocks noChangeArrowheads="1"/>
          </p:cNvSpPr>
          <p:nvPr/>
        </p:nvSpPr>
        <p:spPr bwMode="auto">
          <a:xfrm>
            <a:off x="6324600" y="6488113"/>
            <a:ext cx="1017588" cy="369887"/>
          </a:xfrm>
          <a:prstGeom prst="rect">
            <a:avLst/>
          </a:prstGeom>
          <a:noFill/>
          <a:ln w="9525">
            <a:noFill/>
            <a:miter lim="800000"/>
            <a:headEnd/>
            <a:tailEnd/>
          </a:ln>
        </p:spPr>
        <p:txBody>
          <a:bodyPr wrap="none">
            <a:spAutoFit/>
          </a:bodyPr>
          <a:lstStyle/>
          <a:p>
            <a:r>
              <a:rPr lang="en-US" b="1"/>
              <a:t>MnSOD </a:t>
            </a:r>
          </a:p>
        </p:txBody>
      </p:sp>
      <p:cxnSp>
        <p:nvCxnSpPr>
          <p:cNvPr id="113" name="Straight Connector 112"/>
          <p:cNvCxnSpPr/>
          <p:nvPr/>
        </p:nvCxnSpPr>
        <p:spPr>
          <a:xfrm rot="5400000">
            <a:off x="1981994" y="3580606"/>
            <a:ext cx="50292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6904" name="Title 1"/>
          <p:cNvSpPr txBox="1">
            <a:spLocks/>
          </p:cNvSpPr>
          <p:nvPr/>
        </p:nvSpPr>
        <p:spPr bwMode="auto">
          <a:xfrm>
            <a:off x="-838200" y="-152400"/>
            <a:ext cx="10820400" cy="838200"/>
          </a:xfrm>
          <a:prstGeom prst="rect">
            <a:avLst/>
          </a:prstGeom>
          <a:noFill/>
          <a:ln w="9525">
            <a:noFill/>
            <a:miter lim="800000"/>
            <a:headEnd/>
            <a:tailEnd/>
          </a:ln>
        </p:spPr>
        <p:txBody>
          <a:bodyPr anchor="ctr"/>
          <a:lstStyle/>
          <a:p>
            <a:pPr algn="ctr" eaLnBrk="0" hangingPunct="0"/>
            <a:r>
              <a:rPr lang="en-US" sz="3200" b="1">
                <a:latin typeface="Calibri" pitchFamily="-111" charset="0"/>
              </a:rPr>
              <a:t>NHE1 and MnSOD repression upon PPAR</a:t>
            </a:r>
            <a:r>
              <a:rPr lang="en-US" sz="3200" b="1">
                <a:latin typeface="Symbol" pitchFamily="-111" charset="2"/>
              </a:rPr>
              <a:t>g</a:t>
            </a:r>
            <a:r>
              <a:rPr lang="en-US" sz="3200" b="1">
                <a:latin typeface="Calibri" pitchFamily="-111" charset="0"/>
              </a:rPr>
              <a:t> activation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0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80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80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80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8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8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80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8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80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80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8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80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8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8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81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80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81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8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382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382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38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3" grpId="0"/>
      <p:bldP spid="33804" grpId="0"/>
      <p:bldP spid="33807" grpId="0"/>
      <p:bldP spid="33808" grpId="0"/>
      <p:bldP spid="33809" grpId="0"/>
      <p:bldP spid="33810" grpId="0"/>
      <p:bldP spid="33811" grpId="0"/>
      <p:bldP spid="33812" grpId="0" animBg="1"/>
      <p:bldP spid="33813" grpId="0"/>
      <p:bldP spid="33814" grpId="0"/>
      <p:bldP spid="33815" grpId="0" animBg="1"/>
      <p:bldP spid="33816" grpId="0"/>
      <p:bldP spid="33818" grpId="0"/>
      <p:bldP spid="100" grpId="0" animBg="1"/>
      <p:bldP spid="101" grpId="0" animBg="1"/>
      <p:bldP spid="102" grpId="0" animBg="1"/>
      <p:bldP spid="103" grpId="0" animBg="1"/>
      <p:bldP spid="33824" grpId="0"/>
      <p:bldP spid="33825" grpId="0"/>
      <p:bldP spid="107" grpId="0" animBg="1"/>
      <p:bldP spid="108" grpId="0" animBg="1"/>
      <p:bldP spid="33828" grpId="0" animBg="1"/>
      <p:bldP spid="338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110"/>
          <p:cNvSpPr>
            <a:spLocks noChangeArrowheads="1"/>
          </p:cNvSpPr>
          <p:nvPr/>
        </p:nvSpPr>
        <p:spPr bwMode="auto">
          <a:xfrm>
            <a:off x="5326063" y="2028825"/>
            <a:ext cx="620712" cy="103188"/>
          </a:xfrm>
          <a:prstGeom prst="rect">
            <a:avLst/>
          </a:prstGeom>
          <a:noFill/>
          <a:ln w="9525">
            <a:solidFill>
              <a:schemeClr val="tx1"/>
            </a:solidFill>
            <a:miter lim="800000"/>
            <a:headEnd/>
            <a:tailEnd/>
          </a:ln>
        </p:spPr>
        <p:txBody>
          <a:bodyPr wrap="none" anchor="ctr"/>
          <a:lstStyle/>
          <a:p>
            <a:pPr algn="ctr" eaLnBrk="0" hangingPunct="0"/>
            <a:r>
              <a:rPr lang="en-US" sz="800" b="1">
                <a:latin typeface="Calibri" pitchFamily="-111" charset="0"/>
                <a:cs typeface="Arial" charset="0"/>
              </a:rPr>
              <a:t>CAT</a:t>
            </a:r>
          </a:p>
        </p:txBody>
      </p:sp>
      <p:sp>
        <p:nvSpPr>
          <p:cNvPr id="38916" name="Rectangle 111"/>
          <p:cNvSpPr>
            <a:spLocks noChangeArrowheads="1"/>
          </p:cNvSpPr>
          <p:nvPr/>
        </p:nvSpPr>
        <p:spPr bwMode="auto">
          <a:xfrm>
            <a:off x="3513138" y="2024063"/>
            <a:ext cx="1512887" cy="109537"/>
          </a:xfrm>
          <a:prstGeom prst="rect">
            <a:avLst/>
          </a:prstGeom>
          <a:solidFill>
            <a:schemeClr val="tx1"/>
          </a:solidFill>
          <a:ln w="9525">
            <a:solidFill>
              <a:schemeClr val="tx1"/>
            </a:solidFill>
            <a:miter lim="800000"/>
            <a:headEnd/>
            <a:tailEnd/>
          </a:ln>
        </p:spPr>
        <p:txBody>
          <a:bodyPr wrap="none" anchor="ctr"/>
          <a:lstStyle/>
          <a:p>
            <a:endParaRPr lang="en-US">
              <a:latin typeface="Calibri" pitchFamily="-111" charset="0"/>
            </a:endParaRPr>
          </a:p>
        </p:txBody>
      </p:sp>
      <p:sp>
        <p:nvSpPr>
          <p:cNvPr id="38917" name="Rectangle 112"/>
          <p:cNvSpPr>
            <a:spLocks noChangeArrowheads="1"/>
          </p:cNvSpPr>
          <p:nvPr/>
        </p:nvSpPr>
        <p:spPr bwMode="auto">
          <a:xfrm>
            <a:off x="5080000" y="2028825"/>
            <a:ext cx="204788" cy="103188"/>
          </a:xfrm>
          <a:prstGeom prst="rect">
            <a:avLst/>
          </a:prstGeom>
          <a:noFill/>
          <a:ln w="9525">
            <a:solidFill>
              <a:schemeClr val="tx1"/>
            </a:solidFill>
            <a:miter lim="800000"/>
            <a:headEnd/>
            <a:tailEnd/>
          </a:ln>
        </p:spPr>
        <p:txBody>
          <a:bodyPr wrap="none" anchor="ctr"/>
          <a:lstStyle/>
          <a:p>
            <a:pPr algn="ctr" eaLnBrk="0" hangingPunct="0"/>
            <a:r>
              <a:rPr lang="en-US" sz="700" b="1">
                <a:latin typeface="Calibri" pitchFamily="-111" charset="0"/>
                <a:cs typeface="Arial" charset="0"/>
              </a:rPr>
              <a:t>TATA</a:t>
            </a:r>
          </a:p>
        </p:txBody>
      </p:sp>
      <p:sp>
        <p:nvSpPr>
          <p:cNvPr id="38918" name="Rectangle 113"/>
          <p:cNvSpPr>
            <a:spLocks noChangeArrowheads="1"/>
          </p:cNvSpPr>
          <p:nvPr/>
        </p:nvSpPr>
        <p:spPr bwMode="auto">
          <a:xfrm>
            <a:off x="5326063" y="2282825"/>
            <a:ext cx="620712" cy="101600"/>
          </a:xfrm>
          <a:prstGeom prst="rect">
            <a:avLst/>
          </a:prstGeom>
          <a:noFill/>
          <a:ln w="9525">
            <a:solidFill>
              <a:schemeClr val="tx1"/>
            </a:solidFill>
            <a:miter lim="800000"/>
            <a:headEnd/>
            <a:tailEnd/>
          </a:ln>
        </p:spPr>
        <p:txBody>
          <a:bodyPr wrap="none" anchor="ctr"/>
          <a:lstStyle/>
          <a:p>
            <a:pPr algn="ctr" eaLnBrk="0" hangingPunct="0"/>
            <a:r>
              <a:rPr lang="en-US" sz="800" b="1">
                <a:latin typeface="Calibri" pitchFamily="-111" charset="0"/>
                <a:cs typeface="Arial" charset="0"/>
              </a:rPr>
              <a:t>CAT</a:t>
            </a:r>
          </a:p>
        </p:txBody>
      </p:sp>
      <p:sp>
        <p:nvSpPr>
          <p:cNvPr id="38919" name="Rectangle 114"/>
          <p:cNvSpPr>
            <a:spLocks noChangeArrowheads="1"/>
          </p:cNvSpPr>
          <p:nvPr/>
        </p:nvSpPr>
        <p:spPr bwMode="auto">
          <a:xfrm>
            <a:off x="3938588" y="2279650"/>
            <a:ext cx="1087437" cy="107950"/>
          </a:xfrm>
          <a:prstGeom prst="rect">
            <a:avLst/>
          </a:prstGeom>
          <a:solidFill>
            <a:srgbClr val="DDDDDD"/>
          </a:solidFill>
          <a:ln w="9525">
            <a:solidFill>
              <a:schemeClr val="tx1"/>
            </a:solidFill>
            <a:miter lim="800000"/>
            <a:headEnd/>
            <a:tailEnd/>
          </a:ln>
        </p:spPr>
        <p:txBody>
          <a:bodyPr wrap="none" anchor="ctr"/>
          <a:lstStyle/>
          <a:p>
            <a:endParaRPr lang="en-US">
              <a:latin typeface="Calibri" pitchFamily="-111" charset="0"/>
            </a:endParaRPr>
          </a:p>
        </p:txBody>
      </p:sp>
      <p:sp>
        <p:nvSpPr>
          <p:cNvPr id="38920" name="Rectangle 115"/>
          <p:cNvSpPr>
            <a:spLocks noChangeArrowheads="1"/>
          </p:cNvSpPr>
          <p:nvPr/>
        </p:nvSpPr>
        <p:spPr bwMode="auto">
          <a:xfrm>
            <a:off x="5080000" y="2282825"/>
            <a:ext cx="204788" cy="101600"/>
          </a:xfrm>
          <a:prstGeom prst="rect">
            <a:avLst/>
          </a:prstGeom>
          <a:noFill/>
          <a:ln w="9525">
            <a:solidFill>
              <a:schemeClr val="tx1"/>
            </a:solidFill>
            <a:miter lim="800000"/>
            <a:headEnd/>
            <a:tailEnd/>
          </a:ln>
        </p:spPr>
        <p:txBody>
          <a:bodyPr wrap="none" anchor="ctr"/>
          <a:lstStyle/>
          <a:p>
            <a:pPr algn="ctr" eaLnBrk="0" hangingPunct="0"/>
            <a:r>
              <a:rPr lang="en-US" sz="700" b="1">
                <a:latin typeface="Calibri" pitchFamily="-111" charset="0"/>
                <a:cs typeface="Arial" charset="0"/>
              </a:rPr>
              <a:t>TATA</a:t>
            </a:r>
          </a:p>
        </p:txBody>
      </p:sp>
      <p:sp>
        <p:nvSpPr>
          <p:cNvPr id="38921" name="Text Box 117"/>
          <p:cNvSpPr txBox="1">
            <a:spLocks noChangeArrowheads="1"/>
          </p:cNvSpPr>
          <p:nvPr/>
        </p:nvSpPr>
        <p:spPr bwMode="auto">
          <a:xfrm>
            <a:off x="2590800" y="1343025"/>
            <a:ext cx="1563688" cy="246063"/>
          </a:xfrm>
          <a:prstGeom prst="rect">
            <a:avLst/>
          </a:prstGeom>
          <a:noFill/>
          <a:ln w="9525">
            <a:solidFill>
              <a:schemeClr val="tx1"/>
            </a:solidFill>
            <a:miter lim="800000"/>
            <a:headEnd/>
            <a:tailEnd/>
          </a:ln>
        </p:spPr>
        <p:txBody>
          <a:bodyPr>
            <a:spAutoFit/>
          </a:bodyPr>
          <a:lstStyle/>
          <a:p>
            <a:pPr>
              <a:spcBef>
                <a:spcPct val="50000"/>
              </a:spcBef>
            </a:pPr>
            <a:r>
              <a:rPr lang="en-US" sz="1000">
                <a:latin typeface="Calibri" pitchFamily="-111" charset="0"/>
                <a:cs typeface="Arial" charset="0"/>
              </a:rPr>
              <a:t>TG</a:t>
            </a:r>
            <a:r>
              <a:rPr lang="en-US" sz="1000" b="1" i="1" u="sng">
                <a:latin typeface="Calibri" pitchFamily="-111" charset="0"/>
                <a:cs typeface="Arial" charset="0"/>
              </a:rPr>
              <a:t>AGGTCA</a:t>
            </a:r>
            <a:r>
              <a:rPr lang="en-US" sz="1000">
                <a:latin typeface="Calibri" pitchFamily="-111" charset="0"/>
                <a:cs typeface="Arial" charset="0"/>
              </a:rPr>
              <a:t>GG</a:t>
            </a:r>
            <a:r>
              <a:rPr lang="en-US" sz="1000" b="1" i="1" u="sng">
                <a:latin typeface="Calibri" pitchFamily="-111" charset="0"/>
                <a:cs typeface="Arial" charset="0"/>
              </a:rPr>
              <a:t>AGTTCG</a:t>
            </a:r>
            <a:r>
              <a:rPr lang="en-US" sz="1000">
                <a:latin typeface="Calibri" pitchFamily="-111" charset="0"/>
                <a:cs typeface="Arial" charset="0"/>
              </a:rPr>
              <a:t>AG</a:t>
            </a:r>
          </a:p>
        </p:txBody>
      </p:sp>
      <p:sp>
        <p:nvSpPr>
          <p:cNvPr id="38922" name="Text Box 118"/>
          <p:cNvSpPr txBox="1">
            <a:spLocks noChangeArrowheads="1"/>
          </p:cNvSpPr>
          <p:nvPr/>
        </p:nvSpPr>
        <p:spPr bwMode="auto">
          <a:xfrm>
            <a:off x="2905125" y="1098550"/>
            <a:ext cx="920750" cy="261938"/>
          </a:xfrm>
          <a:prstGeom prst="rect">
            <a:avLst/>
          </a:prstGeom>
          <a:noFill/>
          <a:ln w="9525">
            <a:noFill/>
            <a:miter lim="800000"/>
            <a:headEnd/>
            <a:tailEnd/>
          </a:ln>
        </p:spPr>
        <p:txBody>
          <a:bodyPr>
            <a:spAutoFit/>
          </a:bodyPr>
          <a:lstStyle/>
          <a:p>
            <a:pPr algn="ctr">
              <a:spcBef>
                <a:spcPct val="50000"/>
              </a:spcBef>
            </a:pPr>
            <a:r>
              <a:rPr lang="en-US" sz="1100" b="1">
                <a:latin typeface="Calibri" pitchFamily="-111" charset="0"/>
                <a:cs typeface="Arial" charset="0"/>
              </a:rPr>
              <a:t>PPRE 1</a:t>
            </a:r>
            <a:endParaRPr lang="el-GR" sz="1100" b="1">
              <a:latin typeface="Calibri" pitchFamily="-111" charset="0"/>
              <a:cs typeface="Arial" charset="0"/>
            </a:endParaRPr>
          </a:p>
        </p:txBody>
      </p:sp>
      <p:sp>
        <p:nvSpPr>
          <p:cNvPr id="38923" name="Rectangle 119"/>
          <p:cNvSpPr>
            <a:spLocks noChangeArrowheads="1"/>
          </p:cNvSpPr>
          <p:nvPr/>
        </p:nvSpPr>
        <p:spPr bwMode="auto">
          <a:xfrm>
            <a:off x="5972175" y="2005013"/>
            <a:ext cx="744538" cy="169862"/>
          </a:xfrm>
          <a:prstGeom prst="rect">
            <a:avLst/>
          </a:prstGeom>
          <a:noFill/>
          <a:ln w="9525">
            <a:noFill/>
            <a:miter lim="800000"/>
            <a:headEnd/>
            <a:tailEnd/>
          </a:ln>
        </p:spPr>
        <p:txBody>
          <a:bodyPr lIns="0" tIns="0" rIns="0" bIns="0">
            <a:spAutoFit/>
          </a:bodyPr>
          <a:lstStyle/>
          <a:p>
            <a:pPr eaLnBrk="0" hangingPunct="0"/>
            <a:r>
              <a:rPr lang="en-GB" sz="1100" b="1">
                <a:solidFill>
                  <a:srgbClr val="000000"/>
                </a:solidFill>
                <a:latin typeface="Calibri" pitchFamily="-111" charset="0"/>
                <a:cs typeface="Arial" charset="0"/>
              </a:rPr>
              <a:t>-1374/+16</a:t>
            </a:r>
            <a:endParaRPr lang="en-GB" sz="1100" b="1">
              <a:latin typeface="Times" pitchFamily="-111" charset="0"/>
              <a:cs typeface="Arial" charset="0"/>
            </a:endParaRPr>
          </a:p>
        </p:txBody>
      </p:sp>
      <p:sp>
        <p:nvSpPr>
          <p:cNvPr id="38924" name="Rectangle 120"/>
          <p:cNvSpPr>
            <a:spLocks noChangeArrowheads="1"/>
          </p:cNvSpPr>
          <p:nvPr/>
        </p:nvSpPr>
        <p:spPr bwMode="auto">
          <a:xfrm>
            <a:off x="5989638" y="2243138"/>
            <a:ext cx="679450" cy="169862"/>
          </a:xfrm>
          <a:prstGeom prst="rect">
            <a:avLst/>
          </a:prstGeom>
          <a:noFill/>
          <a:ln w="9525">
            <a:noFill/>
            <a:miter lim="800000"/>
            <a:headEnd/>
            <a:tailEnd/>
          </a:ln>
        </p:spPr>
        <p:txBody>
          <a:bodyPr lIns="0" tIns="0" rIns="0" bIns="0">
            <a:spAutoFit/>
          </a:bodyPr>
          <a:lstStyle/>
          <a:p>
            <a:pPr eaLnBrk="0" hangingPunct="0"/>
            <a:r>
              <a:rPr lang="en-GB" sz="1100" b="1">
                <a:solidFill>
                  <a:srgbClr val="000000"/>
                </a:solidFill>
                <a:latin typeface="Calibri" pitchFamily="-111" charset="0"/>
                <a:cs typeface="Arial" charset="0"/>
              </a:rPr>
              <a:t>-850/+16</a:t>
            </a:r>
            <a:endParaRPr lang="en-GB" sz="1100" b="1">
              <a:latin typeface="Times" pitchFamily="-111" charset="0"/>
              <a:cs typeface="Arial" charset="0"/>
            </a:endParaRPr>
          </a:p>
        </p:txBody>
      </p:sp>
      <p:cxnSp>
        <p:nvCxnSpPr>
          <p:cNvPr id="75" name="Straight Arrow Connector 74"/>
          <p:cNvCxnSpPr/>
          <p:nvPr/>
        </p:nvCxnSpPr>
        <p:spPr bwMode="auto">
          <a:xfrm rot="5400000">
            <a:off x="3561557" y="1789906"/>
            <a:ext cx="381000" cy="15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926" name="Text Box 117"/>
          <p:cNvSpPr txBox="1">
            <a:spLocks noChangeArrowheads="1"/>
          </p:cNvSpPr>
          <p:nvPr/>
        </p:nvSpPr>
        <p:spPr bwMode="auto">
          <a:xfrm>
            <a:off x="4340225" y="1335088"/>
            <a:ext cx="1565275" cy="246062"/>
          </a:xfrm>
          <a:prstGeom prst="rect">
            <a:avLst/>
          </a:prstGeom>
          <a:noFill/>
          <a:ln w="9525">
            <a:solidFill>
              <a:schemeClr val="tx1"/>
            </a:solidFill>
            <a:miter lim="800000"/>
            <a:headEnd/>
            <a:tailEnd/>
          </a:ln>
        </p:spPr>
        <p:txBody>
          <a:bodyPr>
            <a:spAutoFit/>
          </a:bodyPr>
          <a:lstStyle/>
          <a:p>
            <a:pPr>
              <a:spcBef>
                <a:spcPct val="50000"/>
              </a:spcBef>
            </a:pPr>
            <a:r>
              <a:rPr lang="en-GB" sz="1000">
                <a:latin typeface="Calibri" pitchFamily="-111" charset="0"/>
              </a:rPr>
              <a:t>CA</a:t>
            </a:r>
            <a:r>
              <a:rPr lang="en-GB" sz="1000" b="1" i="1" u="sng">
                <a:latin typeface="Calibri" pitchFamily="-111" charset="0"/>
              </a:rPr>
              <a:t>AGGTCA</a:t>
            </a:r>
            <a:r>
              <a:rPr lang="en-GB" sz="1000">
                <a:latin typeface="Calibri" pitchFamily="-111" charset="0"/>
              </a:rPr>
              <a:t>CA</a:t>
            </a:r>
            <a:r>
              <a:rPr lang="en-GB" sz="1000" b="1" i="1" u="sng">
                <a:latin typeface="Calibri" pitchFamily="-111" charset="0"/>
              </a:rPr>
              <a:t>CGGTAA</a:t>
            </a:r>
            <a:r>
              <a:rPr lang="en-GB" sz="1000">
                <a:latin typeface="Calibri" pitchFamily="-111" charset="0"/>
              </a:rPr>
              <a:t>CT</a:t>
            </a:r>
            <a:endParaRPr lang="en-US" sz="1000">
              <a:latin typeface="Calibri" pitchFamily="-111" charset="0"/>
              <a:cs typeface="Arial" charset="0"/>
            </a:endParaRPr>
          </a:p>
        </p:txBody>
      </p:sp>
      <p:sp>
        <p:nvSpPr>
          <p:cNvPr id="38927" name="Text Box 118"/>
          <p:cNvSpPr txBox="1">
            <a:spLocks noChangeArrowheads="1"/>
          </p:cNvSpPr>
          <p:nvPr/>
        </p:nvSpPr>
        <p:spPr bwMode="auto">
          <a:xfrm>
            <a:off x="4608513" y="1112838"/>
            <a:ext cx="920750" cy="261937"/>
          </a:xfrm>
          <a:prstGeom prst="rect">
            <a:avLst/>
          </a:prstGeom>
          <a:noFill/>
          <a:ln w="9525">
            <a:noFill/>
            <a:miter lim="800000"/>
            <a:headEnd/>
            <a:tailEnd/>
          </a:ln>
        </p:spPr>
        <p:txBody>
          <a:bodyPr>
            <a:spAutoFit/>
          </a:bodyPr>
          <a:lstStyle/>
          <a:p>
            <a:pPr algn="ctr">
              <a:spcBef>
                <a:spcPct val="50000"/>
              </a:spcBef>
            </a:pPr>
            <a:r>
              <a:rPr lang="en-US" sz="1100" b="1">
                <a:latin typeface="Calibri" pitchFamily="-111" charset="0"/>
                <a:cs typeface="Arial" charset="0"/>
              </a:rPr>
              <a:t>PPRE 2</a:t>
            </a:r>
            <a:endParaRPr lang="el-GR" sz="1100" b="1">
              <a:latin typeface="Calibri" pitchFamily="-111" charset="0"/>
              <a:cs typeface="Arial" charset="0"/>
            </a:endParaRPr>
          </a:p>
        </p:txBody>
      </p:sp>
      <p:cxnSp>
        <p:nvCxnSpPr>
          <p:cNvPr id="78" name="Straight Arrow Connector 77"/>
          <p:cNvCxnSpPr/>
          <p:nvPr/>
        </p:nvCxnSpPr>
        <p:spPr bwMode="auto">
          <a:xfrm rot="5400000">
            <a:off x="4548188" y="1789113"/>
            <a:ext cx="382587" cy="15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auto">
          <a:xfrm rot="5400000">
            <a:off x="3556000" y="2176463"/>
            <a:ext cx="754063" cy="158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2673350" y="944563"/>
            <a:ext cx="31242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931" name="TextBox 122"/>
          <p:cNvSpPr txBox="1">
            <a:spLocks noChangeArrowheads="1"/>
          </p:cNvSpPr>
          <p:nvPr/>
        </p:nvSpPr>
        <p:spPr bwMode="auto">
          <a:xfrm>
            <a:off x="2978150" y="685800"/>
            <a:ext cx="2743200" cy="277813"/>
          </a:xfrm>
          <a:prstGeom prst="rect">
            <a:avLst/>
          </a:prstGeom>
          <a:noFill/>
          <a:ln w="9525">
            <a:noFill/>
            <a:miter lim="800000"/>
            <a:headEnd/>
            <a:tailEnd/>
          </a:ln>
        </p:spPr>
        <p:txBody>
          <a:bodyPr>
            <a:spAutoFit/>
          </a:bodyPr>
          <a:lstStyle/>
          <a:p>
            <a:r>
              <a:rPr lang="en-US" sz="1200" b="1"/>
              <a:t>Human NHE1 promoter constructs</a:t>
            </a:r>
          </a:p>
        </p:txBody>
      </p:sp>
      <p:grpSp>
        <p:nvGrpSpPr>
          <p:cNvPr id="38932" name="Group 42"/>
          <p:cNvGrpSpPr>
            <a:grpSpLocks/>
          </p:cNvGrpSpPr>
          <p:nvPr/>
        </p:nvGrpSpPr>
        <p:grpSpPr bwMode="auto">
          <a:xfrm>
            <a:off x="6084888" y="4038600"/>
            <a:ext cx="3059112" cy="508000"/>
            <a:chOff x="5959475" y="5537200"/>
            <a:chExt cx="3059113" cy="508000"/>
          </a:xfrm>
        </p:grpSpPr>
        <p:sp>
          <p:nvSpPr>
            <p:cNvPr id="39012" name="TextBox 44"/>
            <p:cNvSpPr txBox="1">
              <a:spLocks noChangeArrowheads="1"/>
            </p:cNvSpPr>
            <p:nvPr/>
          </p:nvSpPr>
          <p:spPr bwMode="auto">
            <a:xfrm>
              <a:off x="5959475" y="5537200"/>
              <a:ext cx="3048000" cy="276999"/>
            </a:xfrm>
            <a:prstGeom prst="rect">
              <a:avLst/>
            </a:prstGeom>
            <a:noFill/>
            <a:ln w="9525">
              <a:noFill/>
              <a:miter lim="800000"/>
              <a:headEnd/>
              <a:tailEnd/>
            </a:ln>
          </p:spPr>
          <p:txBody>
            <a:bodyPr>
              <a:spAutoFit/>
            </a:bodyPr>
            <a:lstStyle/>
            <a:p>
              <a:r>
                <a:rPr lang="en-US" sz="1200" b="1"/>
                <a:t>-1374 has PPRE1, and PPRE2</a:t>
              </a:r>
            </a:p>
          </p:txBody>
        </p:sp>
        <p:sp>
          <p:nvSpPr>
            <p:cNvPr id="39013" name="TextBox 46"/>
            <p:cNvSpPr txBox="1">
              <a:spLocks noChangeArrowheads="1"/>
            </p:cNvSpPr>
            <p:nvPr/>
          </p:nvSpPr>
          <p:spPr bwMode="auto">
            <a:xfrm>
              <a:off x="5970588" y="5767388"/>
              <a:ext cx="3048000" cy="277812"/>
            </a:xfrm>
            <a:prstGeom prst="rect">
              <a:avLst/>
            </a:prstGeom>
            <a:noFill/>
            <a:ln w="9525">
              <a:noFill/>
              <a:miter lim="800000"/>
              <a:headEnd/>
              <a:tailEnd/>
            </a:ln>
          </p:spPr>
          <p:txBody>
            <a:bodyPr>
              <a:spAutoFit/>
            </a:bodyPr>
            <a:lstStyle/>
            <a:p>
              <a:r>
                <a:rPr lang="en-US" sz="1200" b="1"/>
                <a:t>-850  has only PPRE2</a:t>
              </a:r>
            </a:p>
          </p:txBody>
        </p:sp>
      </p:grpSp>
      <p:grpSp>
        <p:nvGrpSpPr>
          <p:cNvPr id="38933" name="Group 105"/>
          <p:cNvGrpSpPr>
            <a:grpSpLocks/>
          </p:cNvGrpSpPr>
          <p:nvPr/>
        </p:nvGrpSpPr>
        <p:grpSpPr bwMode="auto">
          <a:xfrm>
            <a:off x="1143000" y="2514600"/>
            <a:ext cx="6934200" cy="3810000"/>
            <a:chOff x="997043" y="3254054"/>
            <a:chExt cx="4230213" cy="2692523"/>
          </a:xfrm>
        </p:grpSpPr>
        <p:sp>
          <p:nvSpPr>
            <p:cNvPr id="38936" name="Rectangle 129"/>
            <p:cNvSpPr>
              <a:spLocks noChangeArrowheads="1"/>
            </p:cNvSpPr>
            <p:nvPr/>
          </p:nvSpPr>
          <p:spPr bwMode="auto">
            <a:xfrm>
              <a:off x="4402766" y="3587625"/>
              <a:ext cx="813759" cy="148760"/>
            </a:xfrm>
            <a:prstGeom prst="rect">
              <a:avLst/>
            </a:prstGeom>
            <a:noFill/>
            <a:ln w="9525">
              <a:noFill/>
              <a:miter lim="800000"/>
              <a:headEnd/>
              <a:tailEnd/>
            </a:ln>
          </p:spPr>
          <p:txBody>
            <a:bodyPr lIns="0" tIns="0" rIns="0" bIns="0">
              <a:spAutoFit/>
            </a:bodyPr>
            <a:lstStyle/>
            <a:p>
              <a:pPr eaLnBrk="0" hangingPunct="0"/>
              <a:r>
                <a:rPr lang="en-GB" sz="1100" b="1">
                  <a:solidFill>
                    <a:srgbClr val="000000"/>
                  </a:solidFill>
                  <a:latin typeface="Calibri" pitchFamily="-111" charset="0"/>
                  <a:cs typeface="Arial" charset="0"/>
                </a:rPr>
                <a:t>0</a:t>
              </a:r>
              <a:r>
                <a:rPr lang="en-US" sz="1100" b="1">
                  <a:latin typeface="Calibri" pitchFamily="-111" charset="0"/>
                  <a:cs typeface="Arial" charset="0"/>
                </a:rPr>
                <a:t>µ</a:t>
              </a:r>
              <a:r>
                <a:rPr lang="en-GB" sz="1100" b="1">
                  <a:solidFill>
                    <a:srgbClr val="000000"/>
                  </a:solidFill>
                  <a:latin typeface="Calibri" pitchFamily="-111" charset="0"/>
                  <a:cs typeface="Arial" charset="0"/>
                </a:rPr>
                <a:t>M</a:t>
              </a:r>
              <a:endParaRPr lang="en-GB" sz="1100" b="1">
                <a:latin typeface="Calibri" pitchFamily="-111" charset="0"/>
                <a:cs typeface="Arial" charset="0"/>
              </a:endParaRPr>
            </a:p>
          </p:txBody>
        </p:sp>
        <p:sp>
          <p:nvSpPr>
            <p:cNvPr id="38937" name="Rectangle 130"/>
            <p:cNvSpPr>
              <a:spLocks noChangeArrowheads="1"/>
            </p:cNvSpPr>
            <p:nvPr/>
          </p:nvSpPr>
          <p:spPr bwMode="auto">
            <a:xfrm>
              <a:off x="4414755" y="3776024"/>
              <a:ext cx="741824" cy="148760"/>
            </a:xfrm>
            <a:prstGeom prst="rect">
              <a:avLst/>
            </a:prstGeom>
            <a:noFill/>
            <a:ln w="9525">
              <a:noFill/>
              <a:miter lim="800000"/>
              <a:headEnd/>
              <a:tailEnd/>
            </a:ln>
          </p:spPr>
          <p:txBody>
            <a:bodyPr lIns="0" tIns="0" rIns="0" bIns="0">
              <a:spAutoFit/>
            </a:bodyPr>
            <a:lstStyle/>
            <a:p>
              <a:pPr eaLnBrk="0" hangingPunct="0"/>
              <a:r>
                <a:rPr lang="en-GB" sz="1100" b="1">
                  <a:solidFill>
                    <a:srgbClr val="000000"/>
                  </a:solidFill>
                  <a:latin typeface="Calibri" pitchFamily="-111" charset="0"/>
                  <a:cs typeface="Arial" charset="0"/>
                </a:rPr>
                <a:t>3µM</a:t>
              </a:r>
              <a:endParaRPr lang="en-GB" sz="1100" b="1">
                <a:latin typeface="Calibri" pitchFamily="-111" charset="0"/>
                <a:cs typeface="Arial" charset="0"/>
              </a:endParaRPr>
            </a:p>
          </p:txBody>
        </p:sp>
        <p:sp>
          <p:nvSpPr>
            <p:cNvPr id="38938" name="Rectangle 129"/>
            <p:cNvSpPr>
              <a:spLocks noChangeArrowheads="1"/>
            </p:cNvSpPr>
            <p:nvPr/>
          </p:nvSpPr>
          <p:spPr bwMode="auto">
            <a:xfrm>
              <a:off x="4413497" y="3958968"/>
              <a:ext cx="813759" cy="148760"/>
            </a:xfrm>
            <a:prstGeom prst="rect">
              <a:avLst/>
            </a:prstGeom>
            <a:noFill/>
            <a:ln w="9525">
              <a:noFill/>
              <a:miter lim="800000"/>
              <a:headEnd/>
              <a:tailEnd/>
            </a:ln>
          </p:spPr>
          <p:txBody>
            <a:bodyPr lIns="0" tIns="0" rIns="0" bIns="0">
              <a:spAutoFit/>
            </a:bodyPr>
            <a:lstStyle/>
            <a:p>
              <a:pPr eaLnBrk="0" hangingPunct="0"/>
              <a:r>
                <a:rPr lang="en-GB" sz="1100" b="1">
                  <a:solidFill>
                    <a:srgbClr val="000000"/>
                  </a:solidFill>
                  <a:latin typeface="Calibri" pitchFamily="-111" charset="0"/>
                  <a:cs typeface="Arial" charset="0"/>
                </a:rPr>
                <a:t>5µM</a:t>
              </a:r>
              <a:endParaRPr lang="en-GB" sz="1100" b="1">
                <a:latin typeface="Calibri" pitchFamily="-111" charset="0"/>
                <a:cs typeface="Arial" charset="0"/>
              </a:endParaRPr>
            </a:p>
          </p:txBody>
        </p:sp>
        <p:grpSp>
          <p:nvGrpSpPr>
            <p:cNvPr id="38939" name="Group 104"/>
            <p:cNvGrpSpPr>
              <a:grpSpLocks/>
            </p:cNvGrpSpPr>
            <p:nvPr/>
          </p:nvGrpSpPr>
          <p:grpSpPr bwMode="auto">
            <a:xfrm>
              <a:off x="997043" y="3254054"/>
              <a:ext cx="3839137" cy="2692523"/>
              <a:chOff x="997043" y="3254054"/>
              <a:chExt cx="3839137" cy="2692523"/>
            </a:xfrm>
          </p:grpSpPr>
          <p:sp>
            <p:nvSpPr>
              <p:cNvPr id="6171" name="Rectangle 7"/>
              <p:cNvSpPr>
                <a:spLocks noChangeArrowheads="1"/>
              </p:cNvSpPr>
              <p:nvPr/>
            </p:nvSpPr>
            <p:spPr bwMode="auto">
              <a:xfrm>
                <a:off x="1931742" y="3874517"/>
                <a:ext cx="197820" cy="1711785"/>
              </a:xfrm>
              <a:prstGeom prst="rect">
                <a:avLst/>
              </a:prstGeom>
              <a:solidFill>
                <a:schemeClr val="bg2">
                  <a:lumMod val="75000"/>
                </a:schemeClr>
              </a:solidFill>
              <a:ln>
                <a:headEnd/>
                <a:tailEnd/>
              </a:ln>
            </p:spPr>
            <p:style>
              <a:lnRef idx="0">
                <a:schemeClr val="accent1"/>
              </a:lnRef>
              <a:fillRef idx="3">
                <a:schemeClr val="accent1"/>
              </a:fillRef>
              <a:effectRef idx="3">
                <a:schemeClr val="accent1"/>
              </a:effectRef>
              <a:fontRef idx="minor">
                <a:schemeClr val="lt1"/>
              </a:fontRef>
            </p:style>
            <p:txBody>
              <a:bodyPr/>
              <a:lstStyle/>
              <a:p>
                <a:endParaRPr lang="en-US">
                  <a:solidFill>
                    <a:srgbClr val="FFFFFF"/>
                  </a:solidFill>
                  <a:ea typeface="ＭＳ Ｐゴシック" pitchFamily="-111" charset="-128"/>
                </a:endParaRPr>
              </a:p>
            </p:txBody>
          </p:sp>
          <p:sp>
            <p:nvSpPr>
              <p:cNvPr id="4122" name="Rectangle 9"/>
              <p:cNvSpPr>
                <a:spLocks noChangeArrowheads="1"/>
              </p:cNvSpPr>
              <p:nvPr/>
            </p:nvSpPr>
            <p:spPr bwMode="auto">
              <a:xfrm>
                <a:off x="2135059" y="4329669"/>
                <a:ext cx="210492" cy="1256975"/>
              </a:xfrm>
              <a:prstGeom prst="rect">
                <a:avLst/>
              </a:prstGeom>
              <a:solidFill>
                <a:schemeClr val="tx1">
                  <a:lumMod val="85000"/>
                  <a:lumOff val="15000"/>
                </a:schemeClr>
              </a:solidFill>
              <a:ln>
                <a:headEnd/>
                <a:tailEnd/>
              </a:ln>
            </p:spPr>
            <p:style>
              <a:lnRef idx="0">
                <a:schemeClr val="accent1"/>
              </a:lnRef>
              <a:fillRef idx="3">
                <a:schemeClr val="accent1"/>
              </a:fillRef>
              <a:effectRef idx="3">
                <a:schemeClr val="accent1"/>
              </a:effectRef>
              <a:fontRef idx="minor">
                <a:schemeClr val="lt1"/>
              </a:fontRef>
            </p:style>
            <p:txBody>
              <a:bodyPr/>
              <a:lstStyle/>
              <a:p>
                <a:endParaRPr lang="en-US">
                  <a:solidFill>
                    <a:srgbClr val="FFFFFF"/>
                  </a:solidFill>
                  <a:ea typeface="ＭＳ Ｐゴシック" pitchFamily="-111" charset="-128"/>
                </a:endParaRPr>
              </a:p>
            </p:txBody>
          </p:sp>
          <p:sp>
            <p:nvSpPr>
              <p:cNvPr id="6173" name="Rectangle 10"/>
              <p:cNvSpPr>
                <a:spLocks noChangeArrowheads="1"/>
              </p:cNvSpPr>
              <p:nvPr/>
            </p:nvSpPr>
            <p:spPr bwMode="auto">
              <a:xfrm>
                <a:off x="2345867" y="4975476"/>
                <a:ext cx="199318" cy="610826"/>
              </a:xfrm>
              <a:prstGeom prst="rect">
                <a:avLst/>
              </a:prstGeom>
              <a:solidFill>
                <a:schemeClr val="bg1">
                  <a:lumMod val="65000"/>
                </a:schemeClr>
              </a:solidFill>
              <a:ln>
                <a:headEnd/>
                <a:tailEnd/>
              </a:ln>
            </p:spPr>
            <p:style>
              <a:lnRef idx="0">
                <a:schemeClr val="accent1"/>
              </a:lnRef>
              <a:fillRef idx="3">
                <a:schemeClr val="accent1"/>
              </a:fillRef>
              <a:effectRef idx="3">
                <a:schemeClr val="accent1"/>
              </a:effectRef>
              <a:fontRef idx="minor">
                <a:schemeClr val="lt1"/>
              </a:fontRef>
            </p:style>
            <p:txBody>
              <a:bodyPr/>
              <a:lstStyle/>
              <a:p>
                <a:endParaRPr lang="en-US">
                  <a:solidFill>
                    <a:srgbClr val="FFFFFF"/>
                  </a:solidFill>
                  <a:ea typeface="ＭＳ Ｐゴシック" pitchFamily="-111" charset="-128"/>
                </a:endParaRPr>
              </a:p>
            </p:txBody>
          </p:sp>
          <p:sp>
            <p:nvSpPr>
              <p:cNvPr id="6174" name="Rectangle 11"/>
              <p:cNvSpPr>
                <a:spLocks noChangeArrowheads="1"/>
              </p:cNvSpPr>
              <p:nvPr/>
            </p:nvSpPr>
            <p:spPr bwMode="auto">
              <a:xfrm>
                <a:off x="3211398" y="4366122"/>
                <a:ext cx="211308" cy="1220180"/>
              </a:xfrm>
              <a:prstGeom prst="rect">
                <a:avLst/>
              </a:prstGeom>
              <a:solidFill>
                <a:schemeClr val="bg2">
                  <a:lumMod val="75000"/>
                </a:schemeClr>
              </a:solidFill>
              <a:ln>
                <a:headEnd/>
                <a:tailEnd/>
              </a:ln>
            </p:spPr>
            <p:style>
              <a:lnRef idx="0">
                <a:schemeClr val="accent1"/>
              </a:lnRef>
              <a:fillRef idx="3">
                <a:schemeClr val="accent1"/>
              </a:fillRef>
              <a:effectRef idx="3">
                <a:schemeClr val="accent1"/>
              </a:effectRef>
              <a:fontRef idx="minor">
                <a:schemeClr val="lt1"/>
              </a:fontRef>
            </p:style>
            <p:txBody>
              <a:bodyPr/>
              <a:lstStyle/>
              <a:p>
                <a:endParaRPr lang="en-US">
                  <a:solidFill>
                    <a:srgbClr val="FFFFFF"/>
                  </a:solidFill>
                  <a:ea typeface="ＭＳ Ｐゴシック" pitchFamily="-111" charset="-128"/>
                </a:endParaRPr>
              </a:p>
            </p:txBody>
          </p:sp>
          <p:sp>
            <p:nvSpPr>
              <p:cNvPr id="6175" name="Rectangle 13"/>
              <p:cNvSpPr>
                <a:spLocks noChangeArrowheads="1"/>
              </p:cNvSpPr>
              <p:nvPr/>
            </p:nvSpPr>
            <p:spPr bwMode="auto">
              <a:xfrm>
                <a:off x="3427194" y="4046725"/>
                <a:ext cx="199319" cy="1539577"/>
              </a:xfrm>
              <a:prstGeom prst="rect">
                <a:avLst/>
              </a:prstGeom>
              <a:solidFill>
                <a:schemeClr val="tx1">
                  <a:lumMod val="85000"/>
                  <a:lumOff val="15000"/>
                </a:schemeClr>
              </a:solidFill>
              <a:ln>
                <a:headEnd/>
                <a:tailEnd/>
              </a:ln>
            </p:spPr>
            <p:style>
              <a:lnRef idx="0">
                <a:schemeClr val="accent1"/>
              </a:lnRef>
              <a:fillRef idx="3">
                <a:schemeClr val="accent1"/>
              </a:fillRef>
              <a:effectRef idx="3">
                <a:schemeClr val="accent1"/>
              </a:effectRef>
              <a:fontRef idx="minor">
                <a:schemeClr val="lt1"/>
              </a:fontRef>
            </p:style>
            <p:txBody>
              <a:bodyPr/>
              <a:lstStyle/>
              <a:p>
                <a:endParaRPr lang="en-US">
                  <a:solidFill>
                    <a:srgbClr val="FFFFFF"/>
                  </a:solidFill>
                  <a:ea typeface="ＭＳ Ｐゴシック" pitchFamily="-111" charset="-128"/>
                </a:endParaRPr>
              </a:p>
            </p:txBody>
          </p:sp>
          <p:sp>
            <p:nvSpPr>
              <p:cNvPr id="6176" name="Rectangle 14"/>
              <p:cNvSpPr>
                <a:spLocks noChangeArrowheads="1"/>
              </p:cNvSpPr>
              <p:nvPr/>
            </p:nvSpPr>
            <p:spPr bwMode="auto">
              <a:xfrm>
                <a:off x="3627021" y="4498590"/>
                <a:ext cx="209809" cy="1087712"/>
              </a:xfrm>
              <a:prstGeom prst="rect">
                <a:avLst/>
              </a:prstGeom>
              <a:solidFill>
                <a:schemeClr val="bg1">
                  <a:lumMod val="65000"/>
                </a:schemeClr>
              </a:solidFill>
              <a:ln>
                <a:headEnd/>
                <a:tailEnd/>
              </a:ln>
            </p:spPr>
            <p:style>
              <a:lnRef idx="0">
                <a:schemeClr val="accent1"/>
              </a:lnRef>
              <a:fillRef idx="3">
                <a:schemeClr val="accent1"/>
              </a:fillRef>
              <a:effectRef idx="3">
                <a:schemeClr val="accent1"/>
              </a:effectRef>
              <a:fontRef idx="minor">
                <a:schemeClr val="lt1"/>
              </a:fontRef>
            </p:style>
            <p:txBody>
              <a:bodyPr/>
              <a:lstStyle/>
              <a:p>
                <a:endParaRPr lang="en-US">
                  <a:solidFill>
                    <a:srgbClr val="FFFFFF"/>
                  </a:solidFill>
                  <a:ea typeface="ＭＳ Ｐゴシック" pitchFamily="-111" charset="-128"/>
                </a:endParaRPr>
              </a:p>
            </p:txBody>
          </p:sp>
          <p:sp>
            <p:nvSpPr>
              <p:cNvPr id="38958" name="Line 18"/>
              <p:cNvSpPr>
                <a:spLocks noChangeShapeType="1"/>
              </p:cNvSpPr>
              <p:nvPr/>
            </p:nvSpPr>
            <p:spPr bwMode="auto">
              <a:xfrm flipV="1">
                <a:off x="2030652" y="3765598"/>
                <a:ext cx="0" cy="108918"/>
              </a:xfrm>
              <a:prstGeom prst="line">
                <a:avLst/>
              </a:prstGeom>
              <a:noFill/>
              <a:ln w="9525">
                <a:solidFill>
                  <a:srgbClr val="000000"/>
                </a:solidFill>
                <a:round/>
                <a:headEnd/>
                <a:tailEnd/>
              </a:ln>
            </p:spPr>
            <p:txBody>
              <a:bodyPr/>
              <a:lstStyle/>
              <a:p>
                <a:endParaRPr lang="en-SG"/>
              </a:p>
            </p:txBody>
          </p:sp>
          <p:sp>
            <p:nvSpPr>
              <p:cNvPr id="38959" name="Line 19"/>
              <p:cNvSpPr>
                <a:spLocks noChangeShapeType="1"/>
              </p:cNvSpPr>
              <p:nvPr/>
            </p:nvSpPr>
            <p:spPr bwMode="auto">
              <a:xfrm>
                <a:off x="1997682" y="3765598"/>
                <a:ext cx="77929" cy="0"/>
              </a:xfrm>
              <a:prstGeom prst="line">
                <a:avLst/>
              </a:prstGeom>
              <a:noFill/>
              <a:ln w="9525">
                <a:solidFill>
                  <a:srgbClr val="000000"/>
                </a:solidFill>
                <a:round/>
                <a:headEnd/>
                <a:tailEnd/>
              </a:ln>
            </p:spPr>
            <p:txBody>
              <a:bodyPr/>
              <a:lstStyle/>
              <a:p>
                <a:endParaRPr lang="en-SG"/>
              </a:p>
            </p:txBody>
          </p:sp>
          <p:sp>
            <p:nvSpPr>
              <p:cNvPr id="38960" name="Line 22"/>
              <p:cNvSpPr>
                <a:spLocks noChangeShapeType="1"/>
              </p:cNvSpPr>
              <p:nvPr/>
            </p:nvSpPr>
            <p:spPr bwMode="auto">
              <a:xfrm flipV="1">
                <a:off x="2235958" y="4302831"/>
                <a:ext cx="0" cy="26494"/>
              </a:xfrm>
              <a:prstGeom prst="line">
                <a:avLst/>
              </a:prstGeom>
              <a:noFill/>
              <a:ln w="9525">
                <a:solidFill>
                  <a:srgbClr val="000000"/>
                </a:solidFill>
                <a:round/>
                <a:headEnd/>
                <a:tailEnd/>
              </a:ln>
            </p:spPr>
            <p:txBody>
              <a:bodyPr/>
              <a:lstStyle/>
              <a:p>
                <a:endParaRPr lang="en-SG"/>
              </a:p>
            </p:txBody>
          </p:sp>
          <p:sp>
            <p:nvSpPr>
              <p:cNvPr id="38961" name="Line 23"/>
              <p:cNvSpPr>
                <a:spLocks noChangeShapeType="1"/>
              </p:cNvSpPr>
              <p:nvPr/>
            </p:nvSpPr>
            <p:spPr bwMode="auto">
              <a:xfrm>
                <a:off x="2201489" y="4302831"/>
                <a:ext cx="77929" cy="0"/>
              </a:xfrm>
              <a:prstGeom prst="line">
                <a:avLst/>
              </a:prstGeom>
              <a:noFill/>
              <a:ln w="9525">
                <a:solidFill>
                  <a:srgbClr val="000000"/>
                </a:solidFill>
                <a:round/>
                <a:headEnd/>
                <a:tailEnd/>
              </a:ln>
            </p:spPr>
            <p:txBody>
              <a:bodyPr/>
              <a:lstStyle/>
              <a:p>
                <a:endParaRPr lang="en-SG"/>
              </a:p>
            </p:txBody>
          </p:sp>
          <p:sp>
            <p:nvSpPr>
              <p:cNvPr id="38962" name="Line 24"/>
              <p:cNvSpPr>
                <a:spLocks noChangeShapeType="1"/>
              </p:cNvSpPr>
              <p:nvPr/>
            </p:nvSpPr>
            <p:spPr bwMode="auto">
              <a:xfrm flipV="1">
                <a:off x="2444777" y="4948982"/>
                <a:ext cx="0" cy="26494"/>
              </a:xfrm>
              <a:prstGeom prst="line">
                <a:avLst/>
              </a:prstGeom>
              <a:noFill/>
              <a:ln w="9525">
                <a:solidFill>
                  <a:srgbClr val="000000"/>
                </a:solidFill>
                <a:round/>
                <a:headEnd/>
                <a:tailEnd/>
              </a:ln>
            </p:spPr>
            <p:txBody>
              <a:bodyPr/>
              <a:lstStyle/>
              <a:p>
                <a:endParaRPr lang="en-SG"/>
              </a:p>
            </p:txBody>
          </p:sp>
          <p:sp>
            <p:nvSpPr>
              <p:cNvPr id="38963" name="Line 25"/>
              <p:cNvSpPr>
                <a:spLocks noChangeShapeType="1"/>
              </p:cNvSpPr>
              <p:nvPr/>
            </p:nvSpPr>
            <p:spPr bwMode="auto">
              <a:xfrm>
                <a:off x="2411807" y="4948982"/>
                <a:ext cx="77929" cy="0"/>
              </a:xfrm>
              <a:prstGeom prst="line">
                <a:avLst/>
              </a:prstGeom>
              <a:noFill/>
              <a:ln w="9525">
                <a:solidFill>
                  <a:srgbClr val="000000"/>
                </a:solidFill>
                <a:round/>
                <a:headEnd/>
                <a:tailEnd/>
              </a:ln>
            </p:spPr>
            <p:txBody>
              <a:bodyPr/>
              <a:lstStyle/>
              <a:p>
                <a:endParaRPr lang="en-SG"/>
              </a:p>
            </p:txBody>
          </p:sp>
          <p:sp>
            <p:nvSpPr>
              <p:cNvPr id="38964" name="Line 26"/>
              <p:cNvSpPr>
                <a:spLocks noChangeShapeType="1"/>
              </p:cNvSpPr>
              <p:nvPr/>
            </p:nvSpPr>
            <p:spPr bwMode="auto">
              <a:xfrm>
                <a:off x="2030652" y="3874517"/>
                <a:ext cx="0" cy="108918"/>
              </a:xfrm>
              <a:prstGeom prst="line">
                <a:avLst/>
              </a:prstGeom>
              <a:noFill/>
              <a:ln w="9525">
                <a:solidFill>
                  <a:srgbClr val="000000"/>
                </a:solidFill>
                <a:round/>
                <a:headEnd/>
                <a:tailEnd/>
              </a:ln>
            </p:spPr>
            <p:txBody>
              <a:bodyPr/>
              <a:lstStyle/>
              <a:p>
                <a:endParaRPr lang="en-SG"/>
              </a:p>
            </p:txBody>
          </p:sp>
          <p:sp>
            <p:nvSpPr>
              <p:cNvPr id="38965" name="Line 27"/>
              <p:cNvSpPr>
                <a:spLocks noChangeShapeType="1"/>
              </p:cNvSpPr>
              <p:nvPr/>
            </p:nvSpPr>
            <p:spPr bwMode="auto">
              <a:xfrm>
                <a:off x="1997682" y="3983435"/>
                <a:ext cx="77929" cy="0"/>
              </a:xfrm>
              <a:prstGeom prst="line">
                <a:avLst/>
              </a:prstGeom>
              <a:noFill/>
              <a:ln w="9525">
                <a:solidFill>
                  <a:srgbClr val="000000"/>
                </a:solidFill>
                <a:round/>
                <a:headEnd/>
                <a:tailEnd/>
              </a:ln>
            </p:spPr>
            <p:txBody>
              <a:bodyPr/>
              <a:lstStyle/>
              <a:p>
                <a:endParaRPr lang="en-SG"/>
              </a:p>
            </p:txBody>
          </p:sp>
          <p:sp>
            <p:nvSpPr>
              <p:cNvPr id="38966" name="Line 30"/>
              <p:cNvSpPr>
                <a:spLocks noChangeShapeType="1"/>
              </p:cNvSpPr>
              <p:nvPr/>
            </p:nvSpPr>
            <p:spPr bwMode="auto">
              <a:xfrm>
                <a:off x="2235958" y="4329324"/>
                <a:ext cx="0" cy="27966"/>
              </a:xfrm>
              <a:prstGeom prst="line">
                <a:avLst/>
              </a:prstGeom>
              <a:noFill/>
              <a:ln w="9525">
                <a:solidFill>
                  <a:srgbClr val="000000"/>
                </a:solidFill>
                <a:round/>
                <a:headEnd/>
                <a:tailEnd/>
              </a:ln>
            </p:spPr>
            <p:txBody>
              <a:bodyPr/>
              <a:lstStyle/>
              <a:p>
                <a:endParaRPr lang="en-SG"/>
              </a:p>
            </p:txBody>
          </p:sp>
          <p:sp>
            <p:nvSpPr>
              <p:cNvPr id="38967" name="Line 31"/>
              <p:cNvSpPr>
                <a:spLocks noChangeShapeType="1"/>
              </p:cNvSpPr>
              <p:nvPr/>
            </p:nvSpPr>
            <p:spPr bwMode="auto">
              <a:xfrm>
                <a:off x="2201489" y="4357290"/>
                <a:ext cx="77929" cy="0"/>
              </a:xfrm>
              <a:prstGeom prst="line">
                <a:avLst/>
              </a:prstGeom>
              <a:noFill/>
              <a:ln w="9525">
                <a:solidFill>
                  <a:srgbClr val="000000"/>
                </a:solidFill>
                <a:round/>
                <a:headEnd/>
                <a:tailEnd/>
              </a:ln>
            </p:spPr>
            <p:txBody>
              <a:bodyPr/>
              <a:lstStyle/>
              <a:p>
                <a:endParaRPr lang="en-SG"/>
              </a:p>
            </p:txBody>
          </p:sp>
          <p:sp>
            <p:nvSpPr>
              <p:cNvPr id="38968" name="Line 32"/>
              <p:cNvSpPr>
                <a:spLocks noChangeShapeType="1"/>
              </p:cNvSpPr>
              <p:nvPr/>
            </p:nvSpPr>
            <p:spPr bwMode="auto">
              <a:xfrm>
                <a:off x="2444777" y="4975476"/>
                <a:ext cx="0" cy="27965"/>
              </a:xfrm>
              <a:prstGeom prst="line">
                <a:avLst/>
              </a:prstGeom>
              <a:noFill/>
              <a:ln w="9525">
                <a:solidFill>
                  <a:srgbClr val="000000"/>
                </a:solidFill>
                <a:round/>
                <a:headEnd/>
                <a:tailEnd/>
              </a:ln>
            </p:spPr>
            <p:txBody>
              <a:bodyPr/>
              <a:lstStyle/>
              <a:p>
                <a:endParaRPr lang="en-SG"/>
              </a:p>
            </p:txBody>
          </p:sp>
          <p:sp>
            <p:nvSpPr>
              <p:cNvPr id="38969" name="Line 33"/>
              <p:cNvSpPr>
                <a:spLocks noChangeShapeType="1"/>
              </p:cNvSpPr>
              <p:nvPr/>
            </p:nvSpPr>
            <p:spPr bwMode="auto">
              <a:xfrm>
                <a:off x="2411807" y="5003441"/>
                <a:ext cx="77929" cy="0"/>
              </a:xfrm>
              <a:prstGeom prst="line">
                <a:avLst/>
              </a:prstGeom>
              <a:noFill/>
              <a:ln w="9525">
                <a:solidFill>
                  <a:srgbClr val="000000"/>
                </a:solidFill>
                <a:round/>
                <a:headEnd/>
                <a:tailEnd/>
              </a:ln>
            </p:spPr>
            <p:txBody>
              <a:bodyPr/>
              <a:lstStyle/>
              <a:p>
                <a:endParaRPr lang="en-SG"/>
              </a:p>
            </p:txBody>
          </p:sp>
          <p:sp>
            <p:nvSpPr>
              <p:cNvPr id="38970" name="Line 34"/>
              <p:cNvSpPr>
                <a:spLocks noChangeShapeType="1"/>
              </p:cNvSpPr>
              <p:nvPr/>
            </p:nvSpPr>
            <p:spPr bwMode="auto">
              <a:xfrm flipV="1">
                <a:off x="3335098" y="4302831"/>
                <a:ext cx="0" cy="63291"/>
              </a:xfrm>
              <a:prstGeom prst="line">
                <a:avLst/>
              </a:prstGeom>
              <a:noFill/>
              <a:ln w="9525">
                <a:solidFill>
                  <a:srgbClr val="000000"/>
                </a:solidFill>
                <a:round/>
                <a:headEnd/>
                <a:tailEnd/>
              </a:ln>
            </p:spPr>
            <p:txBody>
              <a:bodyPr/>
              <a:lstStyle/>
              <a:p>
                <a:endParaRPr lang="en-SG"/>
              </a:p>
            </p:txBody>
          </p:sp>
          <p:sp>
            <p:nvSpPr>
              <p:cNvPr id="38971" name="Line 35"/>
              <p:cNvSpPr>
                <a:spLocks noChangeShapeType="1"/>
              </p:cNvSpPr>
              <p:nvPr/>
            </p:nvSpPr>
            <p:spPr bwMode="auto">
              <a:xfrm>
                <a:off x="3302128" y="4302831"/>
                <a:ext cx="76430" cy="0"/>
              </a:xfrm>
              <a:prstGeom prst="line">
                <a:avLst/>
              </a:prstGeom>
              <a:noFill/>
              <a:ln w="9525">
                <a:solidFill>
                  <a:srgbClr val="000000"/>
                </a:solidFill>
                <a:round/>
                <a:headEnd/>
                <a:tailEnd/>
              </a:ln>
            </p:spPr>
            <p:txBody>
              <a:bodyPr/>
              <a:lstStyle/>
              <a:p>
                <a:endParaRPr lang="en-SG"/>
              </a:p>
            </p:txBody>
          </p:sp>
          <p:sp>
            <p:nvSpPr>
              <p:cNvPr id="38972" name="Line 38"/>
              <p:cNvSpPr>
                <a:spLocks noChangeShapeType="1"/>
              </p:cNvSpPr>
              <p:nvPr/>
            </p:nvSpPr>
            <p:spPr bwMode="auto">
              <a:xfrm flipV="1">
                <a:off x="3527603" y="3628714"/>
                <a:ext cx="0" cy="418011"/>
              </a:xfrm>
              <a:prstGeom prst="line">
                <a:avLst/>
              </a:prstGeom>
              <a:noFill/>
              <a:ln w="9525">
                <a:solidFill>
                  <a:srgbClr val="000000"/>
                </a:solidFill>
                <a:round/>
                <a:headEnd/>
                <a:tailEnd/>
              </a:ln>
            </p:spPr>
            <p:txBody>
              <a:bodyPr/>
              <a:lstStyle/>
              <a:p>
                <a:endParaRPr lang="en-SG"/>
              </a:p>
            </p:txBody>
          </p:sp>
          <p:sp>
            <p:nvSpPr>
              <p:cNvPr id="38973" name="Line 39"/>
              <p:cNvSpPr>
                <a:spLocks noChangeShapeType="1"/>
              </p:cNvSpPr>
              <p:nvPr/>
            </p:nvSpPr>
            <p:spPr bwMode="auto">
              <a:xfrm>
                <a:off x="3494633" y="3628714"/>
                <a:ext cx="76430" cy="0"/>
              </a:xfrm>
              <a:prstGeom prst="line">
                <a:avLst/>
              </a:prstGeom>
              <a:noFill/>
              <a:ln w="9525">
                <a:solidFill>
                  <a:srgbClr val="000000"/>
                </a:solidFill>
                <a:round/>
                <a:headEnd/>
                <a:tailEnd/>
              </a:ln>
            </p:spPr>
            <p:txBody>
              <a:bodyPr/>
              <a:lstStyle/>
              <a:p>
                <a:endParaRPr lang="en-SG"/>
              </a:p>
            </p:txBody>
          </p:sp>
          <p:sp>
            <p:nvSpPr>
              <p:cNvPr id="38974" name="Line 40"/>
              <p:cNvSpPr>
                <a:spLocks noChangeShapeType="1"/>
              </p:cNvSpPr>
              <p:nvPr/>
            </p:nvSpPr>
            <p:spPr bwMode="auto">
              <a:xfrm flipV="1">
                <a:off x="3725931" y="4320493"/>
                <a:ext cx="0" cy="182512"/>
              </a:xfrm>
              <a:prstGeom prst="line">
                <a:avLst/>
              </a:prstGeom>
              <a:noFill/>
              <a:ln w="9525">
                <a:solidFill>
                  <a:srgbClr val="000000"/>
                </a:solidFill>
                <a:round/>
                <a:headEnd/>
                <a:tailEnd/>
              </a:ln>
            </p:spPr>
            <p:txBody>
              <a:bodyPr/>
              <a:lstStyle/>
              <a:p>
                <a:endParaRPr lang="en-SG"/>
              </a:p>
            </p:txBody>
          </p:sp>
          <p:sp>
            <p:nvSpPr>
              <p:cNvPr id="38975" name="Line 41"/>
              <p:cNvSpPr>
                <a:spLocks noChangeShapeType="1"/>
              </p:cNvSpPr>
              <p:nvPr/>
            </p:nvSpPr>
            <p:spPr bwMode="auto">
              <a:xfrm>
                <a:off x="3692961" y="4320493"/>
                <a:ext cx="77929" cy="0"/>
              </a:xfrm>
              <a:prstGeom prst="line">
                <a:avLst/>
              </a:prstGeom>
              <a:noFill/>
              <a:ln w="9525">
                <a:solidFill>
                  <a:srgbClr val="000000"/>
                </a:solidFill>
                <a:round/>
                <a:headEnd/>
                <a:tailEnd/>
              </a:ln>
            </p:spPr>
            <p:txBody>
              <a:bodyPr/>
              <a:lstStyle/>
              <a:p>
                <a:endParaRPr lang="en-SG"/>
              </a:p>
            </p:txBody>
          </p:sp>
          <p:sp>
            <p:nvSpPr>
              <p:cNvPr id="38976" name="Line 42"/>
              <p:cNvSpPr>
                <a:spLocks noChangeShapeType="1"/>
              </p:cNvSpPr>
              <p:nvPr/>
            </p:nvSpPr>
            <p:spPr bwMode="auto">
              <a:xfrm>
                <a:off x="3335098" y="4366122"/>
                <a:ext cx="0" cy="72121"/>
              </a:xfrm>
              <a:prstGeom prst="line">
                <a:avLst/>
              </a:prstGeom>
              <a:noFill/>
              <a:ln w="9525">
                <a:solidFill>
                  <a:srgbClr val="000000"/>
                </a:solidFill>
                <a:round/>
                <a:headEnd/>
                <a:tailEnd/>
              </a:ln>
            </p:spPr>
            <p:txBody>
              <a:bodyPr/>
              <a:lstStyle/>
              <a:p>
                <a:endParaRPr lang="en-SG"/>
              </a:p>
            </p:txBody>
          </p:sp>
          <p:sp>
            <p:nvSpPr>
              <p:cNvPr id="38977" name="Line 43"/>
              <p:cNvSpPr>
                <a:spLocks noChangeShapeType="1"/>
              </p:cNvSpPr>
              <p:nvPr/>
            </p:nvSpPr>
            <p:spPr bwMode="auto">
              <a:xfrm>
                <a:off x="3302128" y="4438243"/>
                <a:ext cx="76430" cy="0"/>
              </a:xfrm>
              <a:prstGeom prst="line">
                <a:avLst/>
              </a:prstGeom>
              <a:noFill/>
              <a:ln w="9525">
                <a:solidFill>
                  <a:srgbClr val="000000"/>
                </a:solidFill>
                <a:round/>
                <a:headEnd/>
                <a:tailEnd/>
              </a:ln>
            </p:spPr>
            <p:txBody>
              <a:bodyPr/>
              <a:lstStyle/>
              <a:p>
                <a:endParaRPr lang="en-SG"/>
              </a:p>
            </p:txBody>
          </p:sp>
          <p:sp>
            <p:nvSpPr>
              <p:cNvPr id="38978" name="Line 46"/>
              <p:cNvSpPr>
                <a:spLocks noChangeShapeType="1"/>
              </p:cNvSpPr>
              <p:nvPr/>
            </p:nvSpPr>
            <p:spPr bwMode="auto">
              <a:xfrm>
                <a:off x="3527603" y="4046725"/>
                <a:ext cx="0" cy="419484"/>
              </a:xfrm>
              <a:prstGeom prst="line">
                <a:avLst/>
              </a:prstGeom>
              <a:noFill/>
              <a:ln w="9525">
                <a:solidFill>
                  <a:srgbClr val="000000"/>
                </a:solidFill>
                <a:round/>
                <a:headEnd/>
                <a:tailEnd/>
              </a:ln>
            </p:spPr>
            <p:txBody>
              <a:bodyPr/>
              <a:lstStyle/>
              <a:p>
                <a:endParaRPr lang="en-SG"/>
              </a:p>
            </p:txBody>
          </p:sp>
          <p:sp>
            <p:nvSpPr>
              <p:cNvPr id="38979" name="Line 47"/>
              <p:cNvSpPr>
                <a:spLocks noChangeShapeType="1"/>
              </p:cNvSpPr>
              <p:nvPr/>
            </p:nvSpPr>
            <p:spPr bwMode="auto">
              <a:xfrm>
                <a:off x="3494633" y="4466209"/>
                <a:ext cx="76430" cy="0"/>
              </a:xfrm>
              <a:prstGeom prst="line">
                <a:avLst/>
              </a:prstGeom>
              <a:noFill/>
              <a:ln w="9525">
                <a:solidFill>
                  <a:srgbClr val="000000"/>
                </a:solidFill>
                <a:round/>
                <a:headEnd/>
                <a:tailEnd/>
              </a:ln>
            </p:spPr>
            <p:txBody>
              <a:bodyPr/>
              <a:lstStyle/>
              <a:p>
                <a:endParaRPr lang="en-SG"/>
              </a:p>
            </p:txBody>
          </p:sp>
          <p:sp>
            <p:nvSpPr>
              <p:cNvPr id="38980" name="Line 48"/>
              <p:cNvSpPr>
                <a:spLocks noChangeShapeType="1"/>
              </p:cNvSpPr>
              <p:nvPr/>
            </p:nvSpPr>
            <p:spPr bwMode="auto">
              <a:xfrm>
                <a:off x="3725931" y="4503005"/>
                <a:ext cx="0" cy="181041"/>
              </a:xfrm>
              <a:prstGeom prst="line">
                <a:avLst/>
              </a:prstGeom>
              <a:noFill/>
              <a:ln w="9525">
                <a:solidFill>
                  <a:srgbClr val="000000"/>
                </a:solidFill>
                <a:round/>
                <a:headEnd/>
                <a:tailEnd/>
              </a:ln>
            </p:spPr>
            <p:txBody>
              <a:bodyPr/>
              <a:lstStyle/>
              <a:p>
                <a:endParaRPr lang="en-SG"/>
              </a:p>
            </p:txBody>
          </p:sp>
          <p:sp>
            <p:nvSpPr>
              <p:cNvPr id="38981" name="Line 49"/>
              <p:cNvSpPr>
                <a:spLocks noChangeShapeType="1"/>
              </p:cNvSpPr>
              <p:nvPr/>
            </p:nvSpPr>
            <p:spPr bwMode="auto">
              <a:xfrm>
                <a:off x="3692961" y="4684046"/>
                <a:ext cx="77929" cy="0"/>
              </a:xfrm>
              <a:prstGeom prst="line">
                <a:avLst/>
              </a:prstGeom>
              <a:noFill/>
              <a:ln w="9525">
                <a:solidFill>
                  <a:srgbClr val="000000"/>
                </a:solidFill>
                <a:round/>
                <a:headEnd/>
                <a:tailEnd/>
              </a:ln>
            </p:spPr>
            <p:txBody>
              <a:bodyPr/>
              <a:lstStyle/>
              <a:p>
                <a:endParaRPr lang="en-SG"/>
              </a:p>
            </p:txBody>
          </p:sp>
          <p:sp>
            <p:nvSpPr>
              <p:cNvPr id="38982" name="Line 62"/>
              <p:cNvSpPr>
                <a:spLocks noChangeShapeType="1"/>
              </p:cNvSpPr>
              <p:nvPr/>
            </p:nvSpPr>
            <p:spPr bwMode="auto">
              <a:xfrm>
                <a:off x="1787873" y="3354946"/>
                <a:ext cx="0" cy="2231356"/>
              </a:xfrm>
              <a:prstGeom prst="line">
                <a:avLst/>
              </a:prstGeom>
              <a:noFill/>
              <a:ln w="12700">
                <a:solidFill>
                  <a:schemeClr val="tx1"/>
                </a:solidFill>
                <a:round/>
                <a:headEnd/>
                <a:tailEnd/>
              </a:ln>
            </p:spPr>
            <p:txBody>
              <a:bodyPr/>
              <a:lstStyle/>
              <a:p>
                <a:endParaRPr lang="en-SG"/>
              </a:p>
            </p:txBody>
          </p:sp>
          <p:sp>
            <p:nvSpPr>
              <p:cNvPr id="38983" name="Line 63"/>
              <p:cNvSpPr>
                <a:spLocks noChangeShapeType="1"/>
              </p:cNvSpPr>
              <p:nvPr/>
            </p:nvSpPr>
            <p:spPr bwMode="auto">
              <a:xfrm>
                <a:off x="1742914" y="5586302"/>
                <a:ext cx="44959" cy="0"/>
              </a:xfrm>
              <a:prstGeom prst="line">
                <a:avLst/>
              </a:prstGeom>
              <a:noFill/>
              <a:ln w="0">
                <a:solidFill>
                  <a:srgbClr val="000000"/>
                </a:solidFill>
                <a:round/>
                <a:headEnd/>
                <a:tailEnd/>
              </a:ln>
            </p:spPr>
            <p:txBody>
              <a:bodyPr/>
              <a:lstStyle/>
              <a:p>
                <a:endParaRPr lang="en-SG"/>
              </a:p>
            </p:txBody>
          </p:sp>
          <p:sp>
            <p:nvSpPr>
              <p:cNvPr id="38984" name="Line 64"/>
              <p:cNvSpPr>
                <a:spLocks noChangeShapeType="1"/>
              </p:cNvSpPr>
              <p:nvPr/>
            </p:nvSpPr>
            <p:spPr bwMode="auto">
              <a:xfrm>
                <a:off x="1742914" y="5366994"/>
                <a:ext cx="44959" cy="0"/>
              </a:xfrm>
              <a:prstGeom prst="line">
                <a:avLst/>
              </a:prstGeom>
              <a:noFill/>
              <a:ln w="0">
                <a:solidFill>
                  <a:srgbClr val="000000"/>
                </a:solidFill>
                <a:round/>
                <a:headEnd/>
                <a:tailEnd/>
              </a:ln>
            </p:spPr>
            <p:txBody>
              <a:bodyPr/>
              <a:lstStyle/>
              <a:p>
                <a:endParaRPr lang="en-SG"/>
              </a:p>
            </p:txBody>
          </p:sp>
          <p:sp>
            <p:nvSpPr>
              <p:cNvPr id="38985" name="Line 65"/>
              <p:cNvSpPr>
                <a:spLocks noChangeShapeType="1"/>
              </p:cNvSpPr>
              <p:nvPr/>
            </p:nvSpPr>
            <p:spPr bwMode="auto">
              <a:xfrm>
                <a:off x="1742914" y="5140326"/>
                <a:ext cx="44959" cy="0"/>
              </a:xfrm>
              <a:prstGeom prst="line">
                <a:avLst/>
              </a:prstGeom>
              <a:noFill/>
              <a:ln w="0">
                <a:solidFill>
                  <a:srgbClr val="000000"/>
                </a:solidFill>
                <a:round/>
                <a:headEnd/>
                <a:tailEnd/>
              </a:ln>
            </p:spPr>
            <p:txBody>
              <a:bodyPr/>
              <a:lstStyle/>
              <a:p>
                <a:endParaRPr lang="en-SG"/>
              </a:p>
            </p:txBody>
          </p:sp>
          <p:sp>
            <p:nvSpPr>
              <p:cNvPr id="38986" name="Line 66"/>
              <p:cNvSpPr>
                <a:spLocks noChangeShapeType="1"/>
              </p:cNvSpPr>
              <p:nvPr/>
            </p:nvSpPr>
            <p:spPr bwMode="auto">
              <a:xfrm>
                <a:off x="1742914" y="4921016"/>
                <a:ext cx="44959" cy="0"/>
              </a:xfrm>
              <a:prstGeom prst="line">
                <a:avLst/>
              </a:prstGeom>
              <a:noFill/>
              <a:ln w="0">
                <a:solidFill>
                  <a:srgbClr val="000000"/>
                </a:solidFill>
                <a:round/>
                <a:headEnd/>
                <a:tailEnd/>
              </a:ln>
            </p:spPr>
            <p:txBody>
              <a:bodyPr/>
              <a:lstStyle/>
              <a:p>
                <a:endParaRPr lang="en-SG"/>
              </a:p>
            </p:txBody>
          </p:sp>
          <p:sp>
            <p:nvSpPr>
              <p:cNvPr id="38987" name="Line 67"/>
              <p:cNvSpPr>
                <a:spLocks noChangeShapeType="1"/>
              </p:cNvSpPr>
              <p:nvPr/>
            </p:nvSpPr>
            <p:spPr bwMode="auto">
              <a:xfrm>
                <a:off x="1742914" y="4694348"/>
                <a:ext cx="44959" cy="0"/>
              </a:xfrm>
              <a:prstGeom prst="line">
                <a:avLst/>
              </a:prstGeom>
              <a:noFill/>
              <a:ln w="0">
                <a:solidFill>
                  <a:srgbClr val="000000"/>
                </a:solidFill>
                <a:round/>
                <a:headEnd/>
                <a:tailEnd/>
              </a:ln>
            </p:spPr>
            <p:txBody>
              <a:bodyPr/>
              <a:lstStyle/>
              <a:p>
                <a:endParaRPr lang="en-SG"/>
              </a:p>
            </p:txBody>
          </p:sp>
          <p:sp>
            <p:nvSpPr>
              <p:cNvPr id="38988" name="Line 68"/>
              <p:cNvSpPr>
                <a:spLocks noChangeShapeType="1"/>
              </p:cNvSpPr>
              <p:nvPr/>
            </p:nvSpPr>
            <p:spPr bwMode="auto">
              <a:xfrm>
                <a:off x="1742914" y="4475040"/>
                <a:ext cx="44959" cy="0"/>
              </a:xfrm>
              <a:prstGeom prst="line">
                <a:avLst/>
              </a:prstGeom>
              <a:noFill/>
              <a:ln w="0">
                <a:solidFill>
                  <a:srgbClr val="000000"/>
                </a:solidFill>
                <a:round/>
                <a:headEnd/>
                <a:tailEnd/>
              </a:ln>
            </p:spPr>
            <p:txBody>
              <a:bodyPr/>
              <a:lstStyle/>
              <a:p>
                <a:endParaRPr lang="en-SG"/>
              </a:p>
            </p:txBody>
          </p:sp>
          <p:sp>
            <p:nvSpPr>
              <p:cNvPr id="38989" name="Line 69"/>
              <p:cNvSpPr>
                <a:spLocks noChangeShapeType="1"/>
              </p:cNvSpPr>
              <p:nvPr/>
            </p:nvSpPr>
            <p:spPr bwMode="auto">
              <a:xfrm>
                <a:off x="1742914" y="4246900"/>
                <a:ext cx="44959" cy="0"/>
              </a:xfrm>
              <a:prstGeom prst="line">
                <a:avLst/>
              </a:prstGeom>
              <a:noFill/>
              <a:ln w="0">
                <a:solidFill>
                  <a:srgbClr val="000000"/>
                </a:solidFill>
                <a:round/>
                <a:headEnd/>
                <a:tailEnd/>
              </a:ln>
            </p:spPr>
            <p:txBody>
              <a:bodyPr/>
              <a:lstStyle/>
              <a:p>
                <a:endParaRPr lang="en-SG"/>
              </a:p>
            </p:txBody>
          </p:sp>
          <p:sp>
            <p:nvSpPr>
              <p:cNvPr id="38990" name="Line 70"/>
              <p:cNvSpPr>
                <a:spLocks noChangeShapeType="1"/>
              </p:cNvSpPr>
              <p:nvPr/>
            </p:nvSpPr>
            <p:spPr bwMode="auto">
              <a:xfrm>
                <a:off x="1742914" y="4029063"/>
                <a:ext cx="44959" cy="0"/>
              </a:xfrm>
              <a:prstGeom prst="line">
                <a:avLst/>
              </a:prstGeom>
              <a:noFill/>
              <a:ln w="0">
                <a:solidFill>
                  <a:srgbClr val="000000"/>
                </a:solidFill>
                <a:round/>
                <a:headEnd/>
                <a:tailEnd/>
              </a:ln>
            </p:spPr>
            <p:txBody>
              <a:bodyPr/>
              <a:lstStyle/>
              <a:p>
                <a:endParaRPr lang="en-SG"/>
              </a:p>
            </p:txBody>
          </p:sp>
          <p:sp>
            <p:nvSpPr>
              <p:cNvPr id="38991" name="Line 71"/>
              <p:cNvSpPr>
                <a:spLocks noChangeShapeType="1"/>
              </p:cNvSpPr>
              <p:nvPr/>
            </p:nvSpPr>
            <p:spPr bwMode="auto">
              <a:xfrm>
                <a:off x="1742914" y="3800923"/>
                <a:ext cx="44959" cy="0"/>
              </a:xfrm>
              <a:prstGeom prst="line">
                <a:avLst/>
              </a:prstGeom>
              <a:noFill/>
              <a:ln w="0">
                <a:solidFill>
                  <a:srgbClr val="000000"/>
                </a:solidFill>
                <a:round/>
                <a:headEnd/>
                <a:tailEnd/>
              </a:ln>
            </p:spPr>
            <p:txBody>
              <a:bodyPr/>
              <a:lstStyle/>
              <a:p>
                <a:endParaRPr lang="en-SG"/>
              </a:p>
            </p:txBody>
          </p:sp>
          <p:sp>
            <p:nvSpPr>
              <p:cNvPr id="38992" name="Line 75"/>
              <p:cNvSpPr>
                <a:spLocks noChangeShapeType="1"/>
              </p:cNvSpPr>
              <p:nvPr/>
            </p:nvSpPr>
            <p:spPr bwMode="auto">
              <a:xfrm flipV="1">
                <a:off x="1787873" y="5586302"/>
                <a:ext cx="0" cy="36797"/>
              </a:xfrm>
              <a:prstGeom prst="line">
                <a:avLst/>
              </a:prstGeom>
              <a:noFill/>
              <a:ln w="0">
                <a:solidFill>
                  <a:srgbClr val="000000"/>
                </a:solidFill>
                <a:round/>
                <a:headEnd/>
                <a:tailEnd/>
              </a:ln>
            </p:spPr>
            <p:txBody>
              <a:bodyPr/>
              <a:lstStyle/>
              <a:p>
                <a:endParaRPr lang="en-SG"/>
              </a:p>
            </p:txBody>
          </p:sp>
          <p:sp>
            <p:nvSpPr>
              <p:cNvPr id="38993" name="Rectangle 82"/>
              <p:cNvSpPr>
                <a:spLocks noChangeArrowheads="1"/>
              </p:cNvSpPr>
              <p:nvPr/>
            </p:nvSpPr>
            <p:spPr bwMode="auto">
              <a:xfrm>
                <a:off x="1599045" y="5512708"/>
                <a:ext cx="79428" cy="169266"/>
              </a:xfrm>
              <a:prstGeom prst="rect">
                <a:avLst/>
              </a:prstGeom>
              <a:noFill/>
              <a:ln w="9525">
                <a:noFill/>
                <a:miter lim="800000"/>
                <a:headEnd/>
                <a:tailEnd/>
              </a:ln>
            </p:spPr>
            <p:txBody>
              <a:bodyPr wrap="none" lIns="0" tIns="0" rIns="0" bIns="0">
                <a:spAutoFit/>
              </a:bodyPr>
              <a:lstStyle/>
              <a:p>
                <a:r>
                  <a:rPr lang="en-US" sz="1200" b="1">
                    <a:solidFill>
                      <a:srgbClr val="000000"/>
                    </a:solidFill>
                    <a:latin typeface="Calibri" pitchFamily="-111" charset="0"/>
                  </a:rPr>
                  <a:t>0</a:t>
                </a:r>
                <a:endParaRPr lang="en-US" sz="1200" b="1">
                  <a:latin typeface="Calibri" pitchFamily="-111" charset="0"/>
                </a:endParaRPr>
              </a:p>
            </p:txBody>
          </p:sp>
          <p:sp>
            <p:nvSpPr>
              <p:cNvPr id="38994" name="Rectangle 83"/>
              <p:cNvSpPr>
                <a:spLocks noChangeArrowheads="1"/>
              </p:cNvSpPr>
              <p:nvPr/>
            </p:nvSpPr>
            <p:spPr bwMode="auto">
              <a:xfrm>
                <a:off x="1477657" y="5294872"/>
                <a:ext cx="199318" cy="169266"/>
              </a:xfrm>
              <a:prstGeom prst="rect">
                <a:avLst/>
              </a:prstGeom>
              <a:noFill/>
              <a:ln w="9525">
                <a:noFill/>
                <a:miter lim="800000"/>
                <a:headEnd/>
                <a:tailEnd/>
              </a:ln>
            </p:spPr>
            <p:txBody>
              <a:bodyPr wrap="none" lIns="0" tIns="0" rIns="0" bIns="0">
                <a:spAutoFit/>
              </a:bodyPr>
              <a:lstStyle/>
              <a:p>
                <a:r>
                  <a:rPr lang="en-US" sz="1200" b="1">
                    <a:solidFill>
                      <a:srgbClr val="000000"/>
                    </a:solidFill>
                    <a:latin typeface="Calibri" pitchFamily="-111" charset="0"/>
                  </a:rPr>
                  <a:t>0.1</a:t>
                </a:r>
                <a:endParaRPr lang="en-US" sz="1200" b="1">
                  <a:latin typeface="Calibri" pitchFamily="-111" charset="0"/>
                </a:endParaRPr>
              </a:p>
            </p:txBody>
          </p:sp>
          <p:sp>
            <p:nvSpPr>
              <p:cNvPr id="38995" name="Rectangle 84"/>
              <p:cNvSpPr>
                <a:spLocks noChangeArrowheads="1"/>
              </p:cNvSpPr>
              <p:nvPr/>
            </p:nvSpPr>
            <p:spPr bwMode="auto">
              <a:xfrm>
                <a:off x="1477657" y="5066732"/>
                <a:ext cx="199318" cy="169265"/>
              </a:xfrm>
              <a:prstGeom prst="rect">
                <a:avLst/>
              </a:prstGeom>
              <a:noFill/>
              <a:ln w="9525">
                <a:noFill/>
                <a:miter lim="800000"/>
                <a:headEnd/>
                <a:tailEnd/>
              </a:ln>
            </p:spPr>
            <p:txBody>
              <a:bodyPr wrap="none" lIns="0" tIns="0" rIns="0" bIns="0">
                <a:spAutoFit/>
              </a:bodyPr>
              <a:lstStyle/>
              <a:p>
                <a:r>
                  <a:rPr lang="en-US" sz="1200" b="1">
                    <a:solidFill>
                      <a:srgbClr val="000000"/>
                    </a:solidFill>
                    <a:latin typeface="Calibri" pitchFamily="-111" charset="0"/>
                  </a:rPr>
                  <a:t>0.2</a:t>
                </a:r>
                <a:endParaRPr lang="en-US" sz="1200" b="1">
                  <a:latin typeface="Calibri" pitchFamily="-111" charset="0"/>
                </a:endParaRPr>
              </a:p>
            </p:txBody>
          </p:sp>
          <p:sp>
            <p:nvSpPr>
              <p:cNvPr id="38996" name="Rectangle 85"/>
              <p:cNvSpPr>
                <a:spLocks noChangeArrowheads="1"/>
              </p:cNvSpPr>
              <p:nvPr/>
            </p:nvSpPr>
            <p:spPr bwMode="auto">
              <a:xfrm>
                <a:off x="1477657" y="4848895"/>
                <a:ext cx="199318" cy="169265"/>
              </a:xfrm>
              <a:prstGeom prst="rect">
                <a:avLst/>
              </a:prstGeom>
              <a:noFill/>
              <a:ln w="9525">
                <a:noFill/>
                <a:miter lim="800000"/>
                <a:headEnd/>
                <a:tailEnd/>
              </a:ln>
            </p:spPr>
            <p:txBody>
              <a:bodyPr wrap="none" lIns="0" tIns="0" rIns="0" bIns="0">
                <a:spAutoFit/>
              </a:bodyPr>
              <a:lstStyle/>
              <a:p>
                <a:r>
                  <a:rPr lang="en-US" sz="1200" b="1">
                    <a:solidFill>
                      <a:srgbClr val="000000"/>
                    </a:solidFill>
                    <a:latin typeface="Calibri" pitchFamily="-111" charset="0"/>
                  </a:rPr>
                  <a:t>0.3</a:t>
                </a:r>
                <a:endParaRPr lang="en-US" sz="1200" b="1">
                  <a:latin typeface="Calibri" pitchFamily="-111" charset="0"/>
                </a:endParaRPr>
              </a:p>
            </p:txBody>
          </p:sp>
          <p:sp>
            <p:nvSpPr>
              <p:cNvPr id="38997" name="Rectangle 86"/>
              <p:cNvSpPr>
                <a:spLocks noChangeArrowheads="1"/>
              </p:cNvSpPr>
              <p:nvPr/>
            </p:nvSpPr>
            <p:spPr bwMode="auto">
              <a:xfrm>
                <a:off x="1477657" y="4620755"/>
                <a:ext cx="199318" cy="169266"/>
              </a:xfrm>
              <a:prstGeom prst="rect">
                <a:avLst/>
              </a:prstGeom>
              <a:noFill/>
              <a:ln w="9525">
                <a:noFill/>
                <a:miter lim="800000"/>
                <a:headEnd/>
                <a:tailEnd/>
              </a:ln>
            </p:spPr>
            <p:txBody>
              <a:bodyPr wrap="none" lIns="0" tIns="0" rIns="0" bIns="0">
                <a:spAutoFit/>
              </a:bodyPr>
              <a:lstStyle/>
              <a:p>
                <a:r>
                  <a:rPr lang="en-US" sz="1200" b="1">
                    <a:solidFill>
                      <a:srgbClr val="000000"/>
                    </a:solidFill>
                    <a:latin typeface="Calibri" pitchFamily="-111" charset="0"/>
                  </a:rPr>
                  <a:t>0.4</a:t>
                </a:r>
                <a:endParaRPr lang="en-US" sz="1200" b="1">
                  <a:latin typeface="Calibri" pitchFamily="-111" charset="0"/>
                </a:endParaRPr>
              </a:p>
            </p:txBody>
          </p:sp>
          <p:sp>
            <p:nvSpPr>
              <p:cNvPr id="38998" name="Rectangle 87"/>
              <p:cNvSpPr>
                <a:spLocks noChangeArrowheads="1"/>
              </p:cNvSpPr>
              <p:nvPr/>
            </p:nvSpPr>
            <p:spPr bwMode="auto">
              <a:xfrm>
                <a:off x="1477657" y="4402918"/>
                <a:ext cx="199318" cy="169266"/>
              </a:xfrm>
              <a:prstGeom prst="rect">
                <a:avLst/>
              </a:prstGeom>
              <a:noFill/>
              <a:ln w="9525">
                <a:noFill/>
                <a:miter lim="800000"/>
                <a:headEnd/>
                <a:tailEnd/>
              </a:ln>
            </p:spPr>
            <p:txBody>
              <a:bodyPr wrap="none" lIns="0" tIns="0" rIns="0" bIns="0">
                <a:spAutoFit/>
              </a:bodyPr>
              <a:lstStyle/>
              <a:p>
                <a:r>
                  <a:rPr lang="en-US" sz="1200" b="1">
                    <a:solidFill>
                      <a:srgbClr val="000000"/>
                    </a:solidFill>
                    <a:latin typeface="Calibri" pitchFamily="-111" charset="0"/>
                  </a:rPr>
                  <a:t>0.5</a:t>
                </a:r>
                <a:endParaRPr lang="en-US" sz="1200" b="1">
                  <a:latin typeface="Calibri" pitchFamily="-111" charset="0"/>
                </a:endParaRPr>
              </a:p>
            </p:txBody>
          </p:sp>
          <p:sp>
            <p:nvSpPr>
              <p:cNvPr id="38999" name="Rectangle 88"/>
              <p:cNvSpPr>
                <a:spLocks noChangeArrowheads="1"/>
              </p:cNvSpPr>
              <p:nvPr/>
            </p:nvSpPr>
            <p:spPr bwMode="auto">
              <a:xfrm>
                <a:off x="1477657" y="4174778"/>
                <a:ext cx="199318" cy="169265"/>
              </a:xfrm>
              <a:prstGeom prst="rect">
                <a:avLst/>
              </a:prstGeom>
              <a:noFill/>
              <a:ln w="9525">
                <a:noFill/>
                <a:miter lim="800000"/>
                <a:headEnd/>
                <a:tailEnd/>
              </a:ln>
            </p:spPr>
            <p:txBody>
              <a:bodyPr wrap="none" lIns="0" tIns="0" rIns="0" bIns="0">
                <a:spAutoFit/>
              </a:bodyPr>
              <a:lstStyle/>
              <a:p>
                <a:r>
                  <a:rPr lang="en-US" sz="1200" b="1">
                    <a:solidFill>
                      <a:srgbClr val="000000"/>
                    </a:solidFill>
                    <a:latin typeface="Calibri" pitchFamily="-111" charset="0"/>
                  </a:rPr>
                  <a:t>0.6</a:t>
                </a:r>
                <a:endParaRPr lang="en-US" sz="1200" b="1">
                  <a:latin typeface="Calibri" pitchFamily="-111" charset="0"/>
                </a:endParaRPr>
              </a:p>
            </p:txBody>
          </p:sp>
          <p:sp>
            <p:nvSpPr>
              <p:cNvPr id="39000" name="Rectangle 89"/>
              <p:cNvSpPr>
                <a:spLocks noChangeArrowheads="1"/>
              </p:cNvSpPr>
              <p:nvPr/>
            </p:nvSpPr>
            <p:spPr bwMode="auto">
              <a:xfrm>
                <a:off x="1477657" y="3956942"/>
                <a:ext cx="199318" cy="169265"/>
              </a:xfrm>
              <a:prstGeom prst="rect">
                <a:avLst/>
              </a:prstGeom>
              <a:noFill/>
              <a:ln w="9525">
                <a:noFill/>
                <a:miter lim="800000"/>
                <a:headEnd/>
                <a:tailEnd/>
              </a:ln>
            </p:spPr>
            <p:txBody>
              <a:bodyPr wrap="none" lIns="0" tIns="0" rIns="0" bIns="0">
                <a:spAutoFit/>
              </a:bodyPr>
              <a:lstStyle/>
              <a:p>
                <a:r>
                  <a:rPr lang="en-US" sz="1200" b="1">
                    <a:solidFill>
                      <a:srgbClr val="000000"/>
                    </a:solidFill>
                    <a:latin typeface="Calibri" pitchFamily="-111" charset="0"/>
                  </a:rPr>
                  <a:t>0.7</a:t>
                </a:r>
                <a:endParaRPr lang="en-US" sz="1200" b="1">
                  <a:latin typeface="Calibri" pitchFamily="-111" charset="0"/>
                </a:endParaRPr>
              </a:p>
            </p:txBody>
          </p:sp>
          <p:sp>
            <p:nvSpPr>
              <p:cNvPr id="39001" name="Rectangle 90"/>
              <p:cNvSpPr>
                <a:spLocks noChangeArrowheads="1"/>
              </p:cNvSpPr>
              <p:nvPr/>
            </p:nvSpPr>
            <p:spPr bwMode="auto">
              <a:xfrm>
                <a:off x="1477657" y="3728801"/>
                <a:ext cx="199318" cy="169266"/>
              </a:xfrm>
              <a:prstGeom prst="rect">
                <a:avLst/>
              </a:prstGeom>
              <a:noFill/>
              <a:ln w="9525">
                <a:noFill/>
                <a:miter lim="800000"/>
                <a:headEnd/>
                <a:tailEnd/>
              </a:ln>
            </p:spPr>
            <p:txBody>
              <a:bodyPr wrap="none" lIns="0" tIns="0" rIns="0" bIns="0">
                <a:spAutoFit/>
              </a:bodyPr>
              <a:lstStyle/>
              <a:p>
                <a:r>
                  <a:rPr lang="en-US" sz="1200" b="1">
                    <a:solidFill>
                      <a:srgbClr val="000000"/>
                    </a:solidFill>
                    <a:latin typeface="Calibri" pitchFamily="-111" charset="0"/>
                  </a:rPr>
                  <a:t>0.8</a:t>
                </a:r>
                <a:endParaRPr lang="en-US" sz="1200" b="1">
                  <a:latin typeface="Calibri" pitchFamily="-111" charset="0"/>
                </a:endParaRPr>
              </a:p>
            </p:txBody>
          </p:sp>
          <p:sp>
            <p:nvSpPr>
              <p:cNvPr id="39002" name="Rectangle 91"/>
              <p:cNvSpPr>
                <a:spLocks noChangeArrowheads="1"/>
              </p:cNvSpPr>
              <p:nvPr/>
            </p:nvSpPr>
            <p:spPr bwMode="auto">
              <a:xfrm>
                <a:off x="1477657" y="3509493"/>
                <a:ext cx="199318" cy="169265"/>
              </a:xfrm>
              <a:prstGeom prst="rect">
                <a:avLst/>
              </a:prstGeom>
              <a:noFill/>
              <a:ln w="9525">
                <a:noFill/>
                <a:miter lim="800000"/>
                <a:headEnd/>
                <a:tailEnd/>
              </a:ln>
            </p:spPr>
            <p:txBody>
              <a:bodyPr wrap="none" lIns="0" tIns="0" rIns="0" bIns="0">
                <a:spAutoFit/>
              </a:bodyPr>
              <a:lstStyle/>
              <a:p>
                <a:r>
                  <a:rPr lang="en-US" sz="1200" b="1">
                    <a:solidFill>
                      <a:srgbClr val="000000"/>
                    </a:solidFill>
                    <a:latin typeface="Calibri" pitchFamily="-111" charset="0"/>
                  </a:rPr>
                  <a:t>0.9</a:t>
                </a:r>
                <a:endParaRPr lang="en-US" sz="1200" b="1">
                  <a:latin typeface="Calibri" pitchFamily="-111" charset="0"/>
                </a:endParaRPr>
              </a:p>
            </p:txBody>
          </p:sp>
          <p:sp>
            <p:nvSpPr>
              <p:cNvPr id="39003" name="Rectangle 98"/>
              <p:cNvSpPr>
                <a:spLocks noChangeArrowheads="1"/>
              </p:cNvSpPr>
              <p:nvPr/>
            </p:nvSpPr>
            <p:spPr bwMode="auto">
              <a:xfrm rot="-5400000">
                <a:off x="62216" y="4438008"/>
                <a:ext cx="2027612" cy="157958"/>
              </a:xfrm>
              <a:prstGeom prst="rect">
                <a:avLst/>
              </a:prstGeom>
              <a:noFill/>
              <a:ln w="9525">
                <a:noFill/>
                <a:miter lim="800000"/>
                <a:headEnd/>
                <a:tailEnd/>
              </a:ln>
            </p:spPr>
            <p:txBody>
              <a:bodyPr wrap="none" lIns="0" tIns="0" rIns="0" bIns="0">
                <a:spAutoFit/>
              </a:bodyPr>
              <a:lstStyle/>
              <a:p>
                <a:r>
                  <a:rPr lang="en-US" sz="1200" b="1">
                    <a:solidFill>
                      <a:srgbClr val="000000"/>
                    </a:solidFill>
                    <a:cs typeface="Arial" charset="0"/>
                  </a:rPr>
                  <a:t>Human NHE1 promoter activity </a:t>
                </a:r>
                <a:endParaRPr lang="en-US" sz="1200" b="1">
                  <a:cs typeface="Arial" charset="0"/>
                </a:endParaRPr>
              </a:p>
            </p:txBody>
          </p:sp>
          <p:sp>
            <p:nvSpPr>
              <p:cNvPr id="39004" name="Rectangle 99"/>
              <p:cNvSpPr>
                <a:spLocks noChangeArrowheads="1"/>
              </p:cNvSpPr>
              <p:nvPr/>
            </p:nvSpPr>
            <p:spPr bwMode="auto">
              <a:xfrm rot="-5400000">
                <a:off x="63027" y="4378397"/>
                <a:ext cx="2406644" cy="157958"/>
              </a:xfrm>
              <a:prstGeom prst="rect">
                <a:avLst/>
              </a:prstGeom>
              <a:noFill/>
              <a:ln w="9525">
                <a:noFill/>
                <a:miter lim="800000"/>
                <a:headEnd/>
                <a:tailEnd/>
              </a:ln>
            </p:spPr>
            <p:txBody>
              <a:bodyPr wrap="none" lIns="0" tIns="0" rIns="0" bIns="0">
                <a:spAutoFit/>
              </a:bodyPr>
              <a:lstStyle/>
              <a:p>
                <a:r>
                  <a:rPr lang="en-US" sz="1200" b="1">
                    <a:solidFill>
                      <a:srgbClr val="000000"/>
                    </a:solidFill>
                    <a:cs typeface="Arial" charset="0"/>
                  </a:rPr>
                  <a:t>absorbance at 405nm/</a:t>
                </a:r>
                <a:r>
                  <a:rPr lang="el-GR" sz="1200" b="1">
                    <a:solidFill>
                      <a:srgbClr val="000000"/>
                    </a:solidFill>
                    <a:cs typeface="Arial" charset="0"/>
                  </a:rPr>
                  <a:t>μ</a:t>
                </a:r>
                <a:r>
                  <a:rPr lang="en-US" sz="1200" b="1">
                    <a:solidFill>
                      <a:srgbClr val="000000"/>
                    </a:solidFill>
                    <a:cs typeface="Arial" charset="0"/>
                  </a:rPr>
                  <a:t>g total protein</a:t>
                </a:r>
                <a:endParaRPr lang="en-US" sz="1200" b="1">
                  <a:cs typeface="Arial" charset="0"/>
                </a:endParaRPr>
              </a:p>
            </p:txBody>
          </p:sp>
          <p:sp>
            <p:nvSpPr>
              <p:cNvPr id="6224" name="Rectangle 101"/>
              <p:cNvSpPr>
                <a:spLocks noChangeArrowheads="1"/>
              </p:cNvSpPr>
              <p:nvPr/>
            </p:nvSpPr>
            <p:spPr bwMode="auto">
              <a:xfrm>
                <a:off x="4243305" y="3646714"/>
                <a:ext cx="78445" cy="62826"/>
              </a:xfrm>
              <a:prstGeom prst="rect">
                <a:avLst/>
              </a:prstGeom>
              <a:solidFill>
                <a:schemeClr val="bg2">
                  <a:lumMod val="75000"/>
                </a:schemeClr>
              </a:solidFill>
              <a:ln w="9525">
                <a:solidFill>
                  <a:srgbClr val="000000"/>
                </a:solidFill>
                <a:miter lim="800000"/>
                <a:headEnd/>
                <a:tailEnd/>
              </a:ln>
            </p:spPr>
            <p:txBody>
              <a:bodyPr/>
              <a:lstStyle/>
              <a:p>
                <a:endParaRPr lang="en-US">
                  <a:latin typeface="Calibri" pitchFamily="-111" charset="0"/>
                </a:endParaRPr>
              </a:p>
            </p:txBody>
          </p:sp>
          <p:sp>
            <p:nvSpPr>
              <p:cNvPr id="4181" name="Rectangle 103"/>
              <p:cNvSpPr>
                <a:spLocks noChangeArrowheads="1"/>
              </p:cNvSpPr>
              <p:nvPr/>
            </p:nvSpPr>
            <p:spPr bwMode="auto">
              <a:xfrm>
                <a:off x="4244274" y="3837434"/>
                <a:ext cx="77476" cy="63948"/>
              </a:xfrm>
              <a:prstGeom prst="rect">
                <a:avLst/>
              </a:prstGeom>
              <a:solidFill>
                <a:schemeClr val="tx1">
                  <a:lumMod val="85000"/>
                  <a:lumOff val="15000"/>
                </a:schemeClr>
              </a:solidFill>
              <a:ln w="9525">
                <a:solidFill>
                  <a:srgbClr val="000000"/>
                </a:solidFill>
                <a:miter lim="800000"/>
                <a:headEnd/>
                <a:tailEnd/>
              </a:ln>
            </p:spPr>
            <p:txBody>
              <a:bodyPr/>
              <a:lstStyle/>
              <a:p>
                <a:endParaRPr lang="en-US">
                  <a:latin typeface="Calibri" pitchFamily="-111" charset="0"/>
                </a:endParaRPr>
              </a:p>
            </p:txBody>
          </p:sp>
          <p:sp>
            <p:nvSpPr>
              <p:cNvPr id="39007" name="Rectangle 139"/>
              <p:cNvSpPr>
                <a:spLocks noChangeArrowheads="1"/>
              </p:cNvSpPr>
              <p:nvPr/>
            </p:nvSpPr>
            <p:spPr bwMode="auto">
              <a:xfrm>
                <a:off x="4119208" y="3581399"/>
                <a:ext cx="716972" cy="565198"/>
              </a:xfrm>
              <a:prstGeom prst="rect">
                <a:avLst/>
              </a:prstGeom>
              <a:noFill/>
              <a:ln w="12700">
                <a:solidFill>
                  <a:schemeClr val="tx1"/>
                </a:solidFill>
                <a:miter lim="800000"/>
                <a:headEnd/>
                <a:tailEnd/>
              </a:ln>
            </p:spPr>
            <p:txBody>
              <a:bodyPr wrap="none" anchor="ctr"/>
              <a:lstStyle/>
              <a:p>
                <a:endParaRPr lang="en-US">
                  <a:latin typeface="Calibri" pitchFamily="-111" charset="0"/>
                </a:endParaRPr>
              </a:p>
            </p:txBody>
          </p:sp>
          <p:sp>
            <p:nvSpPr>
              <p:cNvPr id="39008" name="TextBox 92"/>
              <p:cNvSpPr txBox="1">
                <a:spLocks noChangeArrowheads="1"/>
              </p:cNvSpPr>
              <p:nvPr/>
            </p:nvSpPr>
            <p:spPr bwMode="auto">
              <a:xfrm>
                <a:off x="1894898" y="5638799"/>
                <a:ext cx="762000" cy="307777"/>
              </a:xfrm>
              <a:prstGeom prst="rect">
                <a:avLst/>
              </a:prstGeom>
              <a:noFill/>
              <a:ln w="9525">
                <a:noFill/>
                <a:miter lim="800000"/>
                <a:headEnd/>
                <a:tailEnd/>
              </a:ln>
            </p:spPr>
            <p:txBody>
              <a:bodyPr>
                <a:spAutoFit/>
              </a:bodyPr>
              <a:lstStyle/>
              <a:p>
                <a:r>
                  <a:rPr lang="en-US" sz="1400" b="1"/>
                  <a:t>-1374</a:t>
                </a:r>
              </a:p>
            </p:txBody>
          </p:sp>
          <p:sp>
            <p:nvSpPr>
              <p:cNvPr id="39009" name="TextBox 93"/>
              <p:cNvSpPr txBox="1">
                <a:spLocks noChangeArrowheads="1"/>
              </p:cNvSpPr>
              <p:nvPr/>
            </p:nvSpPr>
            <p:spPr bwMode="auto">
              <a:xfrm>
                <a:off x="3276600" y="5638800"/>
                <a:ext cx="762000" cy="307777"/>
              </a:xfrm>
              <a:prstGeom prst="rect">
                <a:avLst/>
              </a:prstGeom>
              <a:noFill/>
              <a:ln w="9525">
                <a:noFill/>
                <a:miter lim="800000"/>
                <a:headEnd/>
                <a:tailEnd/>
              </a:ln>
            </p:spPr>
            <p:txBody>
              <a:bodyPr>
                <a:spAutoFit/>
              </a:bodyPr>
              <a:lstStyle/>
              <a:p>
                <a:r>
                  <a:rPr lang="en-US" sz="1400" b="1"/>
                  <a:t>-850</a:t>
                </a:r>
              </a:p>
            </p:txBody>
          </p:sp>
          <p:sp>
            <p:nvSpPr>
              <p:cNvPr id="6229" name="Rectangle 101"/>
              <p:cNvSpPr>
                <a:spLocks noChangeArrowheads="1"/>
              </p:cNvSpPr>
              <p:nvPr/>
            </p:nvSpPr>
            <p:spPr bwMode="auto">
              <a:xfrm>
                <a:off x="4251053" y="4018058"/>
                <a:ext cx="77476" cy="62826"/>
              </a:xfrm>
              <a:prstGeom prst="rect">
                <a:avLst/>
              </a:prstGeom>
              <a:solidFill>
                <a:schemeClr val="bg1">
                  <a:lumMod val="65000"/>
                </a:schemeClr>
              </a:solidFill>
              <a:ln w="9525">
                <a:solidFill>
                  <a:srgbClr val="000000"/>
                </a:solidFill>
                <a:miter lim="800000"/>
                <a:headEnd/>
                <a:tailEnd/>
              </a:ln>
            </p:spPr>
            <p:txBody>
              <a:bodyPr/>
              <a:lstStyle/>
              <a:p>
                <a:endParaRPr lang="en-US">
                  <a:latin typeface="Calibri" pitchFamily="-111" charset="0"/>
                </a:endParaRPr>
              </a:p>
            </p:txBody>
          </p:sp>
          <p:cxnSp>
            <p:nvCxnSpPr>
              <p:cNvPr id="102" name="Straight Connector 101"/>
              <p:cNvCxnSpPr/>
              <p:nvPr/>
            </p:nvCxnSpPr>
            <p:spPr>
              <a:xfrm>
                <a:off x="1729195" y="5581965"/>
                <a:ext cx="2438571" cy="22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8934" name="Title 1"/>
          <p:cNvSpPr txBox="1">
            <a:spLocks/>
          </p:cNvSpPr>
          <p:nvPr/>
        </p:nvSpPr>
        <p:spPr bwMode="auto">
          <a:xfrm>
            <a:off x="457200" y="-304800"/>
            <a:ext cx="8458200" cy="1143000"/>
          </a:xfrm>
          <a:prstGeom prst="rect">
            <a:avLst/>
          </a:prstGeom>
          <a:noFill/>
          <a:ln w="9525">
            <a:noFill/>
            <a:miter lim="800000"/>
            <a:headEnd/>
            <a:tailEnd/>
          </a:ln>
        </p:spPr>
        <p:txBody>
          <a:bodyPr anchor="ctr"/>
          <a:lstStyle/>
          <a:p>
            <a:pPr algn="ctr" eaLnBrk="0" hangingPunct="0"/>
            <a:r>
              <a:rPr lang="en-US" sz="4400" b="1">
                <a:latin typeface="Calibri" pitchFamily="-111" charset="0"/>
              </a:rPr>
              <a:t>PPRE1 - PPAR</a:t>
            </a:r>
            <a:r>
              <a:rPr lang="en-US" sz="4400" b="1">
                <a:latin typeface="Symbol" pitchFamily="-111" charset="2"/>
              </a:rPr>
              <a:t>g</a:t>
            </a:r>
            <a:r>
              <a:rPr lang="en-US" sz="4400" b="1">
                <a:latin typeface="Calibri" pitchFamily="-111" charset="0"/>
              </a:rPr>
              <a:t> binding site in NHE1 </a:t>
            </a:r>
          </a:p>
        </p:txBody>
      </p:sp>
      <p:graphicFrame>
        <p:nvGraphicFramePr>
          <p:cNvPr id="40036" name="Object 2"/>
          <p:cNvGraphicFramePr>
            <a:graphicFrameLocks noChangeAspect="1"/>
          </p:cNvGraphicFramePr>
          <p:nvPr/>
        </p:nvGraphicFramePr>
        <p:xfrm>
          <a:off x="3200400" y="5943600"/>
          <a:ext cx="6019800" cy="1450975"/>
        </p:xfrm>
        <a:graphic>
          <a:graphicData uri="http://schemas.openxmlformats.org/presentationml/2006/ole">
            <p:oleObj spid="_x0000_s38914" name="Document" r:id="rId3" imgW="20843609" imgH="4763165" progId="Word.Document.12">
              <p:embed/>
            </p:oleObj>
          </a:graphicData>
        </a:graphic>
      </p:graphicFrame>
      <p:sp>
        <p:nvSpPr>
          <p:cNvPr id="89" name="Rectangle 88"/>
          <p:cNvSpPr>
            <a:spLocks noChangeArrowheads="1"/>
          </p:cNvSpPr>
          <p:nvPr/>
        </p:nvSpPr>
        <p:spPr bwMode="auto">
          <a:xfrm>
            <a:off x="3276600" y="6400800"/>
            <a:ext cx="5867400" cy="228600"/>
          </a:xfrm>
          <a:prstGeom prst="rect">
            <a:avLst/>
          </a:prstGeom>
          <a:noFill/>
          <a:ln w="19050">
            <a:solidFill>
              <a:schemeClr val="tx1"/>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pitchFamily="-11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0036"/>
                                        </p:tgtEl>
                                        <p:attrNameLst>
                                          <p:attrName>style.visibility</p:attrName>
                                        </p:attrNameLst>
                                      </p:cBhvr>
                                      <p:to>
                                        <p:strVal val="visible"/>
                                      </p:to>
                                    </p:set>
                                    <p:animEffect transition="in" filter="slide(fromBottom)">
                                      <p:cBhvr>
                                        <p:cTn id="7" dur="500"/>
                                        <p:tgtEl>
                                          <p:spTgt spid="4003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85"/>
          <p:cNvGrpSpPr>
            <a:grpSpLocks/>
          </p:cNvGrpSpPr>
          <p:nvPr/>
        </p:nvGrpSpPr>
        <p:grpSpPr bwMode="auto">
          <a:xfrm>
            <a:off x="2058988" y="1004888"/>
            <a:ext cx="5256212" cy="1814512"/>
            <a:chOff x="1586527" y="771930"/>
            <a:chExt cx="5804873" cy="2199870"/>
          </a:xfrm>
        </p:grpSpPr>
        <p:sp>
          <p:nvSpPr>
            <p:cNvPr id="39957" name="Rectangle 25" descr="Light downward diagonal"/>
            <p:cNvSpPr>
              <a:spLocks noChangeArrowheads="1"/>
            </p:cNvSpPr>
            <p:nvPr/>
          </p:nvSpPr>
          <p:spPr bwMode="auto">
            <a:xfrm>
              <a:off x="2244725" y="1906588"/>
              <a:ext cx="1670050" cy="150812"/>
            </a:xfrm>
            <a:prstGeom prst="rect">
              <a:avLst/>
            </a:prstGeom>
            <a:solidFill>
              <a:schemeClr val="tx1"/>
            </a:solidFill>
            <a:ln w="9525">
              <a:solidFill>
                <a:schemeClr val="tx1"/>
              </a:solidFill>
              <a:miter lim="800000"/>
              <a:headEnd/>
              <a:tailEnd/>
            </a:ln>
          </p:spPr>
          <p:txBody>
            <a:bodyPr wrap="none" anchor="ctr"/>
            <a:lstStyle/>
            <a:p>
              <a:endParaRPr lang="en-US">
                <a:latin typeface="Calibri" pitchFamily="-111" charset="0"/>
              </a:endParaRPr>
            </a:p>
          </p:txBody>
        </p:sp>
        <p:sp>
          <p:nvSpPr>
            <p:cNvPr id="39958" name="Rectangle 23"/>
            <p:cNvSpPr>
              <a:spLocks noChangeArrowheads="1"/>
            </p:cNvSpPr>
            <p:nvPr/>
          </p:nvSpPr>
          <p:spPr bwMode="auto">
            <a:xfrm>
              <a:off x="4865687" y="1906588"/>
              <a:ext cx="717550" cy="122237"/>
            </a:xfrm>
            <a:prstGeom prst="rect">
              <a:avLst/>
            </a:prstGeom>
            <a:noFill/>
            <a:ln w="9525">
              <a:solidFill>
                <a:schemeClr val="tx1"/>
              </a:solidFill>
              <a:miter lim="800000"/>
              <a:headEnd/>
              <a:tailEnd/>
            </a:ln>
          </p:spPr>
          <p:txBody>
            <a:bodyPr wrap="none" anchor="ctr"/>
            <a:lstStyle/>
            <a:p>
              <a:pPr algn="ctr" eaLnBrk="0" hangingPunct="0"/>
              <a:r>
                <a:rPr lang="en-US" sz="800" b="1">
                  <a:latin typeface="Calibri" pitchFamily="-111" charset="0"/>
                </a:rPr>
                <a:t>LUCIFERASE</a:t>
              </a:r>
            </a:p>
          </p:txBody>
        </p:sp>
        <p:sp>
          <p:nvSpPr>
            <p:cNvPr id="39959" name="Rectangle 24" descr="10%"/>
            <p:cNvSpPr>
              <a:spLocks noChangeArrowheads="1"/>
            </p:cNvSpPr>
            <p:nvPr/>
          </p:nvSpPr>
          <p:spPr bwMode="auto">
            <a:xfrm>
              <a:off x="4065587" y="1906588"/>
              <a:ext cx="201613" cy="150812"/>
            </a:xfrm>
            <a:prstGeom prst="rect">
              <a:avLst/>
            </a:prstGeom>
            <a:pattFill prst="pct10">
              <a:fgClr>
                <a:schemeClr val="tx1"/>
              </a:fgClr>
              <a:bgClr>
                <a:srgbClr val="FFFFFF"/>
              </a:bgClr>
            </a:pattFill>
            <a:ln w="9525">
              <a:solidFill>
                <a:schemeClr val="tx1"/>
              </a:solidFill>
              <a:miter lim="800000"/>
              <a:headEnd/>
              <a:tailEnd/>
            </a:ln>
          </p:spPr>
          <p:txBody>
            <a:bodyPr wrap="none" anchor="ctr"/>
            <a:lstStyle/>
            <a:p>
              <a:endParaRPr lang="en-US">
                <a:latin typeface="Calibri" pitchFamily="-111" charset="0"/>
              </a:endParaRPr>
            </a:p>
          </p:txBody>
        </p:sp>
        <p:sp>
          <p:nvSpPr>
            <p:cNvPr id="39960" name="Rectangle 26"/>
            <p:cNvSpPr>
              <a:spLocks noChangeArrowheads="1"/>
            </p:cNvSpPr>
            <p:nvPr/>
          </p:nvSpPr>
          <p:spPr bwMode="auto">
            <a:xfrm>
              <a:off x="4579937" y="1906588"/>
              <a:ext cx="238125" cy="122237"/>
            </a:xfrm>
            <a:prstGeom prst="rect">
              <a:avLst/>
            </a:prstGeom>
            <a:noFill/>
            <a:ln w="9525">
              <a:solidFill>
                <a:schemeClr val="tx1"/>
              </a:solidFill>
              <a:miter lim="800000"/>
              <a:headEnd/>
              <a:tailEnd/>
            </a:ln>
          </p:spPr>
          <p:txBody>
            <a:bodyPr wrap="none" anchor="ctr"/>
            <a:lstStyle/>
            <a:p>
              <a:pPr algn="ctr" eaLnBrk="0" hangingPunct="0"/>
              <a:r>
                <a:rPr lang="en-US" sz="700" b="1">
                  <a:latin typeface="Calibri" pitchFamily="-111" charset="0"/>
                </a:rPr>
                <a:t>TATA</a:t>
              </a:r>
            </a:p>
          </p:txBody>
        </p:sp>
        <p:sp>
          <p:nvSpPr>
            <p:cNvPr id="39961" name="Rectangle 27"/>
            <p:cNvSpPr>
              <a:spLocks noChangeArrowheads="1"/>
            </p:cNvSpPr>
            <p:nvPr/>
          </p:nvSpPr>
          <p:spPr bwMode="auto">
            <a:xfrm>
              <a:off x="4865687" y="2212975"/>
              <a:ext cx="717550" cy="122238"/>
            </a:xfrm>
            <a:prstGeom prst="rect">
              <a:avLst/>
            </a:prstGeom>
            <a:noFill/>
            <a:ln w="9525">
              <a:solidFill>
                <a:schemeClr val="tx1"/>
              </a:solidFill>
              <a:miter lim="800000"/>
              <a:headEnd/>
              <a:tailEnd/>
            </a:ln>
          </p:spPr>
          <p:txBody>
            <a:bodyPr wrap="none" anchor="ctr"/>
            <a:lstStyle/>
            <a:p>
              <a:pPr algn="ctr" eaLnBrk="0" hangingPunct="0"/>
              <a:r>
                <a:rPr lang="en-US" sz="800" b="1">
                  <a:latin typeface="Calibri" pitchFamily="-111" charset="0"/>
                </a:rPr>
                <a:t>LUCIFERASE</a:t>
              </a:r>
            </a:p>
          </p:txBody>
        </p:sp>
        <p:sp>
          <p:nvSpPr>
            <p:cNvPr id="39962" name="Rectangle 28" descr="10%"/>
            <p:cNvSpPr>
              <a:spLocks noChangeArrowheads="1"/>
            </p:cNvSpPr>
            <p:nvPr/>
          </p:nvSpPr>
          <p:spPr bwMode="auto">
            <a:xfrm>
              <a:off x="4065587" y="2133600"/>
              <a:ext cx="201613" cy="228600"/>
            </a:xfrm>
            <a:prstGeom prst="rect">
              <a:avLst/>
            </a:prstGeom>
            <a:pattFill prst="pct10">
              <a:fgClr>
                <a:schemeClr val="tx1"/>
              </a:fgClr>
              <a:bgClr>
                <a:srgbClr val="FFFFFF"/>
              </a:bgClr>
            </a:pattFill>
            <a:ln w="9525">
              <a:solidFill>
                <a:schemeClr val="tx1"/>
              </a:solidFill>
              <a:miter lim="800000"/>
              <a:headEnd/>
              <a:tailEnd/>
            </a:ln>
          </p:spPr>
          <p:txBody>
            <a:bodyPr wrap="none" anchor="ctr"/>
            <a:lstStyle/>
            <a:p>
              <a:endParaRPr lang="en-US">
                <a:latin typeface="Calibri" pitchFamily="-111" charset="0"/>
              </a:endParaRPr>
            </a:p>
          </p:txBody>
        </p:sp>
        <p:sp>
          <p:nvSpPr>
            <p:cNvPr id="9" name="Rectangle 29" descr="Light downward diagonal"/>
            <p:cNvSpPr>
              <a:spLocks noChangeArrowheads="1"/>
            </p:cNvSpPr>
            <p:nvPr/>
          </p:nvSpPr>
          <p:spPr bwMode="auto">
            <a:xfrm>
              <a:off x="2640205" y="2132654"/>
              <a:ext cx="1288609" cy="205938"/>
            </a:xfrm>
            <a:prstGeom prst="rect">
              <a:avLst/>
            </a:prstGeom>
            <a:solidFill>
              <a:schemeClr val="bg1">
                <a:lumMod val="75000"/>
              </a:schemeClr>
            </a:solidFill>
            <a:ln w="9525" algn="ctr">
              <a:solidFill>
                <a:schemeClr val="tx1"/>
              </a:solidFill>
              <a:miter lim="800000"/>
              <a:headEnd/>
              <a:tailEnd/>
            </a:ln>
          </p:spPr>
          <p:txBody>
            <a:bodyPr wrap="none" anchor="ctr"/>
            <a:lstStyle/>
            <a:p>
              <a:endParaRPr lang="en-US">
                <a:latin typeface="Calibri" pitchFamily="-111" charset="0"/>
              </a:endParaRPr>
            </a:p>
          </p:txBody>
        </p:sp>
        <p:sp>
          <p:nvSpPr>
            <p:cNvPr id="39964" name="Rectangle 30"/>
            <p:cNvSpPr>
              <a:spLocks noChangeArrowheads="1"/>
            </p:cNvSpPr>
            <p:nvPr/>
          </p:nvSpPr>
          <p:spPr bwMode="auto">
            <a:xfrm>
              <a:off x="4579937" y="2212975"/>
              <a:ext cx="238125" cy="122238"/>
            </a:xfrm>
            <a:prstGeom prst="rect">
              <a:avLst/>
            </a:prstGeom>
            <a:noFill/>
            <a:ln w="9525">
              <a:solidFill>
                <a:schemeClr val="tx1"/>
              </a:solidFill>
              <a:miter lim="800000"/>
              <a:headEnd/>
              <a:tailEnd/>
            </a:ln>
          </p:spPr>
          <p:txBody>
            <a:bodyPr wrap="none" anchor="ctr"/>
            <a:lstStyle/>
            <a:p>
              <a:pPr algn="ctr" eaLnBrk="0" hangingPunct="0"/>
              <a:r>
                <a:rPr lang="en-US" sz="700" b="1">
                  <a:latin typeface="Calibri" pitchFamily="-111" charset="0"/>
                </a:rPr>
                <a:t>TATA</a:t>
              </a:r>
            </a:p>
          </p:txBody>
        </p:sp>
        <p:sp>
          <p:nvSpPr>
            <p:cNvPr id="39965" name="Rectangle 38" descr="75%"/>
            <p:cNvSpPr>
              <a:spLocks noChangeArrowheads="1"/>
            </p:cNvSpPr>
            <p:nvPr/>
          </p:nvSpPr>
          <p:spPr bwMode="auto">
            <a:xfrm>
              <a:off x="4368800" y="2212975"/>
              <a:ext cx="144462" cy="122238"/>
            </a:xfrm>
            <a:prstGeom prst="rect">
              <a:avLst/>
            </a:prstGeom>
            <a:pattFill prst="pct75">
              <a:fgClr>
                <a:schemeClr val="tx1"/>
              </a:fgClr>
              <a:bgClr>
                <a:srgbClr val="FFFFFF"/>
              </a:bgClr>
            </a:pattFill>
            <a:ln w="9525">
              <a:solidFill>
                <a:schemeClr val="tx1"/>
              </a:solidFill>
              <a:miter lim="800000"/>
              <a:headEnd/>
              <a:tailEnd/>
            </a:ln>
          </p:spPr>
          <p:txBody>
            <a:bodyPr wrap="none" anchor="ctr"/>
            <a:lstStyle/>
            <a:p>
              <a:endParaRPr lang="en-US">
                <a:latin typeface="Calibri" pitchFamily="-111" charset="0"/>
              </a:endParaRPr>
            </a:p>
          </p:txBody>
        </p:sp>
        <p:sp>
          <p:nvSpPr>
            <p:cNvPr id="39966" name="Rectangle 39" descr="75%"/>
            <p:cNvSpPr>
              <a:spLocks noChangeArrowheads="1"/>
            </p:cNvSpPr>
            <p:nvPr/>
          </p:nvSpPr>
          <p:spPr bwMode="auto">
            <a:xfrm>
              <a:off x="4368800" y="1906588"/>
              <a:ext cx="144462" cy="122237"/>
            </a:xfrm>
            <a:prstGeom prst="rect">
              <a:avLst/>
            </a:prstGeom>
            <a:pattFill prst="pct75">
              <a:fgClr>
                <a:schemeClr val="tx1"/>
              </a:fgClr>
              <a:bgClr>
                <a:srgbClr val="FFFFFF"/>
              </a:bgClr>
            </a:pattFill>
            <a:ln w="9525">
              <a:solidFill>
                <a:schemeClr val="tx1"/>
              </a:solidFill>
              <a:miter lim="800000"/>
              <a:headEnd/>
              <a:tailEnd/>
            </a:ln>
          </p:spPr>
          <p:txBody>
            <a:bodyPr wrap="none" anchor="ctr"/>
            <a:lstStyle/>
            <a:p>
              <a:endParaRPr lang="en-US">
                <a:latin typeface="Calibri" pitchFamily="-111" charset="0"/>
              </a:endParaRPr>
            </a:p>
          </p:txBody>
        </p:sp>
        <p:sp>
          <p:nvSpPr>
            <p:cNvPr id="39967" name="Rectangle 175"/>
            <p:cNvSpPr>
              <a:spLocks noChangeArrowheads="1"/>
            </p:cNvSpPr>
            <p:nvPr/>
          </p:nvSpPr>
          <p:spPr bwMode="auto">
            <a:xfrm>
              <a:off x="5656845" y="1873249"/>
              <a:ext cx="1246352" cy="205178"/>
            </a:xfrm>
            <a:prstGeom prst="rect">
              <a:avLst/>
            </a:prstGeom>
            <a:noFill/>
            <a:ln w="9525">
              <a:noFill/>
              <a:miter lim="800000"/>
              <a:headEnd/>
              <a:tailEnd/>
            </a:ln>
          </p:spPr>
          <p:txBody>
            <a:bodyPr wrap="none" lIns="0" tIns="0" rIns="0" bIns="0">
              <a:spAutoFit/>
            </a:bodyPr>
            <a:lstStyle/>
            <a:p>
              <a:r>
                <a:rPr lang="en-GB" sz="1100" b="1">
                  <a:solidFill>
                    <a:srgbClr val="000000"/>
                  </a:solidFill>
                  <a:latin typeface="Calibri" pitchFamily="-111" charset="0"/>
                </a:rPr>
                <a:t>-3400  to  +24 pGL3</a:t>
              </a:r>
              <a:endParaRPr lang="en-GB" sz="1100" b="1">
                <a:latin typeface="Calibri" pitchFamily="-111" charset="0"/>
              </a:endParaRPr>
            </a:p>
          </p:txBody>
        </p:sp>
        <p:sp>
          <p:nvSpPr>
            <p:cNvPr id="39968" name="Rectangle 176"/>
            <p:cNvSpPr>
              <a:spLocks noChangeArrowheads="1"/>
            </p:cNvSpPr>
            <p:nvPr/>
          </p:nvSpPr>
          <p:spPr bwMode="auto">
            <a:xfrm>
              <a:off x="5656845" y="2181225"/>
              <a:ext cx="1246352" cy="205178"/>
            </a:xfrm>
            <a:prstGeom prst="rect">
              <a:avLst/>
            </a:prstGeom>
            <a:noFill/>
            <a:ln w="9525">
              <a:noFill/>
              <a:miter lim="800000"/>
              <a:headEnd/>
              <a:tailEnd/>
            </a:ln>
          </p:spPr>
          <p:txBody>
            <a:bodyPr wrap="none" lIns="0" tIns="0" rIns="0" bIns="0">
              <a:spAutoFit/>
            </a:bodyPr>
            <a:lstStyle/>
            <a:p>
              <a:r>
                <a:rPr lang="en-GB" sz="1100" b="1">
                  <a:solidFill>
                    <a:srgbClr val="000000"/>
                  </a:solidFill>
                  <a:latin typeface="Calibri" pitchFamily="-111" charset="0"/>
                </a:rPr>
                <a:t>-1605  to  +24 pGL3</a:t>
              </a:r>
              <a:endParaRPr lang="en-GB" sz="1100" b="1">
                <a:latin typeface="Calibri" pitchFamily="-111" charset="0"/>
              </a:endParaRPr>
            </a:p>
          </p:txBody>
        </p:sp>
        <p:sp>
          <p:nvSpPr>
            <p:cNvPr id="39969" name="Text Box 118"/>
            <p:cNvSpPr txBox="1">
              <a:spLocks noChangeArrowheads="1"/>
            </p:cNvSpPr>
            <p:nvPr/>
          </p:nvSpPr>
          <p:spPr bwMode="auto">
            <a:xfrm>
              <a:off x="1586527" y="773518"/>
              <a:ext cx="2286000" cy="317093"/>
            </a:xfrm>
            <a:prstGeom prst="rect">
              <a:avLst/>
            </a:prstGeom>
            <a:noFill/>
            <a:ln w="9525">
              <a:noFill/>
              <a:miter lim="800000"/>
              <a:headEnd/>
              <a:tailEnd/>
            </a:ln>
          </p:spPr>
          <p:txBody>
            <a:bodyPr>
              <a:spAutoFit/>
            </a:bodyPr>
            <a:lstStyle/>
            <a:p>
              <a:pPr algn="ctr"/>
              <a:r>
                <a:rPr lang="en-US" sz="1100" b="1">
                  <a:latin typeface="Calibri" pitchFamily="-111" charset="0"/>
                  <a:cs typeface="Arial" charset="0"/>
                </a:rPr>
                <a:t>PPRE 1</a:t>
              </a:r>
              <a:endParaRPr lang="el-GR" sz="1100" b="1">
                <a:latin typeface="Calibri" pitchFamily="-111" charset="0"/>
                <a:cs typeface="Arial" charset="0"/>
              </a:endParaRPr>
            </a:p>
          </p:txBody>
        </p:sp>
        <p:sp>
          <p:nvSpPr>
            <p:cNvPr id="39970" name="Text Box 117"/>
            <p:cNvSpPr txBox="1">
              <a:spLocks noChangeArrowheads="1"/>
            </p:cNvSpPr>
            <p:nvPr/>
          </p:nvSpPr>
          <p:spPr bwMode="auto">
            <a:xfrm>
              <a:off x="3575053" y="1030288"/>
              <a:ext cx="1745448" cy="298440"/>
            </a:xfrm>
            <a:prstGeom prst="rect">
              <a:avLst/>
            </a:prstGeom>
            <a:noFill/>
            <a:ln w="9525">
              <a:solidFill>
                <a:schemeClr val="tx1"/>
              </a:solidFill>
              <a:miter lim="800000"/>
              <a:headEnd/>
              <a:tailEnd/>
            </a:ln>
          </p:spPr>
          <p:txBody>
            <a:bodyPr>
              <a:spAutoFit/>
            </a:bodyPr>
            <a:lstStyle/>
            <a:p>
              <a:pPr>
                <a:spcBef>
                  <a:spcPct val="50000"/>
                </a:spcBef>
              </a:pPr>
              <a:r>
                <a:rPr lang="en-US" sz="1000">
                  <a:latin typeface="Calibri" pitchFamily="-111" charset="0"/>
                </a:rPr>
                <a:t>TG</a:t>
              </a:r>
              <a:r>
                <a:rPr lang="en-US" sz="1000" b="1" i="1" u="sng">
                  <a:latin typeface="Calibri" pitchFamily="-111" charset="0"/>
                </a:rPr>
                <a:t>AGGTCA</a:t>
              </a:r>
              <a:r>
                <a:rPr lang="en-US" sz="1000">
                  <a:latin typeface="Calibri" pitchFamily="-111" charset="0"/>
                </a:rPr>
                <a:t>GG</a:t>
              </a:r>
              <a:r>
                <a:rPr lang="en-US" sz="1000" b="1" i="1" u="sng">
                  <a:latin typeface="Calibri" pitchFamily="-111" charset="0"/>
                </a:rPr>
                <a:t>CGTTCG</a:t>
              </a:r>
              <a:r>
                <a:rPr lang="en-US" sz="1000" b="1">
                  <a:latin typeface="Calibri" pitchFamily="-111" charset="0"/>
                </a:rPr>
                <a:t>A</a:t>
              </a:r>
              <a:r>
                <a:rPr lang="en-US" sz="1000">
                  <a:latin typeface="Calibri" pitchFamily="-111" charset="0"/>
                </a:rPr>
                <a:t>G</a:t>
              </a:r>
              <a:endParaRPr lang="en-US" sz="1000">
                <a:latin typeface="Calibri" pitchFamily="-111" charset="0"/>
                <a:cs typeface="Arial" charset="0"/>
              </a:endParaRPr>
            </a:p>
          </p:txBody>
        </p:sp>
        <p:sp>
          <p:nvSpPr>
            <p:cNvPr id="39971" name="Text Box 118"/>
            <p:cNvSpPr txBox="1">
              <a:spLocks noChangeArrowheads="1"/>
            </p:cNvSpPr>
            <p:nvPr/>
          </p:nvSpPr>
          <p:spPr bwMode="auto">
            <a:xfrm>
              <a:off x="3241675" y="773518"/>
              <a:ext cx="2286000" cy="317093"/>
            </a:xfrm>
            <a:prstGeom prst="rect">
              <a:avLst/>
            </a:prstGeom>
            <a:noFill/>
            <a:ln w="9525">
              <a:noFill/>
              <a:miter lim="800000"/>
              <a:headEnd/>
              <a:tailEnd/>
            </a:ln>
          </p:spPr>
          <p:txBody>
            <a:bodyPr>
              <a:spAutoFit/>
            </a:bodyPr>
            <a:lstStyle/>
            <a:p>
              <a:pPr algn="ctr"/>
              <a:r>
                <a:rPr lang="en-US" sz="1100" b="1">
                  <a:latin typeface="Calibri" pitchFamily="-111" charset="0"/>
                  <a:cs typeface="Arial" charset="0"/>
                </a:rPr>
                <a:t>PPRE 2</a:t>
              </a:r>
              <a:endParaRPr lang="el-GR" sz="1100" b="1">
                <a:latin typeface="Calibri" pitchFamily="-111" charset="0"/>
                <a:cs typeface="Arial" charset="0"/>
              </a:endParaRPr>
            </a:p>
          </p:txBody>
        </p:sp>
        <p:sp>
          <p:nvSpPr>
            <p:cNvPr id="39972" name="Text Box 117"/>
            <p:cNvSpPr txBox="1">
              <a:spLocks noChangeArrowheads="1"/>
            </p:cNvSpPr>
            <p:nvPr/>
          </p:nvSpPr>
          <p:spPr bwMode="auto">
            <a:xfrm>
              <a:off x="5491380" y="1036637"/>
              <a:ext cx="1683134" cy="298440"/>
            </a:xfrm>
            <a:prstGeom prst="rect">
              <a:avLst/>
            </a:prstGeom>
            <a:noFill/>
            <a:ln w="9525">
              <a:solidFill>
                <a:schemeClr val="tx1"/>
              </a:solidFill>
              <a:miter lim="800000"/>
              <a:headEnd/>
              <a:tailEnd/>
            </a:ln>
          </p:spPr>
          <p:txBody>
            <a:bodyPr>
              <a:spAutoFit/>
            </a:bodyPr>
            <a:lstStyle/>
            <a:p>
              <a:pPr>
                <a:spcBef>
                  <a:spcPct val="50000"/>
                </a:spcBef>
              </a:pPr>
              <a:r>
                <a:rPr lang="en-US" sz="1000">
                  <a:latin typeface="Calibri" pitchFamily="-111" charset="0"/>
                </a:rPr>
                <a:t>AT</a:t>
              </a:r>
              <a:r>
                <a:rPr lang="en-US" sz="1000" b="1" i="1" u="sng">
                  <a:latin typeface="Calibri" pitchFamily="-111" charset="0"/>
                </a:rPr>
                <a:t>AGGTCC</a:t>
              </a:r>
              <a:r>
                <a:rPr lang="en-US" sz="1000">
                  <a:latin typeface="Calibri" pitchFamily="-111" charset="0"/>
                </a:rPr>
                <a:t>C</a:t>
              </a:r>
              <a:r>
                <a:rPr lang="en-US" sz="1000" b="1" i="1" u="sng">
                  <a:latin typeface="Calibri" pitchFamily="-111" charset="0"/>
                </a:rPr>
                <a:t>AAGGTCG</a:t>
              </a:r>
              <a:r>
                <a:rPr lang="en-US" sz="1000">
                  <a:latin typeface="Calibri" pitchFamily="-111" charset="0"/>
                </a:rPr>
                <a:t>GC</a:t>
              </a:r>
              <a:endParaRPr lang="en-US" sz="1000">
                <a:latin typeface="Calibri" pitchFamily="-111" charset="0"/>
                <a:cs typeface="Arial" charset="0"/>
              </a:endParaRPr>
            </a:p>
          </p:txBody>
        </p:sp>
        <p:sp>
          <p:nvSpPr>
            <p:cNvPr id="39973" name="Text Box 118"/>
            <p:cNvSpPr txBox="1">
              <a:spLocks noChangeArrowheads="1"/>
            </p:cNvSpPr>
            <p:nvPr/>
          </p:nvSpPr>
          <p:spPr bwMode="auto">
            <a:xfrm>
              <a:off x="5105400" y="771930"/>
              <a:ext cx="2286000" cy="317093"/>
            </a:xfrm>
            <a:prstGeom prst="rect">
              <a:avLst/>
            </a:prstGeom>
            <a:noFill/>
            <a:ln w="9525">
              <a:noFill/>
              <a:miter lim="800000"/>
              <a:headEnd/>
              <a:tailEnd/>
            </a:ln>
          </p:spPr>
          <p:txBody>
            <a:bodyPr>
              <a:spAutoFit/>
            </a:bodyPr>
            <a:lstStyle/>
            <a:p>
              <a:pPr algn="ctr"/>
              <a:r>
                <a:rPr lang="en-US" sz="1100" b="1">
                  <a:latin typeface="Calibri" pitchFamily="-111" charset="0"/>
                  <a:cs typeface="Arial" charset="0"/>
                </a:rPr>
                <a:t>PPRE 3</a:t>
              </a:r>
              <a:endParaRPr lang="el-GR" sz="1100" b="1">
                <a:latin typeface="Calibri" pitchFamily="-111" charset="0"/>
                <a:cs typeface="Arial" charset="0"/>
              </a:endParaRPr>
            </a:p>
          </p:txBody>
        </p:sp>
        <p:cxnSp>
          <p:nvCxnSpPr>
            <p:cNvPr id="20" name="Straight Arrow Connector 19"/>
            <p:cNvCxnSpPr/>
            <p:nvPr/>
          </p:nvCxnSpPr>
          <p:spPr bwMode="auto">
            <a:xfrm rot="5400000">
              <a:off x="2204293" y="1651494"/>
              <a:ext cx="45806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bwMode="auto">
            <a:xfrm rot="10800000" flipV="1">
              <a:off x="2738384" y="1345475"/>
              <a:ext cx="1525291" cy="53505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bwMode="auto">
            <a:xfrm rot="10800000" flipV="1">
              <a:off x="3110065" y="1345475"/>
              <a:ext cx="3353889" cy="53505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977" name="Rectangle 19"/>
            <p:cNvSpPr>
              <a:spLocks noChangeArrowheads="1"/>
            </p:cNvSpPr>
            <p:nvPr/>
          </p:nvSpPr>
          <p:spPr bwMode="auto">
            <a:xfrm>
              <a:off x="4859337" y="2479675"/>
              <a:ext cx="717550" cy="122238"/>
            </a:xfrm>
            <a:prstGeom prst="rect">
              <a:avLst/>
            </a:prstGeom>
            <a:noFill/>
            <a:ln w="9525">
              <a:solidFill>
                <a:schemeClr val="tx1"/>
              </a:solidFill>
              <a:miter lim="800000"/>
              <a:headEnd/>
              <a:tailEnd/>
            </a:ln>
          </p:spPr>
          <p:txBody>
            <a:bodyPr wrap="none" anchor="ctr"/>
            <a:lstStyle/>
            <a:p>
              <a:pPr algn="ctr" eaLnBrk="0" hangingPunct="0"/>
              <a:r>
                <a:rPr lang="en-US" sz="800" b="1">
                  <a:latin typeface="Calibri" pitchFamily="-111" charset="0"/>
                </a:rPr>
                <a:t>LUCIFERASE</a:t>
              </a:r>
            </a:p>
          </p:txBody>
        </p:sp>
        <p:sp>
          <p:nvSpPr>
            <p:cNvPr id="39978" name="Rectangle 20" descr="10%"/>
            <p:cNvSpPr>
              <a:spLocks noChangeArrowheads="1"/>
            </p:cNvSpPr>
            <p:nvPr/>
          </p:nvSpPr>
          <p:spPr bwMode="auto">
            <a:xfrm>
              <a:off x="4038600" y="2438400"/>
              <a:ext cx="207963" cy="187325"/>
            </a:xfrm>
            <a:prstGeom prst="rect">
              <a:avLst/>
            </a:prstGeom>
            <a:pattFill prst="pct10">
              <a:fgClr>
                <a:schemeClr val="tx1"/>
              </a:fgClr>
              <a:bgClr>
                <a:srgbClr val="FFFFFF"/>
              </a:bgClr>
            </a:pattFill>
            <a:ln w="9525">
              <a:solidFill>
                <a:schemeClr val="tx1"/>
              </a:solidFill>
              <a:miter lim="800000"/>
              <a:headEnd/>
              <a:tailEnd/>
            </a:ln>
          </p:spPr>
          <p:txBody>
            <a:bodyPr wrap="none" anchor="ctr"/>
            <a:lstStyle/>
            <a:p>
              <a:endParaRPr lang="en-US">
                <a:latin typeface="Calibri" pitchFamily="-111" charset="0"/>
              </a:endParaRPr>
            </a:p>
          </p:txBody>
        </p:sp>
        <p:sp>
          <p:nvSpPr>
            <p:cNvPr id="39979" name="Rectangle 21" descr="Light downward diagonal"/>
            <p:cNvSpPr>
              <a:spLocks noChangeArrowheads="1"/>
            </p:cNvSpPr>
            <p:nvPr/>
          </p:nvSpPr>
          <p:spPr bwMode="auto">
            <a:xfrm>
              <a:off x="3276620" y="2438674"/>
              <a:ext cx="653947" cy="152046"/>
            </a:xfrm>
            <a:prstGeom prst="rect">
              <a:avLst/>
            </a:prstGeom>
            <a:solidFill>
              <a:schemeClr val="bg1"/>
            </a:solidFill>
            <a:ln w="9525">
              <a:solidFill>
                <a:schemeClr val="tx1"/>
              </a:solidFill>
              <a:miter lim="800000"/>
              <a:headEnd/>
              <a:tailEnd/>
            </a:ln>
          </p:spPr>
          <p:txBody>
            <a:bodyPr wrap="none" anchor="ctr"/>
            <a:lstStyle/>
            <a:p>
              <a:endParaRPr lang="en-US">
                <a:latin typeface="Calibri" pitchFamily="-111" charset="0"/>
              </a:endParaRPr>
            </a:p>
          </p:txBody>
        </p:sp>
        <p:sp>
          <p:nvSpPr>
            <p:cNvPr id="39980" name="Rectangle 22"/>
            <p:cNvSpPr>
              <a:spLocks noChangeArrowheads="1"/>
            </p:cNvSpPr>
            <p:nvPr/>
          </p:nvSpPr>
          <p:spPr bwMode="auto">
            <a:xfrm>
              <a:off x="4573587" y="2479675"/>
              <a:ext cx="238125" cy="122238"/>
            </a:xfrm>
            <a:prstGeom prst="rect">
              <a:avLst/>
            </a:prstGeom>
            <a:noFill/>
            <a:ln w="9525">
              <a:solidFill>
                <a:schemeClr val="tx1"/>
              </a:solidFill>
              <a:miter lim="800000"/>
              <a:headEnd/>
              <a:tailEnd/>
            </a:ln>
          </p:spPr>
          <p:txBody>
            <a:bodyPr wrap="none" anchor="ctr"/>
            <a:lstStyle/>
            <a:p>
              <a:pPr algn="ctr" eaLnBrk="0" hangingPunct="0"/>
              <a:r>
                <a:rPr lang="en-US" sz="700" b="1">
                  <a:latin typeface="Calibri" pitchFamily="-111" charset="0"/>
                </a:rPr>
                <a:t>TATA</a:t>
              </a:r>
            </a:p>
          </p:txBody>
        </p:sp>
        <p:sp>
          <p:nvSpPr>
            <p:cNvPr id="39981" name="Rectangle 37" descr="75%"/>
            <p:cNvSpPr>
              <a:spLocks noChangeArrowheads="1"/>
            </p:cNvSpPr>
            <p:nvPr/>
          </p:nvSpPr>
          <p:spPr bwMode="auto">
            <a:xfrm>
              <a:off x="4362450" y="2479675"/>
              <a:ext cx="144462" cy="122238"/>
            </a:xfrm>
            <a:prstGeom prst="rect">
              <a:avLst/>
            </a:prstGeom>
            <a:pattFill prst="pct75">
              <a:fgClr>
                <a:schemeClr val="tx1"/>
              </a:fgClr>
              <a:bgClr>
                <a:srgbClr val="FFFFFF"/>
              </a:bgClr>
            </a:pattFill>
            <a:ln w="9525">
              <a:solidFill>
                <a:schemeClr val="tx1"/>
              </a:solidFill>
              <a:miter lim="800000"/>
              <a:headEnd/>
              <a:tailEnd/>
            </a:ln>
          </p:spPr>
          <p:txBody>
            <a:bodyPr wrap="none" anchor="ctr"/>
            <a:lstStyle/>
            <a:p>
              <a:endParaRPr lang="en-US">
                <a:latin typeface="Calibri" pitchFamily="-111" charset="0"/>
              </a:endParaRPr>
            </a:p>
          </p:txBody>
        </p:sp>
        <p:sp>
          <p:nvSpPr>
            <p:cNvPr id="39982" name="Rectangle 177"/>
            <p:cNvSpPr>
              <a:spLocks noChangeArrowheads="1"/>
            </p:cNvSpPr>
            <p:nvPr/>
          </p:nvSpPr>
          <p:spPr bwMode="auto">
            <a:xfrm>
              <a:off x="5688595" y="2438401"/>
              <a:ext cx="1166685" cy="205178"/>
            </a:xfrm>
            <a:prstGeom prst="rect">
              <a:avLst/>
            </a:prstGeom>
            <a:noFill/>
            <a:ln w="9525">
              <a:noFill/>
              <a:miter lim="800000"/>
              <a:headEnd/>
              <a:tailEnd/>
            </a:ln>
          </p:spPr>
          <p:txBody>
            <a:bodyPr wrap="none" lIns="0" tIns="0" rIns="0" bIns="0">
              <a:spAutoFit/>
            </a:bodyPr>
            <a:lstStyle/>
            <a:p>
              <a:r>
                <a:rPr lang="en-GB" sz="1100" b="1">
                  <a:solidFill>
                    <a:srgbClr val="000000"/>
                  </a:solidFill>
                  <a:latin typeface="Calibri" pitchFamily="-111" charset="0"/>
                </a:rPr>
                <a:t>-555  to  +24 pGL3</a:t>
              </a:r>
              <a:endParaRPr lang="en-GB" sz="1100" b="1">
                <a:latin typeface="Calibri" pitchFamily="-111" charset="0"/>
              </a:endParaRPr>
            </a:p>
          </p:txBody>
        </p:sp>
        <p:cxnSp>
          <p:nvCxnSpPr>
            <p:cNvPr id="29" name="Straight Connector 28"/>
            <p:cNvCxnSpPr/>
            <p:nvPr/>
          </p:nvCxnSpPr>
          <p:spPr bwMode="auto">
            <a:xfrm rot="5400000">
              <a:off x="2180471" y="2057679"/>
              <a:ext cx="914208" cy="175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auto">
            <a:xfrm rot="16200000" flipH="1">
              <a:off x="2589607" y="2276022"/>
              <a:ext cx="1372272" cy="1928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39939" name="Text Box 117"/>
          <p:cNvSpPr txBox="1">
            <a:spLocks noChangeArrowheads="1"/>
          </p:cNvSpPr>
          <p:nvPr/>
        </p:nvSpPr>
        <p:spPr bwMode="auto">
          <a:xfrm>
            <a:off x="2209800" y="1220788"/>
            <a:ext cx="1579563" cy="246062"/>
          </a:xfrm>
          <a:prstGeom prst="rect">
            <a:avLst/>
          </a:prstGeom>
          <a:noFill/>
          <a:ln w="9525">
            <a:solidFill>
              <a:schemeClr val="tx1"/>
            </a:solidFill>
            <a:miter lim="800000"/>
            <a:headEnd/>
            <a:tailEnd/>
          </a:ln>
        </p:spPr>
        <p:txBody>
          <a:bodyPr>
            <a:spAutoFit/>
          </a:bodyPr>
          <a:lstStyle/>
          <a:p>
            <a:pPr>
              <a:spcBef>
                <a:spcPct val="50000"/>
              </a:spcBef>
            </a:pPr>
            <a:r>
              <a:rPr lang="en-US" sz="1000">
                <a:latin typeface="Calibri" pitchFamily="-111" charset="0"/>
              </a:rPr>
              <a:t>CTT</a:t>
            </a:r>
            <a:r>
              <a:rPr lang="en-US" sz="1000" b="1" i="1" u="sng">
                <a:latin typeface="Calibri" pitchFamily="-111" charset="0"/>
              </a:rPr>
              <a:t>GGGACA</a:t>
            </a:r>
            <a:r>
              <a:rPr lang="en-US" sz="1000">
                <a:latin typeface="Calibri" pitchFamily="-111" charset="0"/>
              </a:rPr>
              <a:t>C</a:t>
            </a:r>
            <a:r>
              <a:rPr lang="en-US" sz="1000" b="1" i="1" u="sng">
                <a:latin typeface="Calibri" pitchFamily="-111" charset="0"/>
              </a:rPr>
              <a:t>AGGTCA</a:t>
            </a:r>
            <a:r>
              <a:rPr lang="en-US" sz="1000">
                <a:latin typeface="Calibri" pitchFamily="-111" charset="0"/>
              </a:rPr>
              <a:t>AT</a:t>
            </a:r>
            <a:endParaRPr lang="en-US" sz="1000">
              <a:latin typeface="Calibri" pitchFamily="-111" charset="0"/>
              <a:cs typeface="Arial" charset="0"/>
            </a:endParaRPr>
          </a:p>
        </p:txBody>
      </p:sp>
      <p:grpSp>
        <p:nvGrpSpPr>
          <p:cNvPr id="39940" name="Group 37"/>
          <p:cNvGrpSpPr>
            <a:grpSpLocks/>
          </p:cNvGrpSpPr>
          <p:nvPr/>
        </p:nvGrpSpPr>
        <p:grpSpPr bwMode="auto">
          <a:xfrm>
            <a:off x="228600" y="2438400"/>
            <a:ext cx="6188075" cy="3505200"/>
            <a:chOff x="2270127" y="3215640"/>
            <a:chExt cx="3905248" cy="2804160"/>
          </a:xfrm>
        </p:grpSpPr>
        <p:graphicFrame>
          <p:nvGraphicFramePr>
            <p:cNvPr id="32" name="Chart 31"/>
            <p:cNvGraphicFramePr>
              <a:graphicFrameLocks/>
            </p:cNvGraphicFramePr>
            <p:nvPr/>
          </p:nvGraphicFramePr>
          <p:xfrm>
            <a:off x="2289175" y="3276600"/>
            <a:ext cx="38862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39956" name="Rectangle 98"/>
            <p:cNvSpPr>
              <a:spLocks noChangeArrowheads="1"/>
            </p:cNvSpPr>
            <p:nvPr/>
          </p:nvSpPr>
          <p:spPr bwMode="auto">
            <a:xfrm rot="-5400000">
              <a:off x="1274764" y="4211003"/>
              <a:ext cx="2174875" cy="184150"/>
            </a:xfrm>
            <a:prstGeom prst="rect">
              <a:avLst/>
            </a:prstGeom>
            <a:noFill/>
            <a:ln w="9525">
              <a:noFill/>
              <a:miter lim="800000"/>
              <a:headEnd/>
              <a:tailEnd/>
            </a:ln>
          </p:spPr>
          <p:txBody>
            <a:bodyPr wrap="none" lIns="0" tIns="0" rIns="0" bIns="0">
              <a:spAutoFit/>
            </a:bodyPr>
            <a:lstStyle/>
            <a:p>
              <a:r>
                <a:rPr lang="en-US" sz="1200" b="1">
                  <a:solidFill>
                    <a:srgbClr val="000000"/>
                  </a:solidFill>
                  <a:latin typeface="Calibri" pitchFamily="-111" charset="0"/>
                </a:rPr>
                <a:t>Human MnSOD promoter activity </a:t>
              </a:r>
              <a:endParaRPr lang="en-US" sz="1200" b="1">
                <a:latin typeface="Calibri" pitchFamily="-111" charset="0"/>
              </a:endParaRPr>
            </a:p>
          </p:txBody>
        </p:sp>
      </p:grpSp>
      <p:cxnSp>
        <p:nvCxnSpPr>
          <p:cNvPr id="34" name="Straight Connector 33"/>
          <p:cNvCxnSpPr/>
          <p:nvPr/>
        </p:nvCxnSpPr>
        <p:spPr>
          <a:xfrm>
            <a:off x="2565400" y="838200"/>
            <a:ext cx="4343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942" name="TextBox 123"/>
          <p:cNvSpPr txBox="1">
            <a:spLocks noChangeArrowheads="1"/>
          </p:cNvSpPr>
          <p:nvPr/>
        </p:nvSpPr>
        <p:spPr bwMode="auto">
          <a:xfrm>
            <a:off x="3265488" y="600075"/>
            <a:ext cx="3124200" cy="277813"/>
          </a:xfrm>
          <a:prstGeom prst="rect">
            <a:avLst/>
          </a:prstGeom>
          <a:noFill/>
          <a:ln w="9525">
            <a:noFill/>
            <a:miter lim="800000"/>
            <a:headEnd/>
            <a:tailEnd/>
          </a:ln>
        </p:spPr>
        <p:txBody>
          <a:bodyPr>
            <a:spAutoFit/>
          </a:bodyPr>
          <a:lstStyle/>
          <a:p>
            <a:r>
              <a:rPr lang="en-US" sz="1200" b="1"/>
              <a:t>Human MnSOD promoter constructs</a:t>
            </a:r>
          </a:p>
        </p:txBody>
      </p:sp>
      <p:grpSp>
        <p:nvGrpSpPr>
          <p:cNvPr id="39943" name="Group 42"/>
          <p:cNvGrpSpPr>
            <a:grpSpLocks/>
          </p:cNvGrpSpPr>
          <p:nvPr/>
        </p:nvGrpSpPr>
        <p:grpSpPr bwMode="auto">
          <a:xfrm>
            <a:off x="6069013" y="3810000"/>
            <a:ext cx="3074987" cy="730250"/>
            <a:chOff x="5943600" y="5537200"/>
            <a:chExt cx="3074988" cy="730250"/>
          </a:xfrm>
        </p:grpSpPr>
        <p:sp>
          <p:nvSpPr>
            <p:cNvPr id="39952" name="TextBox 44"/>
            <p:cNvSpPr txBox="1">
              <a:spLocks noChangeArrowheads="1"/>
            </p:cNvSpPr>
            <p:nvPr/>
          </p:nvSpPr>
          <p:spPr bwMode="auto">
            <a:xfrm>
              <a:off x="5959475" y="5537200"/>
              <a:ext cx="3048000" cy="276225"/>
            </a:xfrm>
            <a:prstGeom prst="rect">
              <a:avLst/>
            </a:prstGeom>
            <a:noFill/>
            <a:ln w="9525">
              <a:noFill/>
              <a:miter lim="800000"/>
              <a:headEnd/>
              <a:tailEnd/>
            </a:ln>
          </p:spPr>
          <p:txBody>
            <a:bodyPr>
              <a:spAutoFit/>
            </a:bodyPr>
            <a:lstStyle/>
            <a:p>
              <a:r>
                <a:rPr lang="en-US" sz="1200" b="1"/>
                <a:t>-3405 has PPRE1, PPRE2, and PPRE3</a:t>
              </a:r>
            </a:p>
          </p:txBody>
        </p:sp>
        <p:sp>
          <p:nvSpPr>
            <p:cNvPr id="39953" name="TextBox 46"/>
            <p:cNvSpPr txBox="1">
              <a:spLocks noChangeArrowheads="1"/>
            </p:cNvSpPr>
            <p:nvPr/>
          </p:nvSpPr>
          <p:spPr bwMode="auto">
            <a:xfrm>
              <a:off x="5970588" y="5767388"/>
              <a:ext cx="3048000" cy="277812"/>
            </a:xfrm>
            <a:prstGeom prst="rect">
              <a:avLst/>
            </a:prstGeom>
            <a:noFill/>
            <a:ln w="9525">
              <a:noFill/>
              <a:miter lim="800000"/>
              <a:headEnd/>
              <a:tailEnd/>
            </a:ln>
          </p:spPr>
          <p:txBody>
            <a:bodyPr>
              <a:spAutoFit/>
            </a:bodyPr>
            <a:lstStyle/>
            <a:p>
              <a:r>
                <a:rPr lang="en-US" sz="1200" b="1"/>
                <a:t>-1605 has PPRE2 and PPRE3</a:t>
              </a:r>
            </a:p>
          </p:txBody>
        </p:sp>
        <p:sp>
          <p:nvSpPr>
            <p:cNvPr id="39954" name="TextBox 47"/>
            <p:cNvSpPr txBox="1">
              <a:spLocks noChangeArrowheads="1"/>
            </p:cNvSpPr>
            <p:nvPr/>
          </p:nvSpPr>
          <p:spPr bwMode="auto">
            <a:xfrm>
              <a:off x="5943600" y="5989638"/>
              <a:ext cx="3048000" cy="277812"/>
            </a:xfrm>
            <a:prstGeom prst="rect">
              <a:avLst/>
            </a:prstGeom>
            <a:noFill/>
            <a:ln w="9525">
              <a:noFill/>
              <a:miter lim="800000"/>
              <a:headEnd/>
              <a:tailEnd/>
            </a:ln>
          </p:spPr>
          <p:txBody>
            <a:bodyPr>
              <a:spAutoFit/>
            </a:bodyPr>
            <a:lstStyle/>
            <a:p>
              <a:r>
                <a:rPr lang="en-US" sz="1200" b="1"/>
                <a:t>-555 has no PPRE1, PPRE2, or PPRE3</a:t>
              </a:r>
            </a:p>
          </p:txBody>
        </p:sp>
      </p:grpSp>
      <p:sp>
        <p:nvSpPr>
          <p:cNvPr id="39944" name="Rectangle 129"/>
          <p:cNvSpPr>
            <a:spLocks noChangeArrowheads="1"/>
          </p:cNvSpPr>
          <p:nvPr/>
        </p:nvSpPr>
        <p:spPr bwMode="auto">
          <a:xfrm>
            <a:off x="5602288" y="2984500"/>
            <a:ext cx="950912" cy="169863"/>
          </a:xfrm>
          <a:prstGeom prst="rect">
            <a:avLst/>
          </a:prstGeom>
          <a:noFill/>
          <a:ln w="9525">
            <a:noFill/>
            <a:miter lim="800000"/>
            <a:headEnd/>
            <a:tailEnd/>
          </a:ln>
        </p:spPr>
        <p:txBody>
          <a:bodyPr lIns="0" tIns="0" rIns="0" bIns="0">
            <a:spAutoFit/>
          </a:bodyPr>
          <a:lstStyle/>
          <a:p>
            <a:pPr eaLnBrk="0" hangingPunct="0"/>
            <a:r>
              <a:rPr lang="en-GB" sz="1100" b="1">
                <a:solidFill>
                  <a:srgbClr val="000000"/>
                </a:solidFill>
                <a:latin typeface="Calibri" pitchFamily="-111" charset="0"/>
                <a:cs typeface="Arial" charset="0"/>
              </a:rPr>
              <a:t>0</a:t>
            </a:r>
            <a:r>
              <a:rPr lang="en-US" sz="1100" b="1">
                <a:latin typeface="Calibri" pitchFamily="-111" charset="0"/>
                <a:cs typeface="Arial" charset="0"/>
              </a:rPr>
              <a:t>µ</a:t>
            </a:r>
            <a:r>
              <a:rPr lang="en-GB" sz="1100" b="1">
                <a:solidFill>
                  <a:srgbClr val="000000"/>
                </a:solidFill>
                <a:latin typeface="Calibri" pitchFamily="-111" charset="0"/>
                <a:cs typeface="Arial" charset="0"/>
              </a:rPr>
              <a:t>M</a:t>
            </a:r>
            <a:endParaRPr lang="en-GB" sz="1100" b="1">
              <a:latin typeface="Calibri" pitchFamily="-111" charset="0"/>
              <a:cs typeface="Arial" charset="0"/>
            </a:endParaRPr>
          </a:p>
        </p:txBody>
      </p:sp>
      <p:sp>
        <p:nvSpPr>
          <p:cNvPr id="39945" name="Rectangle 130"/>
          <p:cNvSpPr>
            <a:spLocks noChangeArrowheads="1"/>
          </p:cNvSpPr>
          <p:nvPr/>
        </p:nvSpPr>
        <p:spPr bwMode="auto">
          <a:xfrm>
            <a:off x="5616575" y="3198813"/>
            <a:ext cx="866775" cy="169862"/>
          </a:xfrm>
          <a:prstGeom prst="rect">
            <a:avLst/>
          </a:prstGeom>
          <a:noFill/>
          <a:ln w="9525">
            <a:noFill/>
            <a:miter lim="800000"/>
            <a:headEnd/>
            <a:tailEnd/>
          </a:ln>
        </p:spPr>
        <p:txBody>
          <a:bodyPr lIns="0" tIns="0" rIns="0" bIns="0">
            <a:spAutoFit/>
          </a:bodyPr>
          <a:lstStyle/>
          <a:p>
            <a:pPr eaLnBrk="0" hangingPunct="0"/>
            <a:r>
              <a:rPr lang="en-GB" sz="1100" b="1">
                <a:solidFill>
                  <a:srgbClr val="000000"/>
                </a:solidFill>
                <a:latin typeface="Calibri" pitchFamily="-111" charset="0"/>
                <a:cs typeface="Arial" charset="0"/>
              </a:rPr>
              <a:t>3µM</a:t>
            </a:r>
            <a:endParaRPr lang="en-GB" sz="1100" b="1">
              <a:latin typeface="Calibri" pitchFamily="-111" charset="0"/>
              <a:cs typeface="Arial" charset="0"/>
            </a:endParaRPr>
          </a:p>
        </p:txBody>
      </p:sp>
      <p:sp>
        <p:nvSpPr>
          <p:cNvPr id="39946" name="Rectangle 129"/>
          <p:cNvSpPr>
            <a:spLocks noChangeArrowheads="1"/>
          </p:cNvSpPr>
          <p:nvPr/>
        </p:nvSpPr>
        <p:spPr bwMode="auto">
          <a:xfrm>
            <a:off x="5614988" y="3406775"/>
            <a:ext cx="950912" cy="169863"/>
          </a:xfrm>
          <a:prstGeom prst="rect">
            <a:avLst/>
          </a:prstGeom>
          <a:noFill/>
          <a:ln w="9525">
            <a:noFill/>
            <a:miter lim="800000"/>
            <a:headEnd/>
            <a:tailEnd/>
          </a:ln>
        </p:spPr>
        <p:txBody>
          <a:bodyPr lIns="0" tIns="0" rIns="0" bIns="0">
            <a:spAutoFit/>
          </a:bodyPr>
          <a:lstStyle/>
          <a:p>
            <a:pPr eaLnBrk="0" hangingPunct="0"/>
            <a:r>
              <a:rPr lang="en-GB" sz="1100" b="1">
                <a:solidFill>
                  <a:srgbClr val="000000"/>
                </a:solidFill>
                <a:latin typeface="Calibri" pitchFamily="-111" charset="0"/>
                <a:cs typeface="Arial" charset="0"/>
              </a:rPr>
              <a:t>5µM</a:t>
            </a:r>
            <a:endParaRPr lang="en-GB" sz="1100" b="1">
              <a:latin typeface="Calibri" pitchFamily="-111" charset="0"/>
              <a:cs typeface="Arial" charset="0"/>
            </a:endParaRPr>
          </a:p>
        </p:txBody>
      </p:sp>
      <p:sp>
        <p:nvSpPr>
          <p:cNvPr id="39947" name="Rectangle 101"/>
          <p:cNvSpPr>
            <a:spLocks noChangeArrowheads="1"/>
          </p:cNvSpPr>
          <p:nvPr/>
        </p:nvSpPr>
        <p:spPr bwMode="auto">
          <a:xfrm>
            <a:off x="5416550" y="3051175"/>
            <a:ext cx="92075" cy="71438"/>
          </a:xfrm>
          <a:prstGeom prst="rect">
            <a:avLst/>
          </a:prstGeom>
          <a:solidFill>
            <a:srgbClr val="C4BD97"/>
          </a:solidFill>
          <a:ln w="9525">
            <a:solidFill>
              <a:srgbClr val="000000"/>
            </a:solidFill>
            <a:miter lim="800000"/>
            <a:headEnd/>
            <a:tailEnd/>
          </a:ln>
        </p:spPr>
        <p:txBody>
          <a:bodyPr/>
          <a:lstStyle/>
          <a:p>
            <a:endParaRPr lang="en-US">
              <a:latin typeface="Calibri" pitchFamily="-111" charset="0"/>
            </a:endParaRPr>
          </a:p>
        </p:txBody>
      </p:sp>
      <p:sp>
        <p:nvSpPr>
          <p:cNvPr id="48" name="Rectangle 103"/>
          <p:cNvSpPr>
            <a:spLocks noChangeArrowheads="1"/>
          </p:cNvSpPr>
          <p:nvPr/>
        </p:nvSpPr>
        <p:spPr bwMode="auto">
          <a:xfrm>
            <a:off x="5416550" y="3268663"/>
            <a:ext cx="90488" cy="73025"/>
          </a:xfrm>
          <a:prstGeom prst="rect">
            <a:avLst/>
          </a:prstGeom>
          <a:solidFill>
            <a:schemeClr val="tx1">
              <a:lumMod val="85000"/>
              <a:lumOff val="15000"/>
            </a:schemeClr>
          </a:solidFill>
          <a:ln w="9525">
            <a:solidFill>
              <a:srgbClr val="000000"/>
            </a:solidFill>
            <a:miter lim="800000"/>
            <a:headEnd/>
            <a:tailEnd/>
          </a:ln>
        </p:spPr>
        <p:txBody>
          <a:bodyPr/>
          <a:lstStyle/>
          <a:p>
            <a:endParaRPr lang="en-US">
              <a:latin typeface="Calibri" pitchFamily="-111" charset="0"/>
            </a:endParaRPr>
          </a:p>
        </p:txBody>
      </p:sp>
      <p:sp>
        <p:nvSpPr>
          <p:cNvPr id="39949" name="Rectangle 139"/>
          <p:cNvSpPr>
            <a:spLocks noChangeArrowheads="1"/>
          </p:cNvSpPr>
          <p:nvPr/>
        </p:nvSpPr>
        <p:spPr bwMode="auto">
          <a:xfrm>
            <a:off x="5270500" y="2976563"/>
            <a:ext cx="838200" cy="644525"/>
          </a:xfrm>
          <a:prstGeom prst="rect">
            <a:avLst/>
          </a:prstGeom>
          <a:noFill/>
          <a:ln w="12700">
            <a:solidFill>
              <a:schemeClr val="tx1"/>
            </a:solidFill>
            <a:miter lim="800000"/>
            <a:headEnd/>
            <a:tailEnd/>
          </a:ln>
        </p:spPr>
        <p:txBody>
          <a:bodyPr wrap="none" anchor="ctr"/>
          <a:lstStyle/>
          <a:p>
            <a:endParaRPr lang="en-US">
              <a:latin typeface="Calibri" pitchFamily="-111" charset="0"/>
            </a:endParaRPr>
          </a:p>
        </p:txBody>
      </p:sp>
      <p:sp>
        <p:nvSpPr>
          <p:cNvPr id="7184" name="Rectangle 101"/>
          <p:cNvSpPr>
            <a:spLocks noChangeArrowheads="1"/>
          </p:cNvSpPr>
          <p:nvPr/>
        </p:nvSpPr>
        <p:spPr bwMode="auto">
          <a:xfrm>
            <a:off x="5410200" y="3473450"/>
            <a:ext cx="92075" cy="73025"/>
          </a:xfrm>
          <a:prstGeom prst="rect">
            <a:avLst/>
          </a:prstGeom>
          <a:solidFill>
            <a:schemeClr val="bg1">
              <a:lumMod val="65000"/>
            </a:schemeClr>
          </a:solidFill>
          <a:ln w="9525">
            <a:solidFill>
              <a:srgbClr val="000000"/>
            </a:solidFill>
            <a:miter lim="800000"/>
            <a:headEnd/>
            <a:tailEnd/>
          </a:ln>
        </p:spPr>
        <p:txBody>
          <a:bodyPr/>
          <a:lstStyle/>
          <a:p>
            <a:endParaRPr lang="en-US">
              <a:latin typeface="Calibri" pitchFamily="-111" charset="0"/>
            </a:endParaRPr>
          </a:p>
        </p:txBody>
      </p:sp>
      <p:sp>
        <p:nvSpPr>
          <p:cNvPr id="39951" name="Title 1"/>
          <p:cNvSpPr txBox="1">
            <a:spLocks/>
          </p:cNvSpPr>
          <p:nvPr/>
        </p:nvSpPr>
        <p:spPr bwMode="auto">
          <a:xfrm>
            <a:off x="457200" y="-304800"/>
            <a:ext cx="8458200" cy="1143000"/>
          </a:xfrm>
          <a:prstGeom prst="rect">
            <a:avLst/>
          </a:prstGeom>
          <a:noFill/>
          <a:ln w="9525">
            <a:noFill/>
            <a:miter lim="800000"/>
            <a:headEnd/>
            <a:tailEnd/>
          </a:ln>
        </p:spPr>
        <p:txBody>
          <a:bodyPr anchor="ctr"/>
          <a:lstStyle/>
          <a:p>
            <a:pPr algn="ctr" eaLnBrk="0" hangingPunct="0"/>
            <a:r>
              <a:rPr lang="en-US" sz="4400" b="1">
                <a:latin typeface="Calibri" pitchFamily="-111" charset="0"/>
              </a:rPr>
              <a:t>PPAR</a:t>
            </a:r>
            <a:r>
              <a:rPr lang="en-US" sz="4400" b="1">
                <a:latin typeface="Symbol" pitchFamily="-111" charset="2"/>
              </a:rPr>
              <a:t>g</a:t>
            </a:r>
            <a:r>
              <a:rPr lang="en-US" sz="4400" b="1">
                <a:latin typeface="Calibri" pitchFamily="-111" charset="0"/>
              </a:rPr>
              <a:t> binding site in MnSOD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438400"/>
            <a:ext cx="8229600" cy="1143000"/>
          </a:xfrm>
        </p:spPr>
        <p:txBody>
          <a:bodyPr/>
          <a:lstStyle/>
          <a:p>
            <a:pPr algn="l"/>
            <a:r>
              <a:rPr lang="en-US" sz="5400" b="1" dirty="0" smtClean="0"/>
              <a:t/>
            </a:r>
            <a:br>
              <a:rPr lang="en-US" sz="5400" b="1" dirty="0" smtClean="0"/>
            </a:br>
            <a:r>
              <a:rPr lang="en-US" sz="5400" b="1" dirty="0" smtClean="0"/>
              <a:t>		Brief overview</a:t>
            </a:r>
            <a:br>
              <a:rPr lang="en-US" sz="5400" b="1" dirty="0" smtClean="0"/>
            </a:br>
            <a:r>
              <a:rPr lang="en-US" sz="3200" dirty="0" smtClean="0">
                <a:solidFill>
                  <a:srgbClr val="000000"/>
                </a:solidFill>
              </a:rPr>
              <a:t>1) Introduction to PPAR (</a:t>
            </a:r>
            <a:r>
              <a:rPr lang="en-US" sz="3200" dirty="0" err="1" smtClean="0">
                <a:solidFill>
                  <a:srgbClr val="000000"/>
                </a:solidFill>
              </a:rPr>
              <a:t>Peroxisome</a:t>
            </a:r>
            <a:r>
              <a:rPr lang="en-US" sz="3200" dirty="0" smtClean="0">
                <a:solidFill>
                  <a:srgbClr val="000000"/>
                </a:solidFill>
              </a:rPr>
              <a:t> </a:t>
            </a:r>
            <a:r>
              <a:rPr lang="en-US" sz="3200" dirty="0" err="1" smtClean="0">
                <a:solidFill>
                  <a:srgbClr val="000000"/>
                </a:solidFill>
              </a:rPr>
              <a:t>Proliferator</a:t>
            </a:r>
            <a:r>
              <a:rPr lang="en-US" sz="3200" dirty="0" smtClean="0">
                <a:solidFill>
                  <a:srgbClr val="000000"/>
                </a:solidFill>
              </a:rPr>
              <a:t> Activated Receptor) and PPRE (</a:t>
            </a:r>
            <a:r>
              <a:rPr lang="en-US" sz="3200" dirty="0" err="1" smtClean="0">
                <a:solidFill>
                  <a:srgbClr val="000000"/>
                </a:solidFill>
              </a:rPr>
              <a:t>Peroxisome</a:t>
            </a:r>
            <a:r>
              <a:rPr lang="en-US" sz="3200" dirty="0" smtClean="0">
                <a:solidFill>
                  <a:srgbClr val="000000"/>
                </a:solidFill>
              </a:rPr>
              <a:t> </a:t>
            </a:r>
            <a:r>
              <a:rPr lang="en-US" sz="3200" dirty="0" err="1" smtClean="0">
                <a:solidFill>
                  <a:srgbClr val="000000"/>
                </a:solidFill>
              </a:rPr>
              <a:t>Proliferator</a:t>
            </a:r>
            <a:r>
              <a:rPr lang="en-US" sz="3200" dirty="0" smtClean="0">
                <a:solidFill>
                  <a:srgbClr val="000000"/>
                </a:solidFill>
              </a:rPr>
              <a:t> Response elements) </a:t>
            </a:r>
            <a:r>
              <a:rPr lang="en-US" sz="3200" dirty="0" smtClean="0"/>
              <a:t/>
            </a:r>
            <a:br>
              <a:rPr lang="en-US" sz="3200" dirty="0" smtClean="0"/>
            </a:br>
            <a:r>
              <a:rPr lang="en-US" sz="3200" dirty="0" smtClean="0"/>
              <a:t>2) Aims and PPRE prediction</a:t>
            </a:r>
            <a:br>
              <a:rPr lang="en-US" sz="3200" dirty="0" smtClean="0"/>
            </a:br>
            <a:r>
              <a:rPr lang="en-US" sz="3200" dirty="0" smtClean="0"/>
              <a:t>3) </a:t>
            </a:r>
            <a:r>
              <a:rPr lang="en-US" sz="3200" dirty="0" err="1" smtClean="0"/>
              <a:t>PPAR</a:t>
            </a:r>
            <a:r>
              <a:rPr lang="en-US" sz="3200" dirty="0" err="1" smtClean="0">
                <a:latin typeface="Symbol" pitchFamily="-111" charset="2"/>
              </a:rPr>
              <a:t>g</a:t>
            </a:r>
            <a:r>
              <a:rPr lang="en-US" sz="3200" dirty="0" smtClean="0">
                <a:latin typeface="Symbol" pitchFamily="-111" charset="2"/>
              </a:rPr>
              <a:t>, </a:t>
            </a:r>
            <a:r>
              <a:rPr lang="en-US" sz="3200" dirty="0" smtClean="0"/>
              <a:t>NHE1 and </a:t>
            </a:r>
            <a:r>
              <a:rPr lang="en-US" sz="3200" dirty="0" err="1" smtClean="0"/>
              <a:t>MnSOD</a:t>
            </a:r>
            <a:r>
              <a:rPr lang="en-US" sz="3200" dirty="0" smtClean="0"/>
              <a:t> in Breast cancer</a:t>
            </a:r>
            <a:br>
              <a:rPr lang="en-US" sz="3200" dirty="0" smtClean="0"/>
            </a:br>
            <a:r>
              <a:rPr lang="en-US" sz="3200" dirty="0" smtClean="0"/>
              <a:t>4) Computational Prediction of PPREs in NHE1 and </a:t>
            </a:r>
            <a:r>
              <a:rPr lang="en-US" sz="3200" dirty="0" err="1" smtClean="0"/>
              <a:t>MnSOD</a:t>
            </a:r>
            <a:r>
              <a:rPr lang="en-US" sz="3200" dirty="0" smtClean="0"/>
              <a:t/>
            </a:r>
            <a:br>
              <a:rPr lang="en-US" sz="3200" dirty="0" smtClean="0"/>
            </a:br>
            <a:r>
              <a:rPr lang="en-US" sz="3200" dirty="0" smtClean="0"/>
              <a:t>5) Experimental Validation of PPREs in NHE1 and </a:t>
            </a:r>
            <a:r>
              <a:rPr lang="en-US" sz="3200" dirty="0" err="1" smtClean="0"/>
              <a:t>MnSOD</a:t>
            </a:r>
            <a:r>
              <a:rPr lang="en-US" sz="3200" dirty="0" smtClean="0"/>
              <a:t/>
            </a:r>
            <a:br>
              <a:rPr lang="en-US" sz="3200" dirty="0" smtClean="0"/>
            </a:br>
            <a:r>
              <a:rPr lang="en-US" sz="3200" dirty="0" smtClean="0"/>
              <a:t>6) Conclusion</a:t>
            </a:r>
            <a:r>
              <a:rPr lang="en-US" sz="2400" b="1" dirty="0" smtClean="0"/>
              <a:t/>
            </a:r>
            <a:br>
              <a:rPr lang="en-US" sz="2400" b="1" dirty="0" smtClean="0"/>
            </a:br>
            <a:endParaRPr lang="en-US" sz="2400" b="1" dirty="0" smtClean="0">
              <a:latin typeface="Symbol" pitchFamily="-111" charset="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219200" y="1066800"/>
          <a:ext cx="64770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40963" name="TextBox 2"/>
          <p:cNvSpPr txBox="1">
            <a:spLocks noChangeArrowheads="1"/>
          </p:cNvSpPr>
          <p:nvPr/>
        </p:nvSpPr>
        <p:spPr bwMode="auto">
          <a:xfrm rot="-5400000">
            <a:off x="206375" y="2841625"/>
            <a:ext cx="2181225" cy="307975"/>
          </a:xfrm>
          <a:prstGeom prst="rect">
            <a:avLst/>
          </a:prstGeom>
          <a:noFill/>
          <a:ln w="9525">
            <a:noFill/>
            <a:miter lim="800000"/>
            <a:headEnd/>
            <a:tailEnd/>
          </a:ln>
        </p:spPr>
        <p:txBody>
          <a:bodyPr>
            <a:spAutoFit/>
          </a:bodyPr>
          <a:lstStyle/>
          <a:p>
            <a:r>
              <a:rPr lang="en-US" sz="1400" b="1"/>
              <a:t>PPAR</a:t>
            </a:r>
            <a:r>
              <a:rPr lang="en-US" sz="1400" b="1">
                <a:sym typeface="Symbol" pitchFamily="-111" charset="2"/>
              </a:rPr>
              <a:t> binding assay</a:t>
            </a:r>
            <a:endParaRPr lang="en-US" sz="1400" b="1"/>
          </a:p>
        </p:txBody>
      </p:sp>
      <p:sp>
        <p:nvSpPr>
          <p:cNvPr id="40964" name="Rectangle 129"/>
          <p:cNvSpPr>
            <a:spLocks noChangeArrowheads="1"/>
          </p:cNvSpPr>
          <p:nvPr/>
        </p:nvSpPr>
        <p:spPr bwMode="auto">
          <a:xfrm>
            <a:off x="2922588" y="2335213"/>
            <a:ext cx="950912" cy="169862"/>
          </a:xfrm>
          <a:prstGeom prst="rect">
            <a:avLst/>
          </a:prstGeom>
          <a:noFill/>
          <a:ln w="9525">
            <a:noFill/>
            <a:miter lim="800000"/>
            <a:headEnd/>
            <a:tailEnd/>
          </a:ln>
        </p:spPr>
        <p:txBody>
          <a:bodyPr lIns="0" tIns="0" rIns="0" bIns="0">
            <a:spAutoFit/>
          </a:bodyPr>
          <a:lstStyle/>
          <a:p>
            <a:pPr eaLnBrk="0" hangingPunct="0"/>
            <a:r>
              <a:rPr lang="en-GB" sz="1100" b="1">
                <a:solidFill>
                  <a:srgbClr val="000000"/>
                </a:solidFill>
                <a:latin typeface="Calibri" pitchFamily="-111" charset="0"/>
                <a:cs typeface="Arial" charset="0"/>
              </a:rPr>
              <a:t>0</a:t>
            </a:r>
            <a:r>
              <a:rPr lang="en-US" sz="1100" b="1">
                <a:latin typeface="Calibri" pitchFamily="-111" charset="0"/>
                <a:cs typeface="Arial" charset="0"/>
              </a:rPr>
              <a:t>µ</a:t>
            </a:r>
            <a:r>
              <a:rPr lang="en-GB" sz="1100" b="1">
                <a:solidFill>
                  <a:srgbClr val="000000"/>
                </a:solidFill>
                <a:latin typeface="Calibri" pitchFamily="-111" charset="0"/>
                <a:cs typeface="Arial" charset="0"/>
              </a:rPr>
              <a:t>M</a:t>
            </a:r>
            <a:endParaRPr lang="en-GB" sz="1100" b="1">
              <a:latin typeface="Calibri" pitchFamily="-111" charset="0"/>
              <a:cs typeface="Arial" charset="0"/>
            </a:endParaRPr>
          </a:p>
        </p:txBody>
      </p:sp>
      <p:sp>
        <p:nvSpPr>
          <p:cNvPr id="40965" name="Rectangle 130"/>
          <p:cNvSpPr>
            <a:spLocks noChangeArrowheads="1"/>
          </p:cNvSpPr>
          <p:nvPr/>
        </p:nvSpPr>
        <p:spPr bwMode="auto">
          <a:xfrm>
            <a:off x="2936875" y="2549525"/>
            <a:ext cx="866775" cy="169863"/>
          </a:xfrm>
          <a:prstGeom prst="rect">
            <a:avLst/>
          </a:prstGeom>
          <a:noFill/>
          <a:ln w="9525">
            <a:noFill/>
            <a:miter lim="800000"/>
            <a:headEnd/>
            <a:tailEnd/>
          </a:ln>
        </p:spPr>
        <p:txBody>
          <a:bodyPr lIns="0" tIns="0" rIns="0" bIns="0">
            <a:spAutoFit/>
          </a:bodyPr>
          <a:lstStyle/>
          <a:p>
            <a:pPr eaLnBrk="0" hangingPunct="0"/>
            <a:r>
              <a:rPr lang="en-GB" sz="1100" b="1">
                <a:solidFill>
                  <a:srgbClr val="000000"/>
                </a:solidFill>
                <a:latin typeface="Calibri" pitchFamily="-111" charset="0"/>
                <a:cs typeface="Arial" charset="0"/>
              </a:rPr>
              <a:t>3µM</a:t>
            </a:r>
            <a:endParaRPr lang="en-GB" sz="1100" b="1">
              <a:latin typeface="Calibri" pitchFamily="-111" charset="0"/>
              <a:cs typeface="Arial" charset="0"/>
            </a:endParaRPr>
          </a:p>
        </p:txBody>
      </p:sp>
      <p:sp>
        <p:nvSpPr>
          <p:cNvPr id="40966" name="Rectangle 129"/>
          <p:cNvSpPr>
            <a:spLocks noChangeArrowheads="1"/>
          </p:cNvSpPr>
          <p:nvPr/>
        </p:nvSpPr>
        <p:spPr bwMode="auto">
          <a:xfrm>
            <a:off x="2935288" y="2757488"/>
            <a:ext cx="950912" cy="169862"/>
          </a:xfrm>
          <a:prstGeom prst="rect">
            <a:avLst/>
          </a:prstGeom>
          <a:noFill/>
          <a:ln w="9525">
            <a:noFill/>
            <a:miter lim="800000"/>
            <a:headEnd/>
            <a:tailEnd/>
          </a:ln>
        </p:spPr>
        <p:txBody>
          <a:bodyPr lIns="0" tIns="0" rIns="0" bIns="0">
            <a:spAutoFit/>
          </a:bodyPr>
          <a:lstStyle/>
          <a:p>
            <a:pPr eaLnBrk="0" hangingPunct="0"/>
            <a:r>
              <a:rPr lang="en-GB" sz="1100" b="1">
                <a:solidFill>
                  <a:srgbClr val="000000"/>
                </a:solidFill>
                <a:latin typeface="Calibri" pitchFamily="-111" charset="0"/>
                <a:cs typeface="Arial" charset="0"/>
              </a:rPr>
              <a:t>5µM</a:t>
            </a:r>
            <a:endParaRPr lang="en-GB" sz="1100" b="1">
              <a:latin typeface="Calibri" pitchFamily="-111" charset="0"/>
              <a:cs typeface="Arial" charset="0"/>
            </a:endParaRPr>
          </a:p>
        </p:txBody>
      </p:sp>
      <p:sp>
        <p:nvSpPr>
          <p:cNvPr id="8200" name="Rectangle 101"/>
          <p:cNvSpPr>
            <a:spLocks noChangeArrowheads="1"/>
          </p:cNvSpPr>
          <p:nvPr/>
        </p:nvSpPr>
        <p:spPr bwMode="auto">
          <a:xfrm>
            <a:off x="2736850" y="2401888"/>
            <a:ext cx="92075" cy="71437"/>
          </a:xfrm>
          <a:prstGeom prst="rect">
            <a:avLst/>
          </a:prstGeom>
          <a:solidFill>
            <a:schemeClr val="bg2">
              <a:lumMod val="75000"/>
            </a:schemeClr>
          </a:solidFill>
          <a:ln w="9525">
            <a:solidFill>
              <a:srgbClr val="000000"/>
            </a:solidFill>
            <a:miter lim="800000"/>
            <a:headEnd/>
            <a:tailEnd/>
          </a:ln>
        </p:spPr>
        <p:txBody>
          <a:bodyPr/>
          <a:lstStyle/>
          <a:p>
            <a:endParaRPr lang="en-US">
              <a:latin typeface="Calibri" pitchFamily="-111" charset="0"/>
            </a:endParaRPr>
          </a:p>
        </p:txBody>
      </p:sp>
      <p:sp>
        <p:nvSpPr>
          <p:cNvPr id="9" name="Rectangle 103"/>
          <p:cNvSpPr>
            <a:spLocks noChangeArrowheads="1"/>
          </p:cNvSpPr>
          <p:nvPr/>
        </p:nvSpPr>
        <p:spPr bwMode="auto">
          <a:xfrm>
            <a:off x="2736850" y="2619375"/>
            <a:ext cx="90488" cy="73025"/>
          </a:xfrm>
          <a:prstGeom prst="rect">
            <a:avLst/>
          </a:prstGeom>
          <a:solidFill>
            <a:schemeClr val="tx1">
              <a:lumMod val="85000"/>
              <a:lumOff val="15000"/>
            </a:schemeClr>
          </a:solidFill>
          <a:ln w="9525">
            <a:solidFill>
              <a:srgbClr val="000000"/>
            </a:solidFill>
            <a:miter lim="800000"/>
            <a:headEnd/>
            <a:tailEnd/>
          </a:ln>
        </p:spPr>
        <p:txBody>
          <a:bodyPr/>
          <a:lstStyle/>
          <a:p>
            <a:endParaRPr lang="en-US">
              <a:latin typeface="Calibri" pitchFamily="-111" charset="0"/>
            </a:endParaRPr>
          </a:p>
        </p:txBody>
      </p:sp>
      <p:sp>
        <p:nvSpPr>
          <p:cNvPr id="40969" name="Rectangle 139"/>
          <p:cNvSpPr>
            <a:spLocks noChangeArrowheads="1"/>
          </p:cNvSpPr>
          <p:nvPr/>
        </p:nvSpPr>
        <p:spPr bwMode="auto">
          <a:xfrm>
            <a:off x="2590800" y="2286000"/>
            <a:ext cx="838200" cy="644525"/>
          </a:xfrm>
          <a:prstGeom prst="rect">
            <a:avLst/>
          </a:prstGeom>
          <a:noFill/>
          <a:ln w="12700">
            <a:solidFill>
              <a:schemeClr val="tx1"/>
            </a:solidFill>
            <a:miter lim="800000"/>
            <a:headEnd/>
            <a:tailEnd/>
          </a:ln>
        </p:spPr>
        <p:txBody>
          <a:bodyPr wrap="none" anchor="ctr"/>
          <a:lstStyle/>
          <a:p>
            <a:endParaRPr lang="en-US">
              <a:latin typeface="Calibri" pitchFamily="-111" charset="0"/>
            </a:endParaRPr>
          </a:p>
        </p:txBody>
      </p:sp>
      <p:sp>
        <p:nvSpPr>
          <p:cNvPr id="8203" name="Rectangle 101"/>
          <p:cNvSpPr>
            <a:spLocks noChangeArrowheads="1"/>
          </p:cNvSpPr>
          <p:nvPr/>
        </p:nvSpPr>
        <p:spPr bwMode="auto">
          <a:xfrm>
            <a:off x="2749550" y="2824163"/>
            <a:ext cx="92075" cy="73025"/>
          </a:xfrm>
          <a:prstGeom prst="rect">
            <a:avLst/>
          </a:prstGeom>
          <a:solidFill>
            <a:schemeClr val="bg1">
              <a:lumMod val="65000"/>
            </a:schemeClr>
          </a:solidFill>
          <a:ln w="9525">
            <a:solidFill>
              <a:srgbClr val="000000"/>
            </a:solidFill>
            <a:miter lim="800000"/>
            <a:headEnd/>
            <a:tailEnd/>
          </a:ln>
        </p:spPr>
        <p:txBody>
          <a:bodyPr/>
          <a:lstStyle/>
          <a:p>
            <a:endParaRPr lang="en-US">
              <a:latin typeface="Calibri" pitchFamily="-111" charset="0"/>
            </a:endParaRPr>
          </a:p>
        </p:txBody>
      </p:sp>
      <p:sp>
        <p:nvSpPr>
          <p:cNvPr id="40971" name="Title 1"/>
          <p:cNvSpPr txBox="1">
            <a:spLocks/>
          </p:cNvSpPr>
          <p:nvPr/>
        </p:nvSpPr>
        <p:spPr bwMode="auto">
          <a:xfrm>
            <a:off x="76200" y="0"/>
            <a:ext cx="8915400" cy="1143000"/>
          </a:xfrm>
          <a:prstGeom prst="rect">
            <a:avLst/>
          </a:prstGeom>
          <a:noFill/>
          <a:ln w="9525">
            <a:noFill/>
            <a:miter lim="800000"/>
            <a:headEnd/>
            <a:tailEnd/>
          </a:ln>
        </p:spPr>
        <p:txBody>
          <a:bodyPr anchor="ctr"/>
          <a:lstStyle/>
          <a:p>
            <a:pPr algn="ctr" eaLnBrk="0" hangingPunct="0"/>
            <a:r>
              <a:rPr lang="en-US" sz="4400" b="1">
                <a:latin typeface="Calibri" pitchFamily="-111" charset="0"/>
              </a:rPr>
              <a:t>PPRE3-PPAR</a:t>
            </a:r>
            <a:r>
              <a:rPr lang="en-US" sz="4400" b="1">
                <a:latin typeface="Symbol" pitchFamily="-111" charset="2"/>
              </a:rPr>
              <a:t>g</a:t>
            </a:r>
            <a:r>
              <a:rPr lang="en-US" sz="4400" b="1">
                <a:latin typeface="Calibri" pitchFamily="-111" charset="0"/>
              </a:rPr>
              <a:t> binding site in MnSOD</a:t>
            </a:r>
          </a:p>
        </p:txBody>
      </p:sp>
      <p:pic>
        <p:nvPicPr>
          <p:cNvPr id="12" name="Picture 41"/>
          <p:cNvPicPr>
            <a:picLocks noChangeAspect="1"/>
          </p:cNvPicPr>
          <p:nvPr/>
        </p:nvPicPr>
        <p:blipFill>
          <a:blip r:embed="rId4" cstate="print"/>
          <a:srcRect/>
          <a:stretch>
            <a:fillRect/>
          </a:stretch>
        </p:blipFill>
        <p:spPr bwMode="auto">
          <a:xfrm>
            <a:off x="3200400" y="5410200"/>
            <a:ext cx="5791200" cy="1219200"/>
          </a:xfrm>
          <a:prstGeom prst="rect">
            <a:avLst/>
          </a:prstGeom>
          <a:noFill/>
          <a:ln w="9525">
            <a:noFill/>
            <a:miter lim="800000"/>
            <a:headEnd/>
            <a:tailEnd/>
          </a:ln>
        </p:spPr>
      </p:pic>
      <p:sp>
        <p:nvSpPr>
          <p:cNvPr id="13" name="Rectangle 12"/>
          <p:cNvSpPr>
            <a:spLocks noChangeArrowheads="1"/>
          </p:cNvSpPr>
          <p:nvPr/>
        </p:nvSpPr>
        <p:spPr bwMode="auto">
          <a:xfrm>
            <a:off x="3276600" y="6324600"/>
            <a:ext cx="5791200" cy="228600"/>
          </a:xfrm>
          <a:prstGeom prst="rect">
            <a:avLst/>
          </a:prstGeom>
          <a:noFill/>
          <a:ln w="19050">
            <a:solidFill>
              <a:schemeClr val="tx1"/>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pitchFamily="-111" charset="0"/>
            </a:endParaRPr>
          </a:p>
        </p:txBody>
      </p:sp>
      <p:cxnSp>
        <p:nvCxnSpPr>
          <p:cNvPr id="14" name="AutoShape 9"/>
          <p:cNvCxnSpPr>
            <a:cxnSpLocks noChangeShapeType="1"/>
          </p:cNvCxnSpPr>
          <p:nvPr/>
        </p:nvCxnSpPr>
        <p:spPr bwMode="auto">
          <a:xfrm rot="16200000" flipH="1">
            <a:off x="5600700" y="5524500"/>
            <a:ext cx="1524000" cy="228600"/>
          </a:xfrm>
          <a:prstGeom prst="straightConnector1">
            <a:avLst/>
          </a:prstGeom>
          <a:noFill/>
          <a:ln w="9360">
            <a:solidFill>
              <a:srgbClr val="000000"/>
            </a:solidFill>
            <a:miter lim="800000"/>
            <a:headEn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2438400"/>
            <a:ext cx="8229600" cy="1143000"/>
          </a:xfrm>
        </p:spPr>
        <p:txBody>
          <a:bodyPr/>
          <a:lstStyle/>
          <a:p>
            <a:pPr algn="l"/>
            <a:r>
              <a:rPr lang="en-US" sz="5400" b="1" dirty="0" smtClean="0"/>
              <a:t/>
            </a:r>
            <a:br>
              <a:rPr lang="en-US" sz="5400" b="1" dirty="0" smtClean="0"/>
            </a:br>
            <a:r>
              <a:rPr lang="en-US" sz="5400" b="1" dirty="0" smtClean="0"/>
              <a:t>		Brief overview</a:t>
            </a:r>
            <a:br>
              <a:rPr lang="en-US" sz="5400" b="1" dirty="0" smtClean="0"/>
            </a:br>
            <a:r>
              <a:rPr lang="en-US" sz="3200" dirty="0" smtClean="0">
                <a:solidFill>
                  <a:srgbClr val="000000"/>
                </a:solidFill>
              </a:rPr>
              <a:t>1) Introduction to PPAR (</a:t>
            </a:r>
            <a:r>
              <a:rPr lang="en-US" sz="3200" dirty="0" err="1" smtClean="0">
                <a:solidFill>
                  <a:srgbClr val="000000"/>
                </a:solidFill>
              </a:rPr>
              <a:t>Peroximsome</a:t>
            </a:r>
            <a:r>
              <a:rPr lang="en-US" sz="3200" dirty="0" smtClean="0">
                <a:solidFill>
                  <a:srgbClr val="000000"/>
                </a:solidFill>
              </a:rPr>
              <a:t> </a:t>
            </a:r>
            <a:r>
              <a:rPr lang="en-US" sz="3200" dirty="0" err="1" smtClean="0">
                <a:solidFill>
                  <a:srgbClr val="000000"/>
                </a:solidFill>
              </a:rPr>
              <a:t>Proliferator</a:t>
            </a:r>
            <a:r>
              <a:rPr lang="en-US" sz="3200" dirty="0" smtClean="0">
                <a:solidFill>
                  <a:srgbClr val="000000"/>
                </a:solidFill>
              </a:rPr>
              <a:t> Activated Receptor) and PPRE (</a:t>
            </a:r>
            <a:r>
              <a:rPr lang="en-US" sz="3200" dirty="0" err="1" smtClean="0">
                <a:solidFill>
                  <a:srgbClr val="000000"/>
                </a:solidFill>
              </a:rPr>
              <a:t>Peroximsome</a:t>
            </a:r>
            <a:r>
              <a:rPr lang="en-US" sz="3200" dirty="0" smtClean="0">
                <a:solidFill>
                  <a:srgbClr val="000000"/>
                </a:solidFill>
              </a:rPr>
              <a:t> </a:t>
            </a:r>
            <a:r>
              <a:rPr lang="en-US" sz="3200" dirty="0" err="1" smtClean="0">
                <a:solidFill>
                  <a:srgbClr val="000000"/>
                </a:solidFill>
              </a:rPr>
              <a:t>Proliferator</a:t>
            </a:r>
            <a:r>
              <a:rPr lang="en-US" sz="3200" dirty="0" smtClean="0">
                <a:solidFill>
                  <a:srgbClr val="000000"/>
                </a:solidFill>
              </a:rPr>
              <a:t> Response elements) </a:t>
            </a:r>
            <a:r>
              <a:rPr lang="en-US" sz="3200" dirty="0" smtClean="0"/>
              <a:t/>
            </a:r>
            <a:br>
              <a:rPr lang="en-US" sz="3200" dirty="0" smtClean="0"/>
            </a:br>
            <a:r>
              <a:rPr lang="en-US" sz="3200" dirty="0" smtClean="0"/>
              <a:t>2) PPRE prediction</a:t>
            </a:r>
            <a:br>
              <a:rPr lang="en-US" sz="3200" dirty="0" smtClean="0"/>
            </a:br>
            <a:r>
              <a:rPr lang="en-US" sz="3200" dirty="0" smtClean="0"/>
              <a:t>3) Breast cancer-</a:t>
            </a:r>
            <a:r>
              <a:rPr lang="en-US" sz="3200" dirty="0" err="1" smtClean="0"/>
              <a:t>PPAR</a:t>
            </a:r>
            <a:r>
              <a:rPr lang="en-US" sz="3200" dirty="0" err="1" smtClean="0">
                <a:latin typeface="Symbol" pitchFamily="-111" charset="2"/>
              </a:rPr>
              <a:t>g</a:t>
            </a:r>
            <a:r>
              <a:rPr lang="en-US" sz="3200" dirty="0" smtClean="0">
                <a:latin typeface="Symbol" pitchFamily="-111" charset="2"/>
              </a:rPr>
              <a:t>, </a:t>
            </a:r>
            <a:r>
              <a:rPr lang="en-US" sz="3200" dirty="0" smtClean="0"/>
              <a:t>NHE1 and </a:t>
            </a:r>
            <a:r>
              <a:rPr lang="en-US" sz="3200" dirty="0" err="1" smtClean="0"/>
              <a:t>MnSOD</a:t>
            </a:r>
            <a:r>
              <a:rPr lang="en-US" sz="3200" dirty="0" smtClean="0"/>
              <a:t/>
            </a:r>
            <a:br>
              <a:rPr lang="en-US" sz="3200" dirty="0" smtClean="0"/>
            </a:br>
            <a:r>
              <a:rPr lang="en-US" sz="3200" dirty="0" smtClean="0"/>
              <a:t>4) Computational Prediction of PPREs in NHE1 and </a:t>
            </a:r>
            <a:r>
              <a:rPr lang="en-US" sz="3200" dirty="0" err="1" smtClean="0"/>
              <a:t>MnSOD</a:t>
            </a:r>
            <a:r>
              <a:rPr lang="en-US" sz="3200" dirty="0" smtClean="0"/>
              <a:t/>
            </a:r>
            <a:br>
              <a:rPr lang="en-US" sz="3200" dirty="0" smtClean="0"/>
            </a:br>
            <a:r>
              <a:rPr lang="en-US" sz="3200" dirty="0" smtClean="0"/>
              <a:t>5) Experimental Validation of PPREs in NHE1 and </a:t>
            </a:r>
            <a:r>
              <a:rPr lang="en-US" sz="3200" dirty="0" err="1" smtClean="0"/>
              <a:t>MnSOD</a:t>
            </a:r>
            <a:r>
              <a:rPr lang="en-US" sz="3200" dirty="0" smtClean="0"/>
              <a:t/>
            </a:r>
            <a:br>
              <a:rPr lang="en-US" sz="3200" dirty="0" smtClean="0"/>
            </a:br>
            <a:r>
              <a:rPr lang="en-US" sz="3200" b="1" dirty="0" smtClean="0">
                <a:solidFill>
                  <a:srgbClr val="E46C0A"/>
                </a:solidFill>
              </a:rPr>
              <a:t>6) Conclusion </a:t>
            </a:r>
            <a:endParaRPr lang="en-US" sz="2400" b="1" dirty="0" smtClean="0">
              <a:latin typeface="Symbol" pitchFamily="-111" charset="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304800"/>
            <a:ext cx="8229600" cy="1143000"/>
          </a:xfrm>
        </p:spPr>
        <p:txBody>
          <a:bodyPr/>
          <a:lstStyle/>
          <a:p>
            <a:r>
              <a:rPr lang="en-US" b="1" smtClean="0"/>
              <a:t>Conclusion</a:t>
            </a:r>
          </a:p>
        </p:txBody>
      </p:sp>
      <p:sp>
        <p:nvSpPr>
          <p:cNvPr id="44035" name="Content Placeholder 2"/>
          <p:cNvSpPr>
            <a:spLocks noGrp="1"/>
          </p:cNvSpPr>
          <p:nvPr>
            <p:ph idx="1"/>
          </p:nvPr>
        </p:nvSpPr>
        <p:spPr>
          <a:xfrm>
            <a:off x="457200" y="76200"/>
            <a:ext cx="8229600" cy="4525963"/>
          </a:xfrm>
        </p:spPr>
        <p:txBody>
          <a:bodyPr/>
          <a:lstStyle/>
          <a:p>
            <a:endParaRPr lang="en-US" smtClean="0"/>
          </a:p>
          <a:p>
            <a:r>
              <a:rPr lang="en-US" smtClean="0"/>
              <a:t>We have constructed a better </a:t>
            </a:r>
            <a:r>
              <a:rPr lang="en-US" i="1" smtClean="0"/>
              <a:t>in silico </a:t>
            </a:r>
            <a:r>
              <a:rPr lang="en-US" smtClean="0"/>
              <a:t>approach to finding genes containing PPRE in their promoter region</a:t>
            </a:r>
          </a:p>
          <a:p>
            <a:r>
              <a:rPr lang="en-US" smtClean="0"/>
              <a:t>Our approach helps us to identify both DR1 and DR2 sites</a:t>
            </a:r>
          </a:p>
          <a:p>
            <a:r>
              <a:rPr lang="en-US" smtClean="0"/>
              <a:t>Importance of flanking sequence were incorporated. </a:t>
            </a:r>
          </a:p>
          <a:p>
            <a:r>
              <a:rPr lang="en-US" smtClean="0"/>
              <a:t>It is our hope with this PPRESearch database, researchers in the field of PPARs would better identify new target genes which could then be translated into the clinic for intervention.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533400" y="2438400"/>
            <a:ext cx="8229600" cy="1143000"/>
          </a:xfrm>
        </p:spPr>
        <p:txBody>
          <a:bodyPr/>
          <a:lstStyle/>
          <a:p>
            <a:r>
              <a:rPr lang="en-US" sz="6000" b="1" smtClean="0"/>
              <a:t>Thank you</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txBox="1">
            <a:spLocks/>
          </p:cNvSpPr>
          <p:nvPr/>
        </p:nvSpPr>
        <p:spPr bwMode="auto">
          <a:xfrm>
            <a:off x="381000" y="2743200"/>
            <a:ext cx="8229600" cy="1143000"/>
          </a:xfrm>
          <a:prstGeom prst="rect">
            <a:avLst/>
          </a:prstGeom>
          <a:noFill/>
          <a:ln w="9525">
            <a:noFill/>
            <a:miter lim="800000"/>
            <a:headEnd/>
            <a:tailEnd/>
          </a:ln>
        </p:spPr>
        <p:txBody>
          <a:bodyPr anchor="ctr"/>
          <a:lstStyle/>
          <a:p>
            <a:pPr algn="ctr" eaLnBrk="0" hangingPunct="0"/>
            <a:r>
              <a:rPr lang="en-US" sz="4400" b="1">
                <a:latin typeface="Calibri" pitchFamily="-111" charset="0"/>
              </a:rPr>
              <a:t>Questions?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ernate Process 4"/>
          <p:cNvSpPr/>
          <p:nvPr/>
        </p:nvSpPr>
        <p:spPr>
          <a:xfrm>
            <a:off x="3429000" y="2667000"/>
            <a:ext cx="1143000" cy="838200"/>
          </a:xfrm>
          <a:prstGeom prst="flowChartAlternateProcess">
            <a:avLst/>
          </a:prstGeom>
        </p:spPr>
        <p:style>
          <a:lnRef idx="0">
            <a:schemeClr val="accent3"/>
          </a:lnRef>
          <a:fillRef idx="3">
            <a:schemeClr val="accent3"/>
          </a:fillRef>
          <a:effectRef idx="3">
            <a:schemeClr val="accent3"/>
          </a:effectRef>
          <a:fontRef idx="minor">
            <a:schemeClr val="lt1"/>
          </a:fontRef>
        </p:style>
        <p:txBody>
          <a:bodyPr anchor="ctr"/>
          <a:lstStyle/>
          <a:p>
            <a:pPr algn="ctr"/>
            <a:r>
              <a:rPr lang="en-US" b="1">
                <a:solidFill>
                  <a:srgbClr val="000000"/>
                </a:solidFill>
                <a:ea typeface="ＭＳ Ｐゴシック" pitchFamily="-111" charset="-128"/>
              </a:rPr>
              <a:t>NHE1</a:t>
            </a:r>
          </a:p>
        </p:txBody>
      </p:sp>
      <p:sp>
        <p:nvSpPr>
          <p:cNvPr id="6" name="Rounded Rectangle 5"/>
          <p:cNvSpPr/>
          <p:nvPr/>
        </p:nvSpPr>
        <p:spPr>
          <a:xfrm>
            <a:off x="381000" y="2895600"/>
            <a:ext cx="1066800" cy="762000"/>
          </a:xfrm>
          <a:prstGeom prst="roundRect">
            <a:avLst/>
          </a:prstGeom>
          <a:solidFill>
            <a:srgbClr val="FF8B66"/>
          </a:solidFill>
        </p:spPr>
        <p:style>
          <a:lnRef idx="0">
            <a:schemeClr val="accent3"/>
          </a:lnRef>
          <a:fillRef idx="3">
            <a:schemeClr val="accent3"/>
          </a:fillRef>
          <a:effectRef idx="3">
            <a:schemeClr val="accent3"/>
          </a:effectRef>
          <a:fontRef idx="minor">
            <a:schemeClr val="lt1"/>
          </a:fontRef>
        </p:style>
        <p:txBody>
          <a:bodyPr anchor="ctr"/>
          <a:lstStyle/>
          <a:p>
            <a:pPr algn="ctr"/>
            <a:r>
              <a:rPr lang="en-US">
                <a:solidFill>
                  <a:srgbClr val="FFFFFF"/>
                </a:solidFill>
                <a:ea typeface="ＭＳ Ｐゴシック" pitchFamily="-111" charset="-128"/>
              </a:rPr>
              <a:t>PPAR gamma</a:t>
            </a:r>
          </a:p>
        </p:txBody>
      </p:sp>
      <p:sp>
        <p:nvSpPr>
          <p:cNvPr id="13" name="Hexagon 12"/>
          <p:cNvSpPr>
            <a:spLocks noChangeArrowheads="1"/>
          </p:cNvSpPr>
          <p:nvPr/>
        </p:nvSpPr>
        <p:spPr bwMode="auto">
          <a:xfrm>
            <a:off x="152400" y="1323975"/>
            <a:ext cx="1219200" cy="400050"/>
          </a:xfrm>
          <a:prstGeom prst="hexagon">
            <a:avLst>
              <a:gd name="adj" fmla="val 25002"/>
              <a:gd name="vf" fmla="val 115470"/>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r>
              <a:rPr lang="en-US" sz="1200">
                <a:solidFill>
                  <a:srgbClr val="FFFFFF"/>
                </a:solidFill>
                <a:latin typeface="Calibri" pitchFamily="-111" charset="0"/>
              </a:rPr>
              <a:t>15d- PGJ</a:t>
            </a:r>
            <a:r>
              <a:rPr lang="en-US" sz="1200" baseline="-25000">
                <a:solidFill>
                  <a:srgbClr val="FFFFFF"/>
                </a:solidFill>
                <a:latin typeface="Calibri" pitchFamily="-111" charset="0"/>
              </a:rPr>
              <a:t>2</a:t>
            </a:r>
          </a:p>
        </p:txBody>
      </p:sp>
      <p:cxnSp>
        <p:nvCxnSpPr>
          <p:cNvPr id="15" name="Straight Arrow Connector 14"/>
          <p:cNvCxnSpPr>
            <a:cxnSpLocks noChangeShapeType="1"/>
          </p:cNvCxnSpPr>
          <p:nvPr/>
        </p:nvCxnSpPr>
        <p:spPr bwMode="auto">
          <a:xfrm rot="16200000" flipH="1">
            <a:off x="419100" y="2095500"/>
            <a:ext cx="838200" cy="1524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17" name="Right Arrow 16"/>
          <p:cNvSpPr>
            <a:spLocks noChangeArrowheads="1"/>
          </p:cNvSpPr>
          <p:nvPr/>
        </p:nvSpPr>
        <p:spPr bwMode="auto">
          <a:xfrm>
            <a:off x="1752600" y="2819400"/>
            <a:ext cx="1524000" cy="533400"/>
          </a:xfrm>
          <a:prstGeom prst="rightArrow">
            <a:avLst>
              <a:gd name="adj1" fmla="val 50000"/>
              <a:gd name="adj2" fmla="val 50000"/>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pitchFamily="-111" charset="0"/>
            </a:endParaRPr>
          </a:p>
        </p:txBody>
      </p:sp>
      <p:sp>
        <p:nvSpPr>
          <p:cNvPr id="20" name="Multiply 19"/>
          <p:cNvSpPr>
            <a:spLocks noChangeArrowheads="1"/>
          </p:cNvSpPr>
          <p:nvPr/>
        </p:nvSpPr>
        <p:spPr bwMode="auto">
          <a:xfrm>
            <a:off x="3124200" y="2209800"/>
            <a:ext cx="1676400" cy="1752600"/>
          </a:xfrm>
          <a:custGeom>
            <a:avLst/>
            <a:gdLst>
              <a:gd name="T0" fmla="*/ 402629 w 1676400"/>
              <a:gd name="T1" fmla="*/ 420931 h 1752600"/>
              <a:gd name="T2" fmla="*/ 1273771 w 1676400"/>
              <a:gd name="T3" fmla="*/ 420931 h 1752600"/>
              <a:gd name="T4" fmla="*/ 1273771 w 1676400"/>
              <a:gd name="T5" fmla="*/ 1331669 h 1752600"/>
              <a:gd name="T6" fmla="*/ 402629 w 1676400"/>
              <a:gd name="T7" fmla="*/ 1331669 h 1752600"/>
              <a:gd name="T8" fmla="*/ 2 60000 65536"/>
              <a:gd name="T9" fmla="*/ 3 60000 65536"/>
              <a:gd name="T10" fmla="*/ 0 60000 65536"/>
              <a:gd name="T11" fmla="*/ 1 60000 65536"/>
              <a:gd name="T12" fmla="*/ 260164 w 1676400"/>
              <a:gd name="T13" fmla="*/ 284660 h 1752600"/>
              <a:gd name="T14" fmla="*/ 1416236 w 1676400"/>
              <a:gd name="T15" fmla="*/ 1467940 h 1752600"/>
            </a:gdLst>
            <a:ahLst/>
            <a:cxnLst>
              <a:cxn ang="T8">
                <a:pos x="T0" y="T1"/>
              </a:cxn>
              <a:cxn ang="T9">
                <a:pos x="T2" y="T3"/>
              </a:cxn>
              <a:cxn ang="T10">
                <a:pos x="T4" y="T5"/>
              </a:cxn>
              <a:cxn ang="T11">
                <a:pos x="T6" y="T7"/>
              </a:cxn>
            </a:cxnLst>
            <a:rect l="T12" t="T13" r="T14" b="T15"/>
            <a:pathLst>
              <a:path w="1676400" h="1752600">
                <a:moveTo>
                  <a:pt x="260164" y="557202"/>
                </a:moveTo>
                <a:lnTo>
                  <a:pt x="545094" y="284660"/>
                </a:lnTo>
                <a:lnTo>
                  <a:pt x="838200" y="591089"/>
                </a:lnTo>
                <a:lnTo>
                  <a:pt x="1131306" y="284660"/>
                </a:lnTo>
                <a:lnTo>
                  <a:pt x="1416236" y="557202"/>
                </a:lnTo>
                <a:lnTo>
                  <a:pt x="1111011" y="876300"/>
                </a:lnTo>
                <a:lnTo>
                  <a:pt x="1416236" y="1195398"/>
                </a:lnTo>
                <a:lnTo>
                  <a:pt x="1131306" y="1467940"/>
                </a:lnTo>
                <a:lnTo>
                  <a:pt x="838200" y="1161511"/>
                </a:lnTo>
                <a:lnTo>
                  <a:pt x="545094" y="1467940"/>
                </a:lnTo>
                <a:lnTo>
                  <a:pt x="260164" y="1195398"/>
                </a:lnTo>
                <a:lnTo>
                  <a:pt x="565389" y="876300"/>
                </a:lnTo>
                <a:close/>
              </a:path>
            </a:pathLst>
          </a:custGeom>
          <a:solidFill>
            <a:srgbClr val="D9D9D9">
              <a:alpha val="67842"/>
            </a:srgbClr>
          </a:solidFill>
          <a:ln w="9525">
            <a:solidFill>
              <a:srgbClr val="4A7EBB">
                <a:alpha val="67842"/>
              </a:srgbClr>
            </a:solidFill>
            <a:miter lim="800000"/>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pitchFamily="-111" charset="0"/>
            </a:endParaRPr>
          </a:p>
        </p:txBody>
      </p:sp>
      <p:sp>
        <p:nvSpPr>
          <p:cNvPr id="24" name="Right Arrow 23"/>
          <p:cNvSpPr>
            <a:spLocks noChangeArrowheads="1"/>
          </p:cNvSpPr>
          <p:nvPr/>
        </p:nvSpPr>
        <p:spPr bwMode="auto">
          <a:xfrm rot="2176409">
            <a:off x="1458913" y="3992563"/>
            <a:ext cx="1965325" cy="571500"/>
          </a:xfrm>
          <a:prstGeom prst="rightArrow">
            <a:avLst>
              <a:gd name="adj1" fmla="val 50000"/>
              <a:gd name="adj2" fmla="val 50007"/>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pitchFamily="-111" charset="0"/>
            </a:endParaRPr>
          </a:p>
        </p:txBody>
      </p:sp>
      <p:sp>
        <p:nvSpPr>
          <p:cNvPr id="25" name="Rounded Rectangle 24"/>
          <p:cNvSpPr/>
          <p:nvPr/>
        </p:nvSpPr>
        <p:spPr>
          <a:xfrm>
            <a:off x="3402629" y="4648200"/>
            <a:ext cx="1066800" cy="762000"/>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r>
              <a:rPr lang="en-US" b="1">
                <a:solidFill>
                  <a:srgbClr val="000000"/>
                </a:solidFill>
                <a:ea typeface="ＭＳ Ｐゴシック" pitchFamily="-111" charset="-128"/>
              </a:rPr>
              <a:t>MnSOD</a:t>
            </a:r>
          </a:p>
        </p:txBody>
      </p:sp>
      <p:sp>
        <p:nvSpPr>
          <p:cNvPr id="26" name="Multiply 25"/>
          <p:cNvSpPr>
            <a:spLocks noChangeArrowheads="1"/>
          </p:cNvSpPr>
          <p:nvPr/>
        </p:nvSpPr>
        <p:spPr bwMode="auto">
          <a:xfrm>
            <a:off x="3124200" y="4114800"/>
            <a:ext cx="1676400" cy="1752600"/>
          </a:xfrm>
          <a:custGeom>
            <a:avLst/>
            <a:gdLst>
              <a:gd name="T0" fmla="*/ 402629 w 1676400"/>
              <a:gd name="T1" fmla="*/ 420931 h 1752600"/>
              <a:gd name="T2" fmla="*/ 1273771 w 1676400"/>
              <a:gd name="T3" fmla="*/ 420931 h 1752600"/>
              <a:gd name="T4" fmla="*/ 1273771 w 1676400"/>
              <a:gd name="T5" fmla="*/ 1331669 h 1752600"/>
              <a:gd name="T6" fmla="*/ 402629 w 1676400"/>
              <a:gd name="T7" fmla="*/ 1331669 h 1752600"/>
              <a:gd name="T8" fmla="*/ 2 60000 65536"/>
              <a:gd name="T9" fmla="*/ 3 60000 65536"/>
              <a:gd name="T10" fmla="*/ 0 60000 65536"/>
              <a:gd name="T11" fmla="*/ 1 60000 65536"/>
              <a:gd name="T12" fmla="*/ 260164 w 1676400"/>
              <a:gd name="T13" fmla="*/ 284660 h 1752600"/>
              <a:gd name="T14" fmla="*/ 1416236 w 1676400"/>
              <a:gd name="T15" fmla="*/ 1467940 h 1752600"/>
            </a:gdLst>
            <a:ahLst/>
            <a:cxnLst>
              <a:cxn ang="T8">
                <a:pos x="T0" y="T1"/>
              </a:cxn>
              <a:cxn ang="T9">
                <a:pos x="T2" y="T3"/>
              </a:cxn>
              <a:cxn ang="T10">
                <a:pos x="T4" y="T5"/>
              </a:cxn>
              <a:cxn ang="T11">
                <a:pos x="T6" y="T7"/>
              </a:cxn>
            </a:cxnLst>
            <a:rect l="T12" t="T13" r="T14" b="T15"/>
            <a:pathLst>
              <a:path w="1676400" h="1752600">
                <a:moveTo>
                  <a:pt x="260164" y="557202"/>
                </a:moveTo>
                <a:lnTo>
                  <a:pt x="545094" y="284660"/>
                </a:lnTo>
                <a:lnTo>
                  <a:pt x="838200" y="591089"/>
                </a:lnTo>
                <a:lnTo>
                  <a:pt x="1131306" y="284660"/>
                </a:lnTo>
                <a:lnTo>
                  <a:pt x="1416236" y="557202"/>
                </a:lnTo>
                <a:lnTo>
                  <a:pt x="1111011" y="876300"/>
                </a:lnTo>
                <a:lnTo>
                  <a:pt x="1416236" y="1195398"/>
                </a:lnTo>
                <a:lnTo>
                  <a:pt x="1131306" y="1467940"/>
                </a:lnTo>
                <a:lnTo>
                  <a:pt x="838200" y="1161511"/>
                </a:lnTo>
                <a:lnTo>
                  <a:pt x="545094" y="1467940"/>
                </a:lnTo>
                <a:lnTo>
                  <a:pt x="260164" y="1195398"/>
                </a:lnTo>
                <a:lnTo>
                  <a:pt x="565389" y="876300"/>
                </a:lnTo>
                <a:close/>
              </a:path>
            </a:pathLst>
          </a:custGeom>
          <a:solidFill>
            <a:srgbClr val="D9D9D9">
              <a:alpha val="70195"/>
            </a:srgbClr>
          </a:solidFill>
          <a:ln w="9525">
            <a:solidFill>
              <a:srgbClr val="4A7EBB">
                <a:alpha val="58823"/>
              </a:srgbClr>
            </a:solidFill>
            <a:miter lim="800000"/>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pitchFamily="-111" charset="0"/>
            </a:endParaRPr>
          </a:p>
        </p:txBody>
      </p:sp>
      <p:sp>
        <p:nvSpPr>
          <p:cNvPr id="28" name="Right Arrow 27"/>
          <p:cNvSpPr>
            <a:spLocks noChangeArrowheads="1"/>
          </p:cNvSpPr>
          <p:nvPr/>
        </p:nvSpPr>
        <p:spPr bwMode="auto">
          <a:xfrm>
            <a:off x="4572000" y="4875213"/>
            <a:ext cx="457200" cy="381000"/>
          </a:xfrm>
          <a:prstGeom prst="rightArrow">
            <a:avLst>
              <a:gd name="adj1" fmla="val 50000"/>
              <a:gd name="adj2" fmla="val 50000"/>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pitchFamily="-111" charset="0"/>
            </a:endParaRPr>
          </a:p>
        </p:txBody>
      </p:sp>
      <p:sp>
        <p:nvSpPr>
          <p:cNvPr id="29" name="Rounded Rectangle 28"/>
          <p:cNvSpPr>
            <a:spLocks noChangeArrowheads="1"/>
          </p:cNvSpPr>
          <p:nvPr/>
        </p:nvSpPr>
        <p:spPr bwMode="auto">
          <a:xfrm>
            <a:off x="5105400" y="4708525"/>
            <a:ext cx="1447800" cy="758825"/>
          </a:xfrm>
          <a:prstGeom prst="roundRect">
            <a:avLst>
              <a:gd name="adj" fmla="val 16667"/>
            </a:avLst>
          </a:prstGeom>
          <a:solidFill>
            <a:srgbClr val="4BACC6"/>
          </a:solidFill>
          <a:ln w="38100">
            <a:solidFill>
              <a:schemeClr val="bg1"/>
            </a:solidFill>
            <a:round/>
            <a:headEnd/>
            <a:tailEnd/>
          </a:ln>
          <a:effectLst>
            <a:outerShdw dist="20000" dir="5400000" rotWithShape="0">
              <a:srgbClr val="808080">
                <a:alpha val="37999"/>
              </a:srgbClr>
            </a:outerShdw>
          </a:effectLst>
        </p:spPr>
        <p:txBody>
          <a:bodyPr anchor="ctr"/>
          <a:lstStyle/>
          <a:p>
            <a:pPr algn="ctr"/>
            <a:r>
              <a:rPr lang="en-US">
                <a:solidFill>
                  <a:srgbClr val="FFFFFF"/>
                </a:solidFill>
                <a:latin typeface="Calibri" pitchFamily="-111" charset="0"/>
              </a:rPr>
              <a:t>Invasive property </a:t>
            </a:r>
          </a:p>
          <a:p>
            <a:pPr algn="ctr"/>
            <a:endParaRPr lang="en-US">
              <a:solidFill>
                <a:srgbClr val="FFFFFF"/>
              </a:solidFill>
              <a:latin typeface="Calibri" pitchFamily="-111" charset="0"/>
            </a:endParaRPr>
          </a:p>
        </p:txBody>
      </p:sp>
      <p:sp>
        <p:nvSpPr>
          <p:cNvPr id="33" name="Right Arrow 32"/>
          <p:cNvSpPr>
            <a:spLocks noChangeArrowheads="1"/>
          </p:cNvSpPr>
          <p:nvPr/>
        </p:nvSpPr>
        <p:spPr bwMode="auto">
          <a:xfrm rot="-1957513">
            <a:off x="6586538" y="4572000"/>
            <a:ext cx="996950" cy="415925"/>
          </a:xfrm>
          <a:prstGeom prst="rightArrow">
            <a:avLst>
              <a:gd name="adj1" fmla="val 50000"/>
              <a:gd name="adj2" fmla="val 50003"/>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pitchFamily="-111" charset="0"/>
            </a:endParaRPr>
          </a:p>
        </p:txBody>
      </p:sp>
      <p:sp>
        <p:nvSpPr>
          <p:cNvPr id="43" name="Rounded Rectangle 42"/>
          <p:cNvSpPr/>
          <p:nvPr/>
        </p:nvSpPr>
        <p:spPr>
          <a:xfrm>
            <a:off x="7543800" y="3733800"/>
            <a:ext cx="1524000" cy="762000"/>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r>
              <a:rPr lang="en-US">
                <a:solidFill>
                  <a:srgbClr val="FFFFFF"/>
                </a:solidFill>
                <a:ea typeface="ＭＳ Ｐゴシック" pitchFamily="-111" charset="-128"/>
              </a:rPr>
              <a:t>Breast cancer death</a:t>
            </a:r>
          </a:p>
        </p:txBody>
      </p:sp>
      <p:sp>
        <p:nvSpPr>
          <p:cNvPr id="47127" name="TextBox 49"/>
          <p:cNvSpPr txBox="1">
            <a:spLocks noChangeArrowheads="1"/>
          </p:cNvSpPr>
          <p:nvPr/>
        </p:nvSpPr>
        <p:spPr bwMode="auto">
          <a:xfrm>
            <a:off x="1828800" y="2514600"/>
            <a:ext cx="1085850" cy="338138"/>
          </a:xfrm>
          <a:prstGeom prst="rect">
            <a:avLst/>
          </a:prstGeom>
          <a:noFill/>
          <a:ln w="9525">
            <a:noFill/>
            <a:miter lim="800000"/>
            <a:headEnd/>
            <a:tailEnd/>
          </a:ln>
        </p:spPr>
        <p:txBody>
          <a:bodyPr wrap="none">
            <a:spAutoFit/>
          </a:bodyPr>
          <a:lstStyle/>
          <a:p>
            <a:r>
              <a:rPr lang="en-US" sz="1600"/>
              <a:t>represses</a:t>
            </a:r>
          </a:p>
        </p:txBody>
      </p:sp>
      <p:sp>
        <p:nvSpPr>
          <p:cNvPr id="47128" name="TextBox 50"/>
          <p:cNvSpPr txBox="1">
            <a:spLocks noChangeArrowheads="1"/>
          </p:cNvSpPr>
          <p:nvPr/>
        </p:nvSpPr>
        <p:spPr bwMode="auto">
          <a:xfrm rot="2308314">
            <a:off x="1511300" y="4187825"/>
            <a:ext cx="1085850" cy="338138"/>
          </a:xfrm>
          <a:prstGeom prst="rect">
            <a:avLst/>
          </a:prstGeom>
          <a:noFill/>
          <a:ln w="9525">
            <a:noFill/>
            <a:miter lim="800000"/>
            <a:headEnd/>
            <a:tailEnd/>
          </a:ln>
        </p:spPr>
        <p:txBody>
          <a:bodyPr wrap="none">
            <a:spAutoFit/>
          </a:bodyPr>
          <a:lstStyle/>
          <a:p>
            <a:r>
              <a:rPr lang="en-US" sz="1600"/>
              <a:t>represses</a:t>
            </a:r>
          </a:p>
        </p:txBody>
      </p:sp>
      <p:sp>
        <p:nvSpPr>
          <p:cNvPr id="47129" name="Title 1"/>
          <p:cNvSpPr txBox="1">
            <a:spLocks/>
          </p:cNvSpPr>
          <p:nvPr/>
        </p:nvSpPr>
        <p:spPr bwMode="auto">
          <a:xfrm>
            <a:off x="-228600" y="0"/>
            <a:ext cx="9829800" cy="1143000"/>
          </a:xfrm>
          <a:prstGeom prst="rect">
            <a:avLst/>
          </a:prstGeom>
          <a:noFill/>
          <a:ln w="9525">
            <a:noFill/>
            <a:miter lim="800000"/>
            <a:headEnd/>
            <a:tailEnd/>
          </a:ln>
        </p:spPr>
        <p:txBody>
          <a:bodyPr anchor="ctr"/>
          <a:lstStyle/>
          <a:p>
            <a:pPr algn="ctr" eaLnBrk="0" hangingPunct="0"/>
            <a:r>
              <a:rPr lang="en-US" sz="4000" b="1">
                <a:latin typeface="Calibri" pitchFamily="-111" charset="0"/>
              </a:rPr>
              <a:t>PPAR</a:t>
            </a:r>
            <a:r>
              <a:rPr lang="en-US" sz="4000" b="1">
                <a:latin typeface="Symbol" pitchFamily="-111" charset="2"/>
              </a:rPr>
              <a:t>g</a:t>
            </a:r>
            <a:r>
              <a:rPr lang="en-US" sz="4000" b="1">
                <a:latin typeface="Calibri" pitchFamily="-111" charset="0"/>
              </a:rPr>
              <a:t> as </a:t>
            </a:r>
            <a:r>
              <a:rPr lang="en-US" sz="4000" b="1"/>
              <a:t>novel therapeutic approach in breast cancer therapy  </a:t>
            </a:r>
            <a:endParaRPr lang="en-US" sz="4000" b="1">
              <a:latin typeface="Calibri" pitchFamily="-111" charset="0"/>
            </a:endParaRPr>
          </a:p>
        </p:txBody>
      </p:sp>
      <p:cxnSp>
        <p:nvCxnSpPr>
          <p:cNvPr id="40" name="Straight Arrow Connector 39"/>
          <p:cNvCxnSpPr>
            <a:cxnSpLocks noChangeShapeType="1"/>
          </p:cNvCxnSpPr>
          <p:nvPr/>
        </p:nvCxnSpPr>
        <p:spPr bwMode="auto">
          <a:xfrm rot="5400000">
            <a:off x="6057107" y="5068094"/>
            <a:ext cx="533400" cy="1587"/>
          </a:xfrm>
          <a:prstGeom prst="straightConnector1">
            <a:avLst/>
          </a:prstGeom>
          <a:noFill/>
          <a:ln w="31750">
            <a:solidFill>
              <a:schemeClr val="tx1"/>
            </a:solidFill>
            <a:round/>
            <a:headEnd/>
            <a:tailEnd type="arrow" w="med" len="med"/>
          </a:ln>
          <a:effectLst>
            <a:outerShdw dist="38100" dir="2700000" rotWithShape="0">
              <a:srgbClr val="808080">
                <a:alpha val="42999"/>
              </a:srgbClr>
            </a:outerShdw>
          </a:effectLst>
        </p:spPr>
      </p:cxnSp>
      <p:sp>
        <p:nvSpPr>
          <p:cNvPr id="42" name="Rounded Rectangle 41"/>
          <p:cNvSpPr>
            <a:spLocks noChangeArrowheads="1"/>
          </p:cNvSpPr>
          <p:nvPr/>
        </p:nvSpPr>
        <p:spPr bwMode="auto">
          <a:xfrm>
            <a:off x="5105400" y="2667000"/>
            <a:ext cx="1447800" cy="854075"/>
          </a:xfrm>
          <a:prstGeom prst="roundRect">
            <a:avLst>
              <a:gd name="adj" fmla="val 16667"/>
            </a:avLst>
          </a:prstGeom>
          <a:solidFill>
            <a:srgbClr val="4BACC6"/>
          </a:solidFill>
          <a:ln w="38100">
            <a:solidFill>
              <a:schemeClr val="bg1"/>
            </a:solidFill>
            <a:round/>
            <a:headEnd/>
            <a:tailEnd/>
          </a:ln>
          <a:effectLst>
            <a:outerShdw dist="20000" dir="5400000" rotWithShape="0">
              <a:srgbClr val="808080">
                <a:alpha val="37999"/>
              </a:srgbClr>
            </a:outerShdw>
          </a:effectLst>
        </p:spPr>
        <p:txBody>
          <a:bodyPr anchor="ctr"/>
          <a:lstStyle/>
          <a:p>
            <a:pPr algn="ctr"/>
            <a:endParaRPr lang="en-US" sz="1600">
              <a:solidFill>
                <a:srgbClr val="FFFFFF"/>
              </a:solidFill>
              <a:latin typeface="Calibri" pitchFamily="-111" charset="0"/>
            </a:endParaRPr>
          </a:p>
          <a:p>
            <a:pPr algn="ctr"/>
            <a:r>
              <a:rPr lang="en-US" sz="1700">
                <a:solidFill>
                  <a:srgbClr val="FFFFFF"/>
                </a:solidFill>
                <a:latin typeface="Calibri" pitchFamily="-111" charset="0"/>
              </a:rPr>
              <a:t>cell proliferation </a:t>
            </a:r>
          </a:p>
          <a:p>
            <a:pPr algn="ctr"/>
            <a:endParaRPr lang="en-US">
              <a:solidFill>
                <a:srgbClr val="FFFFFF"/>
              </a:solidFill>
              <a:latin typeface="Calibri" pitchFamily="-111" charset="0"/>
            </a:endParaRPr>
          </a:p>
        </p:txBody>
      </p:sp>
      <p:cxnSp>
        <p:nvCxnSpPr>
          <p:cNvPr id="44" name="Straight Arrow Connector 43"/>
          <p:cNvCxnSpPr>
            <a:cxnSpLocks noChangeShapeType="1"/>
          </p:cNvCxnSpPr>
          <p:nvPr/>
        </p:nvCxnSpPr>
        <p:spPr bwMode="auto">
          <a:xfrm rot="5400000">
            <a:off x="6209507" y="3161506"/>
            <a:ext cx="533400" cy="1587"/>
          </a:xfrm>
          <a:prstGeom prst="straightConnector1">
            <a:avLst/>
          </a:prstGeom>
          <a:noFill/>
          <a:ln w="31750">
            <a:solidFill>
              <a:schemeClr val="tx1"/>
            </a:solidFill>
            <a:round/>
            <a:headEnd/>
            <a:tailEnd type="arrow" w="med" len="med"/>
          </a:ln>
          <a:effectLst>
            <a:outerShdw dist="38100" dir="2700000" rotWithShape="0">
              <a:srgbClr val="808080">
                <a:alpha val="42999"/>
              </a:srgbClr>
            </a:outerShdw>
          </a:effectLst>
        </p:spPr>
      </p:cxnSp>
      <p:sp>
        <p:nvSpPr>
          <p:cNvPr id="45" name="Right Arrow 44"/>
          <p:cNvSpPr>
            <a:spLocks noChangeArrowheads="1"/>
          </p:cNvSpPr>
          <p:nvPr/>
        </p:nvSpPr>
        <p:spPr bwMode="auto">
          <a:xfrm>
            <a:off x="4648200" y="2895600"/>
            <a:ext cx="381000" cy="381000"/>
          </a:xfrm>
          <a:prstGeom prst="rightArrow">
            <a:avLst>
              <a:gd name="adj1" fmla="val 50000"/>
              <a:gd name="adj2" fmla="val 50000"/>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pitchFamily="-111" charset="0"/>
            </a:endParaRPr>
          </a:p>
        </p:txBody>
      </p:sp>
      <p:sp>
        <p:nvSpPr>
          <p:cNvPr id="47" name="Right Arrow 46"/>
          <p:cNvSpPr>
            <a:spLocks noChangeArrowheads="1"/>
          </p:cNvSpPr>
          <p:nvPr/>
        </p:nvSpPr>
        <p:spPr bwMode="auto">
          <a:xfrm rot="1580250">
            <a:off x="6586538" y="3198813"/>
            <a:ext cx="1123950" cy="415925"/>
          </a:xfrm>
          <a:prstGeom prst="rightArrow">
            <a:avLst>
              <a:gd name="adj1" fmla="val 50000"/>
              <a:gd name="adj2" fmla="val 50005"/>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pitchFamily="-111" charset="0"/>
            </a:endParaRPr>
          </a:p>
        </p:txBody>
      </p:sp>
      <p:sp>
        <p:nvSpPr>
          <p:cNvPr id="47135" name="TextBox 49"/>
          <p:cNvSpPr txBox="1">
            <a:spLocks noChangeArrowheads="1"/>
          </p:cNvSpPr>
          <p:nvPr/>
        </p:nvSpPr>
        <p:spPr bwMode="auto">
          <a:xfrm rot="1585353">
            <a:off x="6705600" y="2928938"/>
            <a:ext cx="1085850" cy="339725"/>
          </a:xfrm>
          <a:prstGeom prst="rect">
            <a:avLst/>
          </a:prstGeom>
          <a:noFill/>
          <a:ln w="9525">
            <a:noFill/>
            <a:miter lim="800000"/>
            <a:headEnd/>
            <a:tailEnd/>
          </a:ln>
        </p:spPr>
        <p:txBody>
          <a:bodyPr wrap="none">
            <a:spAutoFit/>
          </a:bodyPr>
          <a:lstStyle/>
          <a:p>
            <a:r>
              <a:rPr lang="en-US" sz="1600"/>
              <a:t>sensitizes</a:t>
            </a:r>
          </a:p>
        </p:txBody>
      </p:sp>
      <p:sp>
        <p:nvSpPr>
          <p:cNvPr id="47136" name="TextBox 49"/>
          <p:cNvSpPr txBox="1">
            <a:spLocks noChangeArrowheads="1"/>
          </p:cNvSpPr>
          <p:nvPr/>
        </p:nvSpPr>
        <p:spPr bwMode="auto">
          <a:xfrm rot="-2241201">
            <a:off x="6718300" y="4895850"/>
            <a:ext cx="1085850" cy="339725"/>
          </a:xfrm>
          <a:prstGeom prst="rect">
            <a:avLst/>
          </a:prstGeom>
          <a:noFill/>
          <a:ln w="9525">
            <a:noFill/>
            <a:miter lim="800000"/>
            <a:headEnd/>
            <a:tailEnd/>
          </a:ln>
        </p:spPr>
        <p:txBody>
          <a:bodyPr wrap="none">
            <a:spAutoFit/>
          </a:bodyPr>
          <a:lstStyle/>
          <a:p>
            <a:r>
              <a:rPr lang="en-US" sz="1600"/>
              <a:t>sensitizes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381000"/>
            <a:ext cx="8229600" cy="1143000"/>
          </a:xfrm>
        </p:spPr>
        <p:txBody>
          <a:bodyPr/>
          <a:lstStyle/>
          <a:p>
            <a:r>
              <a:rPr lang="en-US" b="1" smtClean="0"/>
              <a:t>PPARs and PPRE</a:t>
            </a:r>
          </a:p>
        </p:txBody>
      </p:sp>
      <p:sp>
        <p:nvSpPr>
          <p:cNvPr id="49155" name="Content Placeholder 2"/>
          <p:cNvSpPr>
            <a:spLocks noGrp="1"/>
          </p:cNvSpPr>
          <p:nvPr>
            <p:ph idx="1"/>
          </p:nvPr>
        </p:nvSpPr>
        <p:spPr>
          <a:xfrm>
            <a:off x="304800" y="685800"/>
            <a:ext cx="8534400" cy="1219200"/>
          </a:xfrm>
        </p:spPr>
        <p:txBody>
          <a:bodyPr/>
          <a:lstStyle/>
          <a:p>
            <a:pPr algn="just"/>
            <a:r>
              <a:rPr lang="en-US" sz="2400" smtClean="0"/>
              <a:t>PPAR α, β, and </a:t>
            </a:r>
            <a:r>
              <a:rPr lang="en-US" sz="2400" smtClean="0">
                <a:sym typeface="Symbol" pitchFamily="-111" charset="2"/>
              </a:rPr>
              <a:t></a:t>
            </a:r>
            <a:r>
              <a:rPr lang="en-US" sz="2400" smtClean="0"/>
              <a:t> isoforms share a highly conserved DNA binding domain that recognizes specific DNA sequences known as </a:t>
            </a:r>
            <a:r>
              <a:rPr lang="en-US" sz="2400" b="1" smtClean="0"/>
              <a:t>Peroxisome Proliferator Response Elements (PPREs) </a:t>
            </a:r>
          </a:p>
          <a:p>
            <a:pPr algn="just"/>
            <a:endParaRPr lang="en-US" sz="2400" b="1" smtClean="0"/>
          </a:p>
          <a:p>
            <a:pPr algn="just"/>
            <a:endParaRPr lang="en-US" sz="2400" b="1" smtClean="0"/>
          </a:p>
          <a:p>
            <a:pPr algn="just"/>
            <a:endParaRPr lang="en-US" sz="2400" b="1" smtClean="0"/>
          </a:p>
          <a:p>
            <a:pPr algn="just"/>
            <a:endParaRPr lang="en-US" sz="2400" b="1" smtClean="0"/>
          </a:p>
          <a:p>
            <a:pPr algn="just"/>
            <a:endParaRPr lang="en-US" sz="2400" b="1" smtClean="0"/>
          </a:p>
          <a:p>
            <a:pPr algn="just"/>
            <a:endParaRPr lang="en-US" sz="2400" b="1" smtClean="0"/>
          </a:p>
          <a:p>
            <a:pPr algn="just">
              <a:buFont typeface="Arial" charset="0"/>
              <a:buNone/>
            </a:pPr>
            <a:endParaRPr lang="en-US" sz="2400" b="1" smtClean="0"/>
          </a:p>
          <a:p>
            <a:pPr algn="just"/>
            <a:r>
              <a:rPr lang="en-US" sz="2400" smtClean="0"/>
              <a:t>PPAR/RXR complex then binds to PPRE composed of a </a:t>
            </a:r>
          </a:p>
          <a:p>
            <a:pPr lvl="1" algn="just">
              <a:buFont typeface="Wingdings" pitchFamily="-111" charset="2"/>
              <a:buChar char="Ø"/>
            </a:pPr>
            <a:r>
              <a:rPr lang="en-US" sz="2000" smtClean="0"/>
              <a:t>Direct Repeat (DR) preferably spaced by </a:t>
            </a:r>
            <a:r>
              <a:rPr lang="en-US" sz="2000" b="1" smtClean="0"/>
              <a:t>one nucleotide (DR1) </a:t>
            </a:r>
            <a:r>
              <a:rPr lang="en-US" sz="2000" smtClean="0"/>
              <a:t>with a consensus sequence of </a:t>
            </a:r>
            <a:r>
              <a:rPr lang="en-US" sz="2000" b="1" smtClean="0"/>
              <a:t>AGGTCA-A-AGGTCA </a:t>
            </a:r>
          </a:p>
          <a:p>
            <a:pPr lvl="1" algn="just">
              <a:buFont typeface="Wingdings" pitchFamily="-111" charset="2"/>
              <a:buChar char="Ø"/>
            </a:pPr>
            <a:r>
              <a:rPr lang="en-US" sz="2000" smtClean="0"/>
              <a:t>Direct Repeat (DR) preferably spaced by </a:t>
            </a:r>
            <a:r>
              <a:rPr lang="en-US" sz="2000" b="1" smtClean="0"/>
              <a:t>two nucleotide (DR2) </a:t>
            </a:r>
            <a:r>
              <a:rPr lang="en-US" sz="2000" smtClean="0"/>
              <a:t>with a consensus sequence of </a:t>
            </a:r>
            <a:r>
              <a:rPr lang="en-US" sz="2000" b="1" smtClean="0"/>
              <a:t>AGGTCA-GG-AGGTCA</a:t>
            </a:r>
            <a:r>
              <a:rPr lang="en-US" sz="2000" smtClean="0"/>
              <a:t>. </a:t>
            </a:r>
          </a:p>
          <a:p>
            <a:pPr algn="just"/>
            <a:endParaRPr lang="en-US" sz="2400" b="1" smtClean="0"/>
          </a:p>
          <a:p>
            <a:pPr algn="just"/>
            <a:endParaRPr lang="en-US" sz="2400" smtClean="0"/>
          </a:p>
        </p:txBody>
      </p:sp>
      <p:pic>
        <p:nvPicPr>
          <p:cNvPr id="49156" name="Picture 4"/>
          <p:cNvPicPr>
            <a:picLocks noChangeAspect="1"/>
          </p:cNvPicPr>
          <p:nvPr/>
        </p:nvPicPr>
        <p:blipFill>
          <a:blip r:embed="rId2"/>
          <a:srcRect/>
          <a:stretch>
            <a:fillRect/>
          </a:stretch>
        </p:blipFill>
        <p:spPr bwMode="auto">
          <a:xfrm>
            <a:off x="2286000" y="1981200"/>
            <a:ext cx="4724400" cy="2932113"/>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Transcription factor analysis</a:t>
            </a:r>
          </a:p>
        </p:txBody>
      </p:sp>
      <p:sp>
        <p:nvSpPr>
          <p:cNvPr id="50179" name="Content Placeholder 3"/>
          <p:cNvSpPr>
            <a:spLocks noGrp="1"/>
          </p:cNvSpPr>
          <p:nvPr>
            <p:ph idx="1"/>
          </p:nvPr>
        </p:nvSpPr>
        <p:spPr/>
        <p:txBody>
          <a:bodyPr/>
          <a:lstStyle/>
          <a:p>
            <a:pPr>
              <a:lnSpc>
                <a:spcPct val="90000"/>
              </a:lnSpc>
            </a:pPr>
            <a:r>
              <a:rPr lang="en-US" smtClean="0"/>
              <a:t>Transcription factor might be deﬁned as any molecule participating, alone or as part of a complex, in the binding to a </a:t>
            </a:r>
            <a:r>
              <a:rPr lang="en-US" b="1" smtClean="0"/>
              <a:t>gene’s enhancer response element or promoter</a:t>
            </a:r>
            <a:r>
              <a:rPr lang="en-US" smtClean="0"/>
              <a:t>, with the ultimate outcome being the </a:t>
            </a:r>
            <a:r>
              <a:rPr lang="en-US" b="1" smtClean="0"/>
              <a:t>up- or down-regulation of expression of that gene</a:t>
            </a:r>
            <a:r>
              <a:rPr lang="en-US" smtClean="0"/>
              <a:t>. </a:t>
            </a:r>
          </a:p>
          <a:p>
            <a:pPr>
              <a:lnSpc>
                <a:spcPct val="90000"/>
              </a:lnSpc>
            </a:pPr>
            <a:r>
              <a:rPr lang="en-US" smtClean="0"/>
              <a:t>Transcription factors participate in </a:t>
            </a:r>
            <a:r>
              <a:rPr lang="en-US" b="1" smtClean="0"/>
              <a:t>stress pathways in cancer</a:t>
            </a:r>
            <a:r>
              <a:rPr lang="en-US" smtClean="0"/>
              <a:t>  by causing the </a:t>
            </a:r>
            <a:r>
              <a:rPr lang="en-US" b="1" smtClean="0"/>
              <a:t>up- or down-regulation of speciﬁc genes</a:t>
            </a:r>
            <a:r>
              <a:rPr lang="en-US" smtClean="0"/>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152400"/>
            <a:ext cx="8229600" cy="1143000"/>
          </a:xfrm>
        </p:spPr>
        <p:txBody>
          <a:bodyPr/>
          <a:lstStyle/>
          <a:p>
            <a:r>
              <a:rPr lang="en-US" smtClean="0"/>
              <a:t>Transcription factor analysis</a:t>
            </a:r>
          </a:p>
        </p:txBody>
      </p:sp>
      <p:sp>
        <p:nvSpPr>
          <p:cNvPr id="4" name="Rectangle 3"/>
          <p:cNvSpPr/>
          <p:nvPr/>
        </p:nvSpPr>
        <p:spPr>
          <a:xfrm>
            <a:off x="1219200" y="990600"/>
            <a:ext cx="1066800" cy="3048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r>
              <a:rPr lang="en-US">
                <a:solidFill>
                  <a:srgbClr val="FFFFFF"/>
                </a:solidFill>
                <a:ea typeface="ＭＳ Ｐゴシック" pitchFamily="-111" charset="-128"/>
              </a:rPr>
              <a:t>Signal</a:t>
            </a:r>
          </a:p>
        </p:txBody>
      </p:sp>
      <p:sp>
        <p:nvSpPr>
          <p:cNvPr id="5" name="Rectangle 4"/>
          <p:cNvSpPr/>
          <p:nvPr/>
        </p:nvSpPr>
        <p:spPr>
          <a:xfrm>
            <a:off x="1219200" y="3505200"/>
            <a:ext cx="1066800" cy="53340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r>
              <a:rPr lang="en-US">
                <a:solidFill>
                  <a:srgbClr val="FFFFFF"/>
                </a:solidFill>
                <a:ea typeface="ＭＳ Ｐゴシック" pitchFamily="-111" charset="-128"/>
              </a:rPr>
              <a:t>Pathways</a:t>
            </a:r>
          </a:p>
        </p:txBody>
      </p:sp>
      <p:sp>
        <p:nvSpPr>
          <p:cNvPr id="6" name="Rectangle 5"/>
          <p:cNvSpPr/>
          <p:nvPr/>
        </p:nvSpPr>
        <p:spPr>
          <a:xfrm>
            <a:off x="990600" y="2057400"/>
            <a:ext cx="1562100" cy="6858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r>
              <a:rPr lang="en-US">
                <a:solidFill>
                  <a:srgbClr val="FFFFFF"/>
                </a:solidFill>
                <a:ea typeface="ＭＳ Ｐゴシック" pitchFamily="-111" charset="-128"/>
              </a:rPr>
              <a:t>Transcription factors</a:t>
            </a:r>
          </a:p>
        </p:txBody>
      </p:sp>
      <p:sp>
        <p:nvSpPr>
          <p:cNvPr id="7" name="Rectangle 6"/>
          <p:cNvSpPr/>
          <p:nvPr/>
        </p:nvSpPr>
        <p:spPr>
          <a:xfrm>
            <a:off x="685800" y="4800600"/>
            <a:ext cx="2133600" cy="6096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a:r>
              <a:rPr lang="en-US">
                <a:solidFill>
                  <a:srgbClr val="FFFFFF"/>
                </a:solidFill>
                <a:ea typeface="ＭＳ Ｐゴシック" pitchFamily="-111" charset="-128"/>
              </a:rPr>
              <a:t>Gene expression up and downregulation</a:t>
            </a:r>
          </a:p>
        </p:txBody>
      </p:sp>
      <p:sp>
        <p:nvSpPr>
          <p:cNvPr id="8" name="Rectangle 7"/>
          <p:cNvSpPr/>
          <p:nvPr/>
        </p:nvSpPr>
        <p:spPr>
          <a:xfrm>
            <a:off x="2819400" y="6057900"/>
            <a:ext cx="1295400" cy="533400"/>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a:r>
              <a:rPr lang="en-US">
                <a:solidFill>
                  <a:srgbClr val="FFFFFF"/>
                </a:solidFill>
                <a:ea typeface="ＭＳ Ｐゴシック" pitchFamily="-111" charset="-128"/>
              </a:rPr>
              <a:t>Target proteins</a:t>
            </a:r>
          </a:p>
        </p:txBody>
      </p:sp>
      <p:sp>
        <p:nvSpPr>
          <p:cNvPr id="9" name="Explosion 1 8"/>
          <p:cNvSpPr>
            <a:spLocks noChangeArrowheads="1"/>
          </p:cNvSpPr>
          <p:nvPr/>
        </p:nvSpPr>
        <p:spPr bwMode="auto">
          <a:xfrm>
            <a:off x="4191000" y="4114800"/>
            <a:ext cx="2667000" cy="1595438"/>
          </a:xfrm>
          <a:prstGeom prst="irregularSeal1">
            <a:avLst/>
          </a:prstGeom>
          <a:solidFill>
            <a:srgbClr val="4BACC6"/>
          </a:solidFill>
          <a:ln w="38100">
            <a:solidFill>
              <a:schemeClr val="bg1"/>
            </a:solidFill>
            <a:miter lim="800000"/>
            <a:headEnd/>
            <a:tailEnd/>
          </a:ln>
          <a:effectLst>
            <a:outerShdw dist="20000" dir="5400000" rotWithShape="0">
              <a:srgbClr val="808080">
                <a:alpha val="37999"/>
              </a:srgbClr>
            </a:outerShdw>
          </a:effectLst>
        </p:spPr>
        <p:txBody>
          <a:bodyPr anchor="ctr"/>
          <a:lstStyle/>
          <a:p>
            <a:pPr algn="ctr"/>
            <a:r>
              <a:rPr lang="en-US">
                <a:solidFill>
                  <a:srgbClr val="FFFFFF"/>
                </a:solidFill>
                <a:latin typeface="Calibri" pitchFamily="-111" charset="0"/>
              </a:rPr>
              <a:t>Cellular processes affected</a:t>
            </a:r>
          </a:p>
        </p:txBody>
      </p:sp>
      <p:sp>
        <p:nvSpPr>
          <p:cNvPr id="11" name="Round Diagonal Corner Rectangle 10"/>
          <p:cNvSpPr/>
          <p:nvPr/>
        </p:nvSpPr>
        <p:spPr>
          <a:xfrm>
            <a:off x="7772400" y="4724400"/>
            <a:ext cx="1295400" cy="628650"/>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r>
              <a:rPr lang="en-US">
                <a:solidFill>
                  <a:srgbClr val="FFFFFF"/>
                </a:solidFill>
                <a:ea typeface="ＭＳ Ｐゴシック" pitchFamily="-111" charset="-128"/>
              </a:rPr>
              <a:t>Targeting cancer</a:t>
            </a:r>
          </a:p>
        </p:txBody>
      </p:sp>
      <p:sp>
        <p:nvSpPr>
          <p:cNvPr id="12" name="Down Arrow 11"/>
          <p:cNvSpPr>
            <a:spLocks noChangeArrowheads="1"/>
          </p:cNvSpPr>
          <p:nvPr/>
        </p:nvSpPr>
        <p:spPr bwMode="auto">
          <a:xfrm>
            <a:off x="1600200" y="1371600"/>
            <a:ext cx="304800" cy="609600"/>
          </a:xfrm>
          <a:prstGeom prst="downArrow">
            <a:avLst>
              <a:gd name="adj1" fmla="val 50000"/>
              <a:gd name="adj2" fmla="val 50000"/>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pitchFamily="-111" charset="0"/>
            </a:endParaRPr>
          </a:p>
        </p:txBody>
      </p:sp>
      <p:sp>
        <p:nvSpPr>
          <p:cNvPr id="13" name="Down Arrow 12"/>
          <p:cNvSpPr>
            <a:spLocks noChangeArrowheads="1"/>
          </p:cNvSpPr>
          <p:nvPr/>
        </p:nvSpPr>
        <p:spPr bwMode="auto">
          <a:xfrm>
            <a:off x="1600200" y="2819400"/>
            <a:ext cx="304800" cy="609600"/>
          </a:xfrm>
          <a:prstGeom prst="downArrow">
            <a:avLst>
              <a:gd name="adj1" fmla="val 50000"/>
              <a:gd name="adj2" fmla="val 50000"/>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pitchFamily="-111" charset="0"/>
            </a:endParaRPr>
          </a:p>
        </p:txBody>
      </p:sp>
      <p:sp>
        <p:nvSpPr>
          <p:cNvPr id="14" name="Down Arrow 13"/>
          <p:cNvSpPr>
            <a:spLocks noChangeArrowheads="1"/>
          </p:cNvSpPr>
          <p:nvPr/>
        </p:nvSpPr>
        <p:spPr bwMode="auto">
          <a:xfrm>
            <a:off x="1600200" y="4114800"/>
            <a:ext cx="304800" cy="609600"/>
          </a:xfrm>
          <a:prstGeom prst="downArrow">
            <a:avLst>
              <a:gd name="adj1" fmla="val 50000"/>
              <a:gd name="adj2" fmla="val 50000"/>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pitchFamily="-111" charset="0"/>
            </a:endParaRPr>
          </a:p>
        </p:txBody>
      </p:sp>
      <p:sp>
        <p:nvSpPr>
          <p:cNvPr id="15" name="Curved Left Arrow 14"/>
          <p:cNvSpPr>
            <a:spLocks noChangeArrowheads="1"/>
          </p:cNvSpPr>
          <p:nvPr/>
        </p:nvSpPr>
        <p:spPr bwMode="auto">
          <a:xfrm rot="-5400000">
            <a:off x="3467100" y="2857500"/>
            <a:ext cx="723900" cy="2552700"/>
          </a:xfrm>
          <a:prstGeom prst="curvedLeftArrow">
            <a:avLst>
              <a:gd name="adj1" fmla="val 24994"/>
              <a:gd name="adj2" fmla="val 50005"/>
              <a:gd name="adj3" fmla="val 25000"/>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endParaRPr lang="en-US">
              <a:latin typeface="Calibri" pitchFamily="-111" charset="0"/>
            </a:endParaRPr>
          </a:p>
        </p:txBody>
      </p:sp>
      <p:sp>
        <p:nvSpPr>
          <p:cNvPr id="19" name="Curved Up Arrow 18"/>
          <p:cNvSpPr>
            <a:spLocks noChangeArrowheads="1"/>
          </p:cNvSpPr>
          <p:nvPr/>
        </p:nvSpPr>
        <p:spPr bwMode="auto">
          <a:xfrm rot="3331455">
            <a:off x="1256507" y="5768181"/>
            <a:ext cx="1449388" cy="1038225"/>
          </a:xfrm>
          <a:prstGeom prst="curvedUpArrow">
            <a:avLst>
              <a:gd name="adj1" fmla="val 24999"/>
              <a:gd name="adj2" fmla="val 49998"/>
              <a:gd name="adj3" fmla="val 25000"/>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endParaRPr lang="en-US">
              <a:latin typeface="Calibri" pitchFamily="-111" charset="0"/>
            </a:endParaRPr>
          </a:p>
        </p:txBody>
      </p:sp>
      <p:sp>
        <p:nvSpPr>
          <p:cNvPr id="20" name="Curved Up Arrow 19"/>
          <p:cNvSpPr>
            <a:spLocks noChangeArrowheads="1"/>
          </p:cNvSpPr>
          <p:nvPr/>
        </p:nvSpPr>
        <p:spPr bwMode="auto">
          <a:xfrm rot="-1457433">
            <a:off x="4281488" y="5834063"/>
            <a:ext cx="1871662" cy="844550"/>
          </a:xfrm>
          <a:prstGeom prst="curvedUpArrow">
            <a:avLst>
              <a:gd name="adj1" fmla="val 25004"/>
              <a:gd name="adj2" fmla="val 49997"/>
              <a:gd name="adj3" fmla="val 25000"/>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endParaRPr lang="en-US">
              <a:latin typeface="Calibri" pitchFamily="-111" charset="0"/>
            </a:endParaRPr>
          </a:p>
        </p:txBody>
      </p:sp>
      <p:sp>
        <p:nvSpPr>
          <p:cNvPr id="21" name="Right Arrow 20"/>
          <p:cNvSpPr>
            <a:spLocks noChangeArrowheads="1"/>
          </p:cNvSpPr>
          <p:nvPr/>
        </p:nvSpPr>
        <p:spPr bwMode="auto">
          <a:xfrm>
            <a:off x="6934200" y="4724400"/>
            <a:ext cx="838200" cy="552450"/>
          </a:xfrm>
          <a:prstGeom prst="rightArrow">
            <a:avLst>
              <a:gd name="adj1" fmla="val 50000"/>
              <a:gd name="adj2" fmla="val 49999"/>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pitchFamily="-111"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438400"/>
            <a:ext cx="8229600" cy="1143000"/>
          </a:xfrm>
        </p:spPr>
        <p:txBody>
          <a:bodyPr/>
          <a:lstStyle/>
          <a:p>
            <a:pPr algn="l"/>
            <a:r>
              <a:rPr lang="en-US" sz="5400" b="1" dirty="0" smtClean="0"/>
              <a:t/>
            </a:r>
            <a:br>
              <a:rPr lang="en-US" sz="5400" b="1" dirty="0" smtClean="0"/>
            </a:br>
            <a:r>
              <a:rPr lang="en-US" sz="5400" b="1" dirty="0" smtClean="0"/>
              <a:t>		Brief overview</a:t>
            </a:r>
            <a:br>
              <a:rPr lang="en-US" sz="5400" b="1" dirty="0" smtClean="0"/>
            </a:br>
            <a:r>
              <a:rPr lang="en-US" sz="3200" b="1" dirty="0" smtClean="0">
                <a:solidFill>
                  <a:srgbClr val="E46C0A"/>
                </a:solidFill>
              </a:rPr>
              <a:t>1) Introduction to PPAR (</a:t>
            </a:r>
            <a:r>
              <a:rPr lang="en-US" sz="3200" b="1" dirty="0" err="1" smtClean="0">
                <a:solidFill>
                  <a:srgbClr val="E46C0A"/>
                </a:solidFill>
              </a:rPr>
              <a:t>Peroximsome</a:t>
            </a:r>
            <a:r>
              <a:rPr lang="en-US" sz="3200" b="1" dirty="0" smtClean="0">
                <a:solidFill>
                  <a:srgbClr val="E46C0A"/>
                </a:solidFill>
              </a:rPr>
              <a:t> </a:t>
            </a:r>
            <a:r>
              <a:rPr lang="en-US" sz="3200" b="1" dirty="0" err="1" smtClean="0">
                <a:solidFill>
                  <a:srgbClr val="E46C0A"/>
                </a:solidFill>
              </a:rPr>
              <a:t>Proliferator</a:t>
            </a:r>
            <a:r>
              <a:rPr lang="en-US" sz="3200" b="1" dirty="0" smtClean="0">
                <a:solidFill>
                  <a:srgbClr val="E46C0A"/>
                </a:solidFill>
              </a:rPr>
              <a:t> Activated Receptor) and PPRE (</a:t>
            </a:r>
            <a:r>
              <a:rPr lang="en-US" sz="3200" b="1" dirty="0" err="1" smtClean="0">
                <a:solidFill>
                  <a:srgbClr val="E46C0A"/>
                </a:solidFill>
              </a:rPr>
              <a:t>Peroximsome</a:t>
            </a:r>
            <a:r>
              <a:rPr lang="en-US" sz="3200" b="1" dirty="0" smtClean="0">
                <a:solidFill>
                  <a:srgbClr val="E46C0A"/>
                </a:solidFill>
              </a:rPr>
              <a:t> </a:t>
            </a:r>
            <a:r>
              <a:rPr lang="en-US" sz="3200" b="1" dirty="0" err="1" smtClean="0">
                <a:solidFill>
                  <a:srgbClr val="E46C0A"/>
                </a:solidFill>
              </a:rPr>
              <a:t>Proliferator</a:t>
            </a:r>
            <a:r>
              <a:rPr lang="en-US" sz="3200" b="1" dirty="0" smtClean="0">
                <a:solidFill>
                  <a:srgbClr val="E46C0A"/>
                </a:solidFill>
              </a:rPr>
              <a:t> Response elements) </a:t>
            </a:r>
            <a:r>
              <a:rPr lang="en-US" sz="3200" dirty="0" smtClean="0"/>
              <a:t/>
            </a:r>
            <a:br>
              <a:rPr lang="en-US" sz="3200" dirty="0" smtClean="0"/>
            </a:br>
            <a:r>
              <a:rPr lang="en-US" sz="3200" dirty="0" smtClean="0"/>
              <a:t>2) Aims and PPRE prediction</a:t>
            </a:r>
            <a:br>
              <a:rPr lang="en-US" sz="3200" dirty="0" smtClean="0"/>
            </a:br>
            <a:r>
              <a:rPr lang="en-US" sz="3200" dirty="0" smtClean="0"/>
              <a:t>3) </a:t>
            </a:r>
            <a:r>
              <a:rPr lang="en-US" sz="3200" dirty="0" err="1" smtClean="0"/>
              <a:t>PPAR</a:t>
            </a:r>
            <a:r>
              <a:rPr lang="en-US" sz="3200" dirty="0" err="1" smtClean="0">
                <a:latin typeface="Symbol" pitchFamily="-111" charset="2"/>
              </a:rPr>
              <a:t>g</a:t>
            </a:r>
            <a:r>
              <a:rPr lang="en-US" sz="3200" dirty="0" smtClean="0">
                <a:latin typeface="Symbol" pitchFamily="-111" charset="2"/>
              </a:rPr>
              <a:t>, </a:t>
            </a:r>
            <a:r>
              <a:rPr lang="en-US" sz="3200" dirty="0" smtClean="0"/>
              <a:t>NHE1 and </a:t>
            </a:r>
            <a:r>
              <a:rPr lang="en-US" sz="3200" dirty="0" err="1" smtClean="0"/>
              <a:t>MnSOD</a:t>
            </a:r>
            <a:r>
              <a:rPr lang="en-US" sz="3200" dirty="0" smtClean="0"/>
              <a:t> in breast cancer</a:t>
            </a:r>
            <a:br>
              <a:rPr lang="en-US" sz="3200" dirty="0" smtClean="0"/>
            </a:br>
            <a:r>
              <a:rPr lang="en-US" sz="3200" dirty="0" smtClean="0"/>
              <a:t>4) Computational Prediction of PPREs in NHE1 and </a:t>
            </a:r>
            <a:r>
              <a:rPr lang="en-US" sz="3200" dirty="0" err="1" smtClean="0"/>
              <a:t>MnSOD</a:t>
            </a:r>
            <a:r>
              <a:rPr lang="en-US" sz="3200" dirty="0" smtClean="0"/>
              <a:t/>
            </a:r>
            <a:br>
              <a:rPr lang="en-US" sz="3200" dirty="0" smtClean="0"/>
            </a:br>
            <a:r>
              <a:rPr lang="en-US" sz="3200" dirty="0" smtClean="0"/>
              <a:t>5) Experimental Validation of PPREs in NHE1 and </a:t>
            </a:r>
            <a:r>
              <a:rPr lang="en-US" sz="3200" dirty="0" err="1" smtClean="0"/>
              <a:t>MnSOD</a:t>
            </a:r>
            <a:r>
              <a:rPr lang="en-US" sz="3200" dirty="0" smtClean="0"/>
              <a:t/>
            </a:r>
            <a:br>
              <a:rPr lang="en-US" sz="3200" dirty="0" smtClean="0"/>
            </a:br>
            <a:r>
              <a:rPr lang="en-US" sz="3200" dirty="0" smtClean="0"/>
              <a:t>6) Conclusion </a:t>
            </a:r>
            <a:r>
              <a:rPr lang="en-US" sz="2400" b="1" dirty="0" smtClean="0"/>
              <a:t/>
            </a:r>
            <a:br>
              <a:rPr lang="en-US" sz="2400" b="1" dirty="0" smtClean="0"/>
            </a:br>
            <a:endParaRPr lang="en-US" sz="2400" b="1" dirty="0" smtClean="0">
              <a:latin typeface="Symbol" pitchFamily="-111" charset="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a:spLocks noChangeArrowheads="1"/>
          </p:cNvSpPr>
          <p:nvPr/>
        </p:nvSpPr>
        <p:spPr bwMode="auto">
          <a:xfrm>
            <a:off x="2209800" y="2819400"/>
            <a:ext cx="609600" cy="609600"/>
          </a:xfrm>
          <a:prstGeom prst="ellipse">
            <a:avLst/>
          </a:prstGeom>
          <a:solidFill>
            <a:srgbClr val="948A54"/>
          </a:solidFill>
          <a:ln w="9525">
            <a:solidFill>
              <a:srgbClr val="948A54"/>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pitchFamily="-111" charset="0"/>
            </a:endParaRPr>
          </a:p>
        </p:txBody>
      </p:sp>
      <p:sp>
        <p:nvSpPr>
          <p:cNvPr id="17411" name="Title 1"/>
          <p:cNvSpPr>
            <a:spLocks noGrp="1"/>
          </p:cNvSpPr>
          <p:nvPr>
            <p:ph type="title"/>
          </p:nvPr>
        </p:nvSpPr>
        <p:spPr>
          <a:xfrm>
            <a:off x="-228600" y="-304800"/>
            <a:ext cx="9372600" cy="1143000"/>
          </a:xfrm>
        </p:spPr>
        <p:txBody>
          <a:bodyPr/>
          <a:lstStyle/>
          <a:p>
            <a:r>
              <a:rPr lang="en-US" sz="4000" b="1" smtClean="0"/>
              <a:t>PPAR AND PPREs</a:t>
            </a:r>
          </a:p>
        </p:txBody>
      </p:sp>
      <p:sp>
        <p:nvSpPr>
          <p:cNvPr id="17412" name="Content Placeholder 2"/>
          <p:cNvSpPr>
            <a:spLocks noGrp="1"/>
          </p:cNvSpPr>
          <p:nvPr>
            <p:ph idx="1"/>
          </p:nvPr>
        </p:nvSpPr>
        <p:spPr>
          <a:xfrm>
            <a:off x="-76200" y="609600"/>
            <a:ext cx="9448800" cy="2286000"/>
          </a:xfrm>
        </p:spPr>
        <p:txBody>
          <a:bodyPr/>
          <a:lstStyle/>
          <a:p>
            <a:pPr>
              <a:buFont typeface="Wingdings" pitchFamily="-111" charset="2"/>
              <a:buChar char="Ø"/>
            </a:pPr>
            <a:r>
              <a:rPr lang="en-US" sz="2600" smtClean="0"/>
              <a:t>PPARs belong to the </a:t>
            </a:r>
            <a:r>
              <a:rPr lang="en-US" sz="2600" b="1" smtClean="0"/>
              <a:t>nuclear receptor super family </a:t>
            </a:r>
            <a:r>
              <a:rPr lang="en-US" sz="2600" smtClean="0"/>
              <a:t>and are </a:t>
            </a:r>
            <a:r>
              <a:rPr lang="en-US" sz="2600" b="1" smtClean="0"/>
              <a:t>ligand activated transcription factors</a:t>
            </a:r>
            <a:r>
              <a:rPr lang="en-US" sz="2600" smtClean="0"/>
              <a:t>, regulating a wide variety of genes</a:t>
            </a:r>
          </a:p>
          <a:p>
            <a:pPr>
              <a:buFont typeface="Wingdings" pitchFamily="-111" charset="2"/>
              <a:buChar char="Ø"/>
            </a:pPr>
            <a:r>
              <a:rPr lang="en-US" sz="2600" smtClean="0"/>
              <a:t>Three </a:t>
            </a:r>
            <a:r>
              <a:rPr lang="en-US" sz="2600" b="1" smtClean="0"/>
              <a:t>isoforms (α, β and </a:t>
            </a:r>
            <a:r>
              <a:rPr lang="en-US" sz="2600" b="1" smtClean="0">
                <a:sym typeface="Symbol" pitchFamily="-111" charset="2"/>
              </a:rPr>
              <a:t></a:t>
            </a:r>
            <a:r>
              <a:rPr lang="en-US" sz="2600" b="1" smtClean="0"/>
              <a:t>)</a:t>
            </a:r>
            <a:r>
              <a:rPr lang="en-US" sz="2600" smtClean="0"/>
              <a:t>  for PPAR</a:t>
            </a:r>
          </a:p>
          <a:p>
            <a:pPr>
              <a:buFont typeface="Wingdings" pitchFamily="-111" charset="2"/>
              <a:buChar char="Ø"/>
            </a:pPr>
            <a:r>
              <a:rPr lang="en-US" sz="2600" b="1" smtClean="0"/>
              <a:t>PPARs are </a:t>
            </a:r>
            <a:r>
              <a:rPr lang="en-US" sz="2600" smtClean="0"/>
              <a:t>involved in </a:t>
            </a:r>
            <a:r>
              <a:rPr lang="en-US" sz="2600" b="1" smtClean="0"/>
              <a:t>lipid metabolism and </a:t>
            </a:r>
            <a:r>
              <a:rPr lang="en-US" sz="2600" smtClean="0"/>
              <a:t>induces differentiation and inhibit proliferation in a variety </a:t>
            </a:r>
            <a:r>
              <a:rPr lang="en-US" sz="2600" b="1" smtClean="0"/>
              <a:t>of cancer cells </a:t>
            </a:r>
          </a:p>
        </p:txBody>
      </p:sp>
      <p:graphicFrame>
        <p:nvGraphicFramePr>
          <p:cNvPr id="7" name="Table 6"/>
          <p:cNvGraphicFramePr>
            <a:graphicFrameLocks noGrp="1"/>
          </p:cNvGraphicFramePr>
          <p:nvPr/>
        </p:nvGraphicFramePr>
        <p:xfrm>
          <a:off x="20638" y="5791200"/>
          <a:ext cx="9123362" cy="731520"/>
        </p:xfrm>
        <a:graphic>
          <a:graphicData uri="http://schemas.openxmlformats.org/drawingml/2006/table">
            <a:tbl>
              <a:tblPr/>
              <a:tblGrid>
                <a:gridCol w="319087"/>
                <a:gridCol w="317500"/>
                <a:gridCol w="319088"/>
                <a:gridCol w="317500"/>
                <a:gridCol w="319087"/>
                <a:gridCol w="317500"/>
                <a:gridCol w="319088"/>
                <a:gridCol w="434975"/>
                <a:gridCol w="495300"/>
                <a:gridCol w="498475"/>
                <a:gridCol w="496887"/>
                <a:gridCol w="495300"/>
                <a:gridCol w="498475"/>
                <a:gridCol w="993775"/>
                <a:gridCol w="496888"/>
                <a:gridCol w="495300"/>
                <a:gridCol w="498475"/>
                <a:gridCol w="496887"/>
                <a:gridCol w="496888"/>
                <a:gridCol w="496887"/>
              </a:tblGrid>
              <a:tr h="330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111" charset="0"/>
                          <a:ea typeface="ＭＳ Ｐゴシック" pitchFamily="-111" charset="-128"/>
                        </a:rPr>
                        <a:t>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48A5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111" charset="0"/>
                          <a:ea typeface="ＭＳ Ｐゴシック" pitchFamily="-111" charset="-128"/>
                        </a:rPr>
                        <a:t>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48A5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111" charset="0"/>
                          <a:ea typeface="ＭＳ Ｐゴシック" pitchFamily="-111" charset="-128"/>
                        </a:rPr>
                        <a:t>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48A5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111" charset="0"/>
                          <a:ea typeface="ＭＳ Ｐゴシック" pitchFamily="-111" charset="-128"/>
                        </a:rPr>
                        <a:t>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48A5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111" charset="0"/>
                          <a:ea typeface="ＭＳ Ｐゴシック" pitchFamily="-111" charset="-128"/>
                        </a:rPr>
                        <a:t>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48A5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111" charset="0"/>
                          <a:ea typeface="ＭＳ Ｐゴシック" pitchFamily="-111" charset="-128"/>
                        </a:rPr>
                        <a:t>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48A5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111" charset="0"/>
                          <a:ea typeface="ＭＳ Ｐゴシック" pitchFamily="-111" charset="-128"/>
                        </a:rPr>
                        <a:t>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48A5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111" charset="0"/>
                          <a:ea typeface="ＭＳ Ｐゴシック" pitchFamily="-111" charset="-128"/>
                        </a:rPr>
                        <a:t>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111" charset="0"/>
                          <a:ea typeface="ＭＳ Ｐゴシック" pitchFamily="-111" charset="-128"/>
                        </a:rPr>
                        <a:t>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111" charset="0"/>
                          <a:ea typeface="ＭＳ Ｐゴシック" pitchFamily="-111" charset="-128"/>
                        </a:rPr>
                        <a:t>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111" charset="0"/>
                          <a:ea typeface="ＭＳ Ｐゴシック" pitchFamily="-111" charset="-128"/>
                        </a:rPr>
                        <a:t>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111" charset="0"/>
                          <a:ea typeface="ＭＳ Ｐゴシック" pitchFamily="-111" charset="-128"/>
                        </a:rPr>
                        <a:t>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111" charset="0"/>
                          <a:ea typeface="ＭＳ Ｐゴシック" pitchFamily="-111" charset="-128"/>
                        </a:rPr>
                        <a:t>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111" charset="0"/>
                          <a:ea typeface="ＭＳ Ｐゴシック" pitchFamily="-111" charset="-128"/>
                        </a:rPr>
                        <a:t>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EB4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111" charset="0"/>
                          <a:ea typeface="ＭＳ Ｐゴシック" pitchFamily="-111" charset="-128"/>
                        </a:rPr>
                        <a:t>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111" charset="0"/>
                          <a:ea typeface="ＭＳ Ｐゴシック" pitchFamily="-111" charset="-128"/>
                        </a:rPr>
                        <a:t>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111" charset="0"/>
                          <a:ea typeface="ＭＳ Ｐゴシック" pitchFamily="-111" charset="-128"/>
                        </a:rPr>
                        <a:t>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111" charset="0"/>
                          <a:ea typeface="ＭＳ Ｐゴシック" pitchFamily="-111" charset="-128"/>
                        </a:rPr>
                        <a:t>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111" charset="0"/>
                          <a:ea typeface="ＭＳ Ｐゴシック" pitchFamily="-111" charset="-128"/>
                        </a:rPr>
                        <a:t>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111" charset="0"/>
                          <a:ea typeface="ＭＳ Ｐゴシック" pitchFamily="-111" charset="-128"/>
                        </a:rPr>
                        <a:t>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5"/>
                    </a:solidFill>
                  </a:tcPr>
                </a:tc>
              </a:tr>
              <a:tr h="330200">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11" charset="0"/>
                          <a:ea typeface="ＭＳ Ｐゴシック" pitchFamily="-111" charset="-128"/>
                        </a:rPr>
                        <a:t>Flanking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hMerge="1">
                  <a:txBody>
                    <a:bodyPr/>
                    <a:lstStyle/>
                    <a:p>
                      <a:endParaRPr lang="en-SG"/>
                    </a:p>
                  </a:txBody>
                  <a:tcPr/>
                </a:tc>
                <a:tc hMerge="1">
                  <a:txBody>
                    <a:bodyPr/>
                    <a:lstStyle/>
                    <a:p>
                      <a:endParaRPr lang="en-SG"/>
                    </a:p>
                  </a:txBody>
                  <a:tcPr/>
                </a:tc>
                <a:tc hMerge="1">
                  <a:txBody>
                    <a:bodyPr/>
                    <a:lstStyle/>
                    <a:p>
                      <a:endParaRPr lang="en-SG"/>
                    </a:p>
                  </a:txBody>
                  <a:tcPr/>
                </a:tc>
                <a:tc hMerge="1">
                  <a:txBody>
                    <a:bodyPr/>
                    <a:lstStyle/>
                    <a:p>
                      <a:endParaRPr lang="en-SG"/>
                    </a:p>
                  </a:txBody>
                  <a:tcPr/>
                </a:tc>
                <a:tc hMerge="1">
                  <a:txBody>
                    <a:bodyPr/>
                    <a:lstStyle/>
                    <a:p>
                      <a:endParaRPr lang="en-SG"/>
                    </a:p>
                  </a:txBody>
                  <a:tcPr/>
                </a:tc>
                <a:tc hMerge="1">
                  <a:txBody>
                    <a:bodyPr/>
                    <a:lstStyle/>
                    <a:p>
                      <a:endParaRPr lang="en-SG"/>
                    </a:p>
                  </a:txBody>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11" charset="0"/>
                          <a:ea typeface="ＭＳ Ｐゴシック" pitchFamily="-111" charset="-128"/>
                        </a:rPr>
                        <a:t>Hexamer 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hMerge="1">
                  <a:txBody>
                    <a:bodyPr/>
                    <a:lstStyle/>
                    <a:p>
                      <a:endParaRPr lang="en-SG"/>
                    </a:p>
                  </a:txBody>
                  <a:tcPr/>
                </a:tc>
                <a:tc hMerge="1">
                  <a:txBody>
                    <a:bodyPr/>
                    <a:lstStyle/>
                    <a:p>
                      <a:endParaRPr lang="en-SG"/>
                    </a:p>
                  </a:txBody>
                  <a:tcPr/>
                </a:tc>
                <a:tc hMerge="1">
                  <a:txBody>
                    <a:bodyPr/>
                    <a:lstStyle/>
                    <a:p>
                      <a:endParaRPr lang="en-SG"/>
                    </a:p>
                  </a:txBody>
                  <a:tcPr/>
                </a:tc>
                <a:tc hMerge="1">
                  <a:txBody>
                    <a:bodyPr/>
                    <a:lstStyle/>
                    <a:p>
                      <a:endParaRPr lang="en-SG"/>
                    </a:p>
                  </a:txBody>
                  <a:tcPr/>
                </a:tc>
                <a:tc hMerge="1">
                  <a:txBody>
                    <a:bodyPr/>
                    <a:lstStyle/>
                    <a:p>
                      <a:endParaRPr lang="en-SG"/>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11" charset="0"/>
                          <a:ea typeface="ＭＳ Ｐゴシック" pitchFamily="-111" charset="-128"/>
                        </a:rPr>
                        <a:t>Spacer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11" charset="0"/>
                          <a:ea typeface="ＭＳ Ｐゴシック" pitchFamily="-111" charset="-128"/>
                        </a:rPr>
                        <a:t>Hexamer 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hMerge="1">
                  <a:txBody>
                    <a:bodyPr/>
                    <a:lstStyle/>
                    <a:p>
                      <a:endParaRPr lang="en-SG"/>
                    </a:p>
                  </a:txBody>
                  <a:tcPr/>
                </a:tc>
                <a:tc hMerge="1">
                  <a:txBody>
                    <a:bodyPr/>
                    <a:lstStyle/>
                    <a:p>
                      <a:endParaRPr lang="en-SG"/>
                    </a:p>
                  </a:txBody>
                  <a:tcPr/>
                </a:tc>
                <a:tc hMerge="1">
                  <a:txBody>
                    <a:bodyPr/>
                    <a:lstStyle/>
                    <a:p>
                      <a:endParaRPr lang="en-SG"/>
                    </a:p>
                  </a:txBody>
                  <a:tcPr/>
                </a:tc>
                <a:tc hMerge="1">
                  <a:txBody>
                    <a:bodyPr/>
                    <a:lstStyle/>
                    <a:p>
                      <a:endParaRPr lang="en-SG"/>
                    </a:p>
                  </a:txBody>
                  <a:tcPr/>
                </a:tc>
                <a:tc hMerge="1">
                  <a:txBody>
                    <a:bodyPr/>
                    <a:lstStyle/>
                    <a:p>
                      <a:endParaRPr lang="en-SG"/>
                    </a:p>
                  </a:txBody>
                  <a:tcPr/>
                </a:tc>
              </a:tr>
            </a:tbl>
          </a:graphicData>
        </a:graphic>
      </p:graphicFrame>
      <p:sp>
        <p:nvSpPr>
          <p:cNvPr id="8" name="Oval 7"/>
          <p:cNvSpPr/>
          <p:nvPr/>
        </p:nvSpPr>
        <p:spPr>
          <a:xfrm>
            <a:off x="1447800" y="3200400"/>
            <a:ext cx="1066800" cy="1295400"/>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r>
              <a:rPr lang="en-US">
                <a:solidFill>
                  <a:srgbClr val="FFFFFF"/>
                </a:solidFill>
                <a:ea typeface="ＭＳ Ｐゴシック" pitchFamily="-111" charset="-128"/>
              </a:rPr>
              <a:t>PPAR</a:t>
            </a:r>
          </a:p>
        </p:txBody>
      </p:sp>
      <p:graphicFrame>
        <p:nvGraphicFramePr>
          <p:cNvPr id="10" name="Table 9"/>
          <p:cNvGraphicFramePr>
            <a:graphicFrameLocks noGrp="1"/>
          </p:cNvGraphicFramePr>
          <p:nvPr/>
        </p:nvGraphicFramePr>
        <p:xfrm>
          <a:off x="304800" y="4876800"/>
          <a:ext cx="8686800" cy="640080"/>
        </p:xfrm>
        <a:graphic>
          <a:graphicData uri="http://schemas.openxmlformats.org/drawingml/2006/table">
            <a:tbl>
              <a:tblPr/>
              <a:tblGrid>
                <a:gridCol w="1066800"/>
                <a:gridCol w="2514600"/>
                <a:gridCol w="1104900"/>
                <a:gridCol w="631825"/>
                <a:gridCol w="3368675"/>
              </a:tblGrid>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Calibri" pitchFamily="-111" charset="0"/>
                        <a:ea typeface="ＭＳ Ｐゴシック" pitchFamily="-111"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AD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111" charset="0"/>
                          <a:ea typeface="ＭＳ Ｐゴシック" pitchFamily="-111" charset="-128"/>
                        </a:rPr>
                        <a:t>PPRE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69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Calibri" pitchFamily="-111" charset="0"/>
                        <a:ea typeface="ＭＳ Ｐゴシック" pitchFamily="-111"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AD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111" charset="0"/>
                          <a:ea typeface="ＭＳ Ｐゴシック" pitchFamily="-111" charset="-128"/>
                        </a:rPr>
                        <a:t>TATA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69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111" charset="0"/>
                          <a:ea typeface="ＭＳ Ｐゴシック" pitchFamily="-111" charset="-128"/>
                        </a:rPr>
                        <a:t>TARGET GENE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697"/>
                    </a:solidFill>
                  </a:tcPr>
                </a:tc>
              </a:tr>
            </a:tbl>
          </a:graphicData>
        </a:graphic>
      </p:graphicFrame>
      <p:sp>
        <p:nvSpPr>
          <p:cNvPr id="11" name="Oval 10"/>
          <p:cNvSpPr/>
          <p:nvPr/>
        </p:nvSpPr>
        <p:spPr>
          <a:xfrm>
            <a:off x="2514600" y="3200400"/>
            <a:ext cx="1066800" cy="1295400"/>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a:r>
              <a:rPr lang="en-US">
                <a:solidFill>
                  <a:srgbClr val="FFFFFF"/>
                </a:solidFill>
                <a:ea typeface="ＭＳ Ｐゴシック" pitchFamily="-111" charset="-128"/>
              </a:rPr>
              <a:t>RXR</a:t>
            </a:r>
          </a:p>
        </p:txBody>
      </p:sp>
      <p:sp>
        <p:nvSpPr>
          <p:cNvPr id="12" name="Oval 11"/>
          <p:cNvSpPr/>
          <p:nvPr/>
        </p:nvSpPr>
        <p:spPr>
          <a:xfrm>
            <a:off x="1676400" y="4495800"/>
            <a:ext cx="609600" cy="381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r>
              <a:rPr lang="en-US" sz="1100">
                <a:solidFill>
                  <a:srgbClr val="FFFFFF"/>
                </a:solidFill>
                <a:ea typeface="ＭＳ Ｐゴシック" pitchFamily="-111" charset="-128"/>
              </a:rPr>
              <a:t>DBD</a:t>
            </a:r>
          </a:p>
        </p:txBody>
      </p:sp>
      <p:sp>
        <p:nvSpPr>
          <p:cNvPr id="14" name="Oval 13"/>
          <p:cNvSpPr/>
          <p:nvPr/>
        </p:nvSpPr>
        <p:spPr>
          <a:xfrm>
            <a:off x="2743200" y="4495800"/>
            <a:ext cx="609600" cy="381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1100">
                <a:solidFill>
                  <a:srgbClr val="FFFFFF"/>
                </a:solidFill>
                <a:ea typeface="ＭＳ Ｐゴシック" pitchFamily="-111" charset="-128"/>
              </a:rPr>
              <a:t>DBD</a:t>
            </a:r>
          </a:p>
        </p:txBody>
      </p:sp>
      <p:cxnSp>
        <p:nvCxnSpPr>
          <p:cNvPr id="18" name="Straight Arrow Connector 17"/>
          <p:cNvCxnSpPr>
            <a:cxnSpLocks noChangeShapeType="1"/>
          </p:cNvCxnSpPr>
          <p:nvPr/>
        </p:nvCxnSpPr>
        <p:spPr bwMode="auto">
          <a:xfrm rot="10800000" flipV="1">
            <a:off x="0" y="5257800"/>
            <a:ext cx="1371600" cy="457200"/>
          </a:xfrm>
          <a:prstGeom prst="straightConnector1">
            <a:avLst/>
          </a:prstGeom>
          <a:noFill/>
          <a:ln w="25400">
            <a:solidFill>
              <a:srgbClr val="000000"/>
            </a:solidFill>
            <a:round/>
            <a:headEnd/>
            <a:tailEnd type="arrow" w="med" len="med"/>
          </a:ln>
          <a:effectLst>
            <a:outerShdw dist="20000" dir="5400000" rotWithShape="0">
              <a:srgbClr val="808080">
                <a:alpha val="37999"/>
              </a:srgbClr>
            </a:outerShdw>
          </a:effectLst>
        </p:spPr>
      </p:cxnSp>
      <p:cxnSp>
        <p:nvCxnSpPr>
          <p:cNvPr id="20" name="Straight Arrow Connector 19"/>
          <p:cNvCxnSpPr>
            <a:cxnSpLocks noChangeShapeType="1"/>
          </p:cNvCxnSpPr>
          <p:nvPr/>
        </p:nvCxnSpPr>
        <p:spPr bwMode="auto">
          <a:xfrm>
            <a:off x="3886200" y="5257800"/>
            <a:ext cx="5257800" cy="457200"/>
          </a:xfrm>
          <a:prstGeom prst="straightConnector1">
            <a:avLst/>
          </a:prstGeom>
          <a:noFill/>
          <a:ln w="25400">
            <a:solidFill>
              <a:schemeClr val="tx1"/>
            </a:solidFill>
            <a:round/>
            <a:headEnd/>
            <a:tailEnd type="arrow" w="med" len="med"/>
          </a:ln>
          <a:effectLst>
            <a:outerShdw dist="20000" dir="5400000" rotWithShape="0">
              <a:srgbClr val="808080">
                <a:alpha val="37999"/>
              </a:srgbClr>
            </a:outerShdw>
          </a:effectLst>
        </p:spPr>
      </p:cxnSp>
      <p:sp>
        <p:nvSpPr>
          <p:cNvPr id="21" name="TextBox 20"/>
          <p:cNvSpPr txBox="1">
            <a:spLocks noChangeArrowheads="1"/>
          </p:cNvSpPr>
          <p:nvPr/>
        </p:nvSpPr>
        <p:spPr bwMode="auto">
          <a:xfrm>
            <a:off x="0" y="6550025"/>
            <a:ext cx="1431925" cy="307975"/>
          </a:xfrm>
          <a:prstGeom prst="rect">
            <a:avLst/>
          </a:prstGeom>
          <a:noFill/>
          <a:ln w="9525">
            <a:noFill/>
            <a:miter lim="800000"/>
            <a:headEnd/>
            <a:tailEnd/>
          </a:ln>
        </p:spPr>
        <p:txBody>
          <a:bodyPr wrap="none">
            <a:spAutoFit/>
          </a:bodyPr>
          <a:lstStyle/>
          <a:p>
            <a:r>
              <a:rPr lang="en-US" sz="1400"/>
              <a:t>Direct Repeat 1</a:t>
            </a:r>
          </a:p>
        </p:txBody>
      </p:sp>
      <p:sp>
        <p:nvSpPr>
          <p:cNvPr id="25" name="TextBox 24"/>
          <p:cNvSpPr txBox="1">
            <a:spLocks noChangeArrowheads="1"/>
          </p:cNvSpPr>
          <p:nvPr/>
        </p:nvSpPr>
        <p:spPr bwMode="auto">
          <a:xfrm>
            <a:off x="0" y="2895600"/>
            <a:ext cx="1522413" cy="523875"/>
          </a:xfrm>
          <a:prstGeom prst="rect">
            <a:avLst/>
          </a:prstGeom>
          <a:noFill/>
          <a:ln w="9525">
            <a:noFill/>
            <a:miter lim="800000"/>
            <a:headEnd/>
            <a:tailEnd/>
          </a:ln>
        </p:spPr>
        <p:txBody>
          <a:bodyPr wrap="none">
            <a:spAutoFit/>
          </a:bodyPr>
          <a:lstStyle/>
          <a:p>
            <a:r>
              <a:rPr lang="en-US" sz="1400"/>
              <a:t>Co activators </a:t>
            </a:r>
          </a:p>
          <a:p>
            <a:r>
              <a:rPr lang="en-US" sz="1400"/>
              <a:t>or Co repressors</a:t>
            </a:r>
          </a:p>
        </p:txBody>
      </p:sp>
      <p:cxnSp>
        <p:nvCxnSpPr>
          <p:cNvPr id="27" name="Straight Arrow Connector 26"/>
          <p:cNvCxnSpPr>
            <a:stCxn id="25" idx="3"/>
          </p:cNvCxnSpPr>
          <p:nvPr/>
        </p:nvCxnSpPr>
        <p:spPr>
          <a:xfrm flipV="1">
            <a:off x="1522413" y="3048000"/>
            <a:ext cx="611187" cy="10953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9" name="TextBox 28"/>
          <p:cNvSpPr txBox="1">
            <a:spLocks noChangeArrowheads="1"/>
          </p:cNvSpPr>
          <p:nvPr/>
        </p:nvSpPr>
        <p:spPr bwMode="auto">
          <a:xfrm>
            <a:off x="1143000" y="5257800"/>
            <a:ext cx="3506788" cy="307975"/>
          </a:xfrm>
          <a:prstGeom prst="rect">
            <a:avLst/>
          </a:prstGeom>
          <a:noFill/>
          <a:ln w="9525">
            <a:noFill/>
            <a:miter lim="800000"/>
            <a:headEnd/>
            <a:tailEnd/>
          </a:ln>
        </p:spPr>
        <p:txBody>
          <a:bodyPr wrap="none">
            <a:spAutoFit/>
          </a:bodyPr>
          <a:lstStyle/>
          <a:p>
            <a:r>
              <a:rPr lang="en-US" sz="1400"/>
              <a:t>Peroxisome Proliferator Respose element </a:t>
            </a:r>
          </a:p>
        </p:txBody>
      </p:sp>
      <p:sp>
        <p:nvSpPr>
          <p:cNvPr id="17" name="Isosceles Triangle 16"/>
          <p:cNvSpPr/>
          <p:nvPr/>
        </p:nvSpPr>
        <p:spPr>
          <a:xfrm>
            <a:off x="1219200" y="3429000"/>
            <a:ext cx="381000" cy="381000"/>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lang="en-US">
              <a:solidFill>
                <a:srgbClr val="FFFFFF"/>
              </a:solidFill>
              <a:ea typeface="ＭＳ Ｐゴシック" pitchFamily="-111" charset="-128"/>
            </a:endParaRPr>
          </a:p>
        </p:txBody>
      </p:sp>
      <p:cxnSp>
        <p:nvCxnSpPr>
          <p:cNvPr id="19" name="Straight Arrow Connector 18"/>
          <p:cNvCxnSpPr/>
          <p:nvPr/>
        </p:nvCxnSpPr>
        <p:spPr>
          <a:xfrm flipV="1">
            <a:off x="685800" y="3581400"/>
            <a:ext cx="611188" cy="10953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TextBox 21"/>
          <p:cNvSpPr txBox="1">
            <a:spLocks noChangeArrowheads="1"/>
          </p:cNvSpPr>
          <p:nvPr/>
        </p:nvSpPr>
        <p:spPr bwMode="auto">
          <a:xfrm>
            <a:off x="0" y="3581400"/>
            <a:ext cx="723900" cy="307975"/>
          </a:xfrm>
          <a:prstGeom prst="rect">
            <a:avLst/>
          </a:prstGeom>
          <a:noFill/>
          <a:ln w="9525">
            <a:noFill/>
            <a:miter lim="800000"/>
            <a:headEnd/>
            <a:tailEnd/>
          </a:ln>
        </p:spPr>
        <p:txBody>
          <a:bodyPr wrap="none">
            <a:spAutoFit/>
          </a:bodyPr>
          <a:lstStyle/>
          <a:p>
            <a:r>
              <a:rPr lang="en-US" sz="1400"/>
              <a:t>Ligand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P spid="14" grpId="0" animBg="1"/>
      <p:bldP spid="21" grpId="0"/>
      <p:bldP spid="25" grpId="0"/>
      <p:bldP spid="29" grpId="0"/>
      <p:bldP spid="17" grpId="0" animBg="1"/>
      <p:bldP spid="22" grpId="0"/>
      <p:bldP spid="2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438400"/>
            <a:ext cx="8229600" cy="1143000"/>
          </a:xfrm>
        </p:spPr>
        <p:txBody>
          <a:bodyPr/>
          <a:lstStyle/>
          <a:p>
            <a:pPr algn="l"/>
            <a:r>
              <a:rPr lang="en-US" sz="5400" b="1" dirty="0" smtClean="0"/>
              <a:t/>
            </a:r>
            <a:br>
              <a:rPr lang="en-US" sz="5400" b="1" dirty="0" smtClean="0"/>
            </a:br>
            <a:r>
              <a:rPr lang="en-US" sz="5400" b="1" dirty="0" smtClean="0"/>
              <a:t>		Brief overview</a:t>
            </a:r>
            <a:br>
              <a:rPr lang="en-US" sz="5400" b="1" dirty="0" smtClean="0"/>
            </a:br>
            <a:r>
              <a:rPr lang="en-US" sz="3200" dirty="0" smtClean="0"/>
              <a:t>1 ) Introduction to PPAR (</a:t>
            </a:r>
            <a:r>
              <a:rPr lang="en-US" sz="3200" dirty="0" err="1" smtClean="0"/>
              <a:t>Peroximsome</a:t>
            </a:r>
            <a:r>
              <a:rPr lang="en-US" sz="3200" dirty="0" smtClean="0"/>
              <a:t> </a:t>
            </a:r>
            <a:r>
              <a:rPr lang="en-US" sz="3200" dirty="0" err="1" smtClean="0"/>
              <a:t>Proliferator</a:t>
            </a:r>
            <a:r>
              <a:rPr lang="en-US" sz="3200" dirty="0" smtClean="0"/>
              <a:t> Activated Receptor) and PPRE (</a:t>
            </a:r>
            <a:r>
              <a:rPr lang="en-US" sz="3200" dirty="0" err="1" smtClean="0"/>
              <a:t>Peroximsome</a:t>
            </a:r>
            <a:r>
              <a:rPr lang="en-US" sz="3200" dirty="0" smtClean="0"/>
              <a:t> </a:t>
            </a:r>
            <a:r>
              <a:rPr lang="en-US" sz="3200" dirty="0" err="1" smtClean="0"/>
              <a:t>Proliferator</a:t>
            </a:r>
            <a:r>
              <a:rPr lang="en-US" sz="3200" dirty="0" smtClean="0"/>
              <a:t> Response elements) </a:t>
            </a:r>
            <a:br>
              <a:rPr lang="en-US" sz="3200" dirty="0" smtClean="0"/>
            </a:br>
            <a:r>
              <a:rPr lang="en-US" sz="4000" b="1" dirty="0" smtClean="0">
                <a:solidFill>
                  <a:srgbClr val="E46C0A"/>
                </a:solidFill>
              </a:rPr>
              <a:t>2) Aims and PPRE prediction</a:t>
            </a:r>
            <a:r>
              <a:rPr lang="en-US" sz="3200" dirty="0" smtClean="0"/>
              <a:t/>
            </a:r>
            <a:br>
              <a:rPr lang="en-US" sz="3200" dirty="0" smtClean="0"/>
            </a:br>
            <a:r>
              <a:rPr lang="en-US" sz="3200" dirty="0" smtClean="0"/>
              <a:t>3) </a:t>
            </a:r>
            <a:r>
              <a:rPr lang="en-US" sz="3200" dirty="0" err="1" smtClean="0"/>
              <a:t>PPAR</a:t>
            </a:r>
            <a:r>
              <a:rPr lang="en-US" sz="3200" dirty="0" err="1" smtClean="0">
                <a:latin typeface="Symbol" pitchFamily="-111" charset="2"/>
              </a:rPr>
              <a:t>g</a:t>
            </a:r>
            <a:r>
              <a:rPr lang="en-US" sz="3200" dirty="0" smtClean="0">
                <a:latin typeface="Symbol" pitchFamily="-111" charset="2"/>
              </a:rPr>
              <a:t>, </a:t>
            </a:r>
            <a:r>
              <a:rPr lang="en-US" sz="3200" dirty="0" smtClean="0"/>
              <a:t>NHE1 and </a:t>
            </a:r>
            <a:r>
              <a:rPr lang="en-US" sz="3200" dirty="0" err="1" smtClean="0"/>
              <a:t>MnSOD</a:t>
            </a:r>
            <a:r>
              <a:rPr lang="en-US" sz="3200" dirty="0" smtClean="0"/>
              <a:t>-Breast cancer</a:t>
            </a:r>
            <a:br>
              <a:rPr lang="en-US" sz="3200" dirty="0" smtClean="0"/>
            </a:br>
            <a:r>
              <a:rPr lang="en-US" sz="3200" dirty="0" smtClean="0"/>
              <a:t>4) Computational Prediction of PPREs in NHE1 and </a:t>
            </a:r>
            <a:r>
              <a:rPr lang="en-US" sz="3200" dirty="0" err="1" smtClean="0"/>
              <a:t>MnSOD</a:t>
            </a:r>
            <a:r>
              <a:rPr lang="en-US" sz="3200" dirty="0" smtClean="0"/>
              <a:t/>
            </a:r>
            <a:br>
              <a:rPr lang="en-US" sz="3200" dirty="0" smtClean="0"/>
            </a:br>
            <a:r>
              <a:rPr lang="en-US" sz="3200" dirty="0" smtClean="0"/>
              <a:t>5) Experimental Validation of PPREs in NHE1 and </a:t>
            </a:r>
            <a:r>
              <a:rPr lang="en-US" sz="3200" dirty="0" err="1" smtClean="0"/>
              <a:t>MnSOD</a:t>
            </a:r>
            <a:r>
              <a:rPr lang="en-US" sz="3200" dirty="0" smtClean="0"/>
              <a:t/>
            </a:r>
            <a:br>
              <a:rPr lang="en-US" sz="3200" dirty="0" smtClean="0"/>
            </a:br>
            <a:r>
              <a:rPr lang="en-US" sz="3200" dirty="0" smtClean="0"/>
              <a:t>6) Conclusion</a:t>
            </a:r>
            <a:r>
              <a:rPr lang="en-US" sz="2400" b="1" dirty="0" smtClean="0"/>
              <a:t/>
            </a:r>
            <a:br>
              <a:rPr lang="en-US" sz="2400" b="1" dirty="0" smtClean="0"/>
            </a:br>
            <a:endParaRPr lang="en-US" sz="2400" b="1" dirty="0" smtClean="0">
              <a:latin typeface="Symbol" pitchFamily="-111" charset="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b="1" smtClean="0"/>
              <a:t>Aim of the study</a:t>
            </a:r>
          </a:p>
        </p:txBody>
      </p:sp>
      <p:sp>
        <p:nvSpPr>
          <p:cNvPr id="20483" name="Content Placeholder 2"/>
          <p:cNvSpPr>
            <a:spLocks noGrp="1"/>
          </p:cNvSpPr>
          <p:nvPr>
            <p:ph idx="1"/>
          </p:nvPr>
        </p:nvSpPr>
        <p:spPr/>
        <p:txBody>
          <a:bodyPr/>
          <a:lstStyle/>
          <a:p>
            <a:r>
              <a:rPr lang="en-US" dirty="0" smtClean="0"/>
              <a:t>Recently it is shown that PPARs also bind to </a:t>
            </a:r>
            <a:r>
              <a:rPr lang="en-US" b="1" dirty="0" smtClean="0"/>
              <a:t>DR2 repeats (AGGTCA NN AGGTCA) </a:t>
            </a:r>
            <a:r>
              <a:rPr lang="en-US" dirty="0" smtClean="0"/>
              <a:t>(Fontaine </a:t>
            </a:r>
            <a:r>
              <a:rPr lang="en-US" i="1" dirty="0" smtClean="0"/>
              <a:t>et al</a:t>
            </a:r>
            <a:r>
              <a:rPr lang="en-US" dirty="0" smtClean="0"/>
              <a:t>.,2003; AP Kumar </a:t>
            </a:r>
            <a:r>
              <a:rPr lang="en-US" i="1" dirty="0" smtClean="0"/>
              <a:t>et al</a:t>
            </a:r>
            <a:r>
              <a:rPr lang="en-US" dirty="0" smtClean="0"/>
              <a:t>.,2004)</a:t>
            </a:r>
          </a:p>
          <a:p>
            <a:r>
              <a:rPr lang="en-US" b="1" dirty="0" smtClean="0"/>
              <a:t>Flanking sequence </a:t>
            </a:r>
            <a:r>
              <a:rPr lang="en-US" dirty="0" smtClean="0"/>
              <a:t>plays a significant role in PPARs specificity and binding (Palmer </a:t>
            </a:r>
            <a:r>
              <a:rPr lang="en-US" i="1" dirty="0" smtClean="0"/>
              <a:t>et al</a:t>
            </a:r>
            <a:r>
              <a:rPr lang="en-US" dirty="0" smtClean="0"/>
              <a:t>., 1995)</a:t>
            </a:r>
          </a:p>
          <a:p>
            <a:r>
              <a:rPr lang="en-US" dirty="0" smtClean="0"/>
              <a:t>Nuclear receptor- </a:t>
            </a:r>
            <a:r>
              <a:rPr lang="en-US" b="1" dirty="0" smtClean="0"/>
              <a:t>competitive binders </a:t>
            </a:r>
            <a:r>
              <a:rPr lang="en-US" dirty="0" smtClean="0"/>
              <a:t>(</a:t>
            </a:r>
            <a:r>
              <a:rPr lang="en-US" dirty="0" err="1" smtClean="0"/>
              <a:t>Harikrishna</a:t>
            </a:r>
            <a:r>
              <a:rPr lang="en-US" dirty="0" smtClean="0"/>
              <a:t> </a:t>
            </a:r>
            <a:r>
              <a:rPr lang="en-US" i="1" dirty="0" smtClean="0"/>
              <a:t>et al</a:t>
            </a:r>
            <a:r>
              <a:rPr lang="en-US" dirty="0" smtClean="0"/>
              <a:t>., 1998)</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0"/>
            <a:ext cx="8229600" cy="1143000"/>
          </a:xfrm>
        </p:spPr>
        <p:txBody>
          <a:bodyPr/>
          <a:lstStyle/>
          <a:p>
            <a:r>
              <a:rPr lang="en-US" b="1" smtClean="0"/>
              <a:t>PPRE Prediction</a:t>
            </a:r>
          </a:p>
        </p:txBody>
      </p:sp>
      <p:sp>
        <p:nvSpPr>
          <p:cNvPr id="22531" name="Content Placeholder 2"/>
          <p:cNvSpPr>
            <a:spLocks noGrp="1"/>
          </p:cNvSpPr>
          <p:nvPr>
            <p:ph idx="1"/>
          </p:nvPr>
        </p:nvSpPr>
        <p:spPr>
          <a:xfrm>
            <a:off x="457200" y="1066800"/>
            <a:ext cx="8229600" cy="4525963"/>
          </a:xfrm>
        </p:spPr>
        <p:txBody>
          <a:bodyPr/>
          <a:lstStyle/>
          <a:p>
            <a:r>
              <a:rPr lang="en-US" b="1" smtClean="0"/>
              <a:t>Collection of PPRE database</a:t>
            </a:r>
          </a:p>
          <a:p>
            <a:pPr lvl="1">
              <a:buFont typeface="Wingdings" pitchFamily="-111" charset="2"/>
              <a:buChar char="Ø"/>
            </a:pPr>
            <a:r>
              <a:rPr lang="en-US" sz="3200" smtClean="0"/>
              <a:t> Contains </a:t>
            </a:r>
            <a:r>
              <a:rPr lang="en-US" sz="3200" b="1" smtClean="0"/>
              <a:t>414 reported PPRE motifs </a:t>
            </a:r>
            <a:r>
              <a:rPr lang="en-US" sz="3200" smtClean="0"/>
              <a:t>from literature. </a:t>
            </a:r>
          </a:p>
          <a:p>
            <a:pPr lvl="1">
              <a:buFont typeface="Wingdings" pitchFamily="-111" charset="2"/>
              <a:buChar char="Ø"/>
            </a:pPr>
            <a:r>
              <a:rPr lang="en-US" sz="3200" smtClean="0"/>
              <a:t>The sequences reported only with </a:t>
            </a:r>
            <a:r>
              <a:rPr lang="en-US" sz="3200" b="1" smtClean="0"/>
              <a:t>experimental validation </a:t>
            </a:r>
            <a:r>
              <a:rPr lang="en-US" sz="3200" smtClean="0"/>
              <a:t>were added to this database. </a:t>
            </a:r>
          </a:p>
          <a:p>
            <a:pPr lvl="1">
              <a:buFont typeface="Wingdings" pitchFamily="-111" charset="2"/>
              <a:buChar char="Ø"/>
            </a:pPr>
            <a:r>
              <a:rPr lang="en-US" sz="3200" smtClean="0"/>
              <a:t>PPRE element in database - </a:t>
            </a:r>
            <a:r>
              <a:rPr lang="en-US" sz="3200" b="1" smtClean="0"/>
              <a:t>reported consensus, isoform specificity, </a:t>
            </a:r>
            <a:r>
              <a:rPr lang="en-US" sz="3200" b="1" i="1" smtClean="0"/>
              <a:t>in vivo </a:t>
            </a:r>
            <a:r>
              <a:rPr lang="en-US" sz="3200" b="1" smtClean="0"/>
              <a:t>and </a:t>
            </a:r>
            <a:r>
              <a:rPr lang="en-US" sz="3200" b="1" i="1" smtClean="0"/>
              <a:t>in vitro </a:t>
            </a:r>
            <a:r>
              <a:rPr lang="en-US" sz="3200" b="1" smtClean="0"/>
              <a:t>binding efficiencies and Pubmed IDs</a:t>
            </a:r>
            <a:endParaRPr lang="en-US" smtClean="0"/>
          </a:p>
          <a:p>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Content Placeholder 3" descr="PPRESearch flowchart color.pdf"/>
          <p:cNvPicPr>
            <a:picLocks noGrp="1" noChangeAspect="1"/>
          </p:cNvPicPr>
          <p:nvPr>
            <p:ph idx="1"/>
          </p:nvPr>
        </p:nvPicPr>
        <p:blipFill>
          <a:blip r:embed="rId2" cstate="print"/>
          <a:srcRect l="6424" r="6424"/>
          <a:stretch>
            <a:fillRect/>
          </a:stretch>
        </p:blipFill>
        <p:spPr>
          <a:xfrm>
            <a:off x="1981200" y="0"/>
            <a:ext cx="5257800" cy="7127875"/>
          </a:xfrm>
        </p:spPr>
      </p:pic>
      <p:sp>
        <p:nvSpPr>
          <p:cNvPr id="23555" name="Title 1"/>
          <p:cNvSpPr>
            <a:spLocks noGrp="1"/>
          </p:cNvSpPr>
          <p:nvPr>
            <p:ph type="title"/>
          </p:nvPr>
        </p:nvSpPr>
        <p:spPr>
          <a:xfrm rot="16200000">
            <a:off x="-3543300" y="2705100"/>
            <a:ext cx="8229600" cy="1143000"/>
          </a:xfrm>
        </p:spPr>
        <p:txBody>
          <a:bodyPr/>
          <a:lstStyle/>
          <a:p>
            <a:r>
              <a:rPr lang="en-US" b="1" smtClean="0"/>
              <a:t>PPRE Prediction-Text mining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33400" y="-228600"/>
            <a:ext cx="8229600" cy="1143000"/>
          </a:xfrm>
        </p:spPr>
        <p:txBody>
          <a:bodyPr/>
          <a:lstStyle/>
          <a:p>
            <a:r>
              <a:rPr lang="en-US" b="1" smtClean="0"/>
              <a:t>PPRESearch Webserver</a:t>
            </a:r>
          </a:p>
        </p:txBody>
      </p:sp>
      <p:pic>
        <p:nvPicPr>
          <p:cNvPr id="24579" name="Content Placeholder 3" descr="Picture 1.png"/>
          <p:cNvPicPr>
            <a:picLocks noGrp="1" noChangeAspect="1"/>
          </p:cNvPicPr>
          <p:nvPr>
            <p:ph idx="1"/>
          </p:nvPr>
        </p:nvPicPr>
        <p:blipFill>
          <a:blip r:embed="rId2"/>
          <a:srcRect t="-252" b="554"/>
          <a:stretch>
            <a:fillRect/>
          </a:stretch>
        </p:blipFill>
        <p:spPr>
          <a:xfrm>
            <a:off x="0" y="838200"/>
            <a:ext cx="9144000" cy="3886200"/>
          </a:xfrm>
        </p:spPr>
      </p:pic>
      <p:pic>
        <p:nvPicPr>
          <p:cNvPr id="24580" name="Picture 5" descr="Picture 4.png"/>
          <p:cNvPicPr>
            <a:picLocks noChangeAspect="1"/>
          </p:cNvPicPr>
          <p:nvPr/>
        </p:nvPicPr>
        <p:blipFill>
          <a:blip r:embed="rId3"/>
          <a:srcRect/>
          <a:stretch>
            <a:fillRect/>
          </a:stretch>
        </p:blipFill>
        <p:spPr bwMode="auto">
          <a:xfrm>
            <a:off x="0" y="5122863"/>
            <a:ext cx="9144000" cy="1506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2170</TotalTime>
  <Words>1251</Words>
  <Application>Microsoft Office PowerPoint</Application>
  <PresentationFormat>On-screen Show (4:3)</PresentationFormat>
  <Paragraphs>286</Paragraphs>
  <Slides>28</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Document</vt:lpstr>
      <vt:lpstr>Computational  identification and experimental validation of PPRE motifs in NHE1 and MnSOD genes of Human  </vt:lpstr>
      <vt:lpstr>   Brief overview 1) Introduction to PPAR (Peroxisome Proliferator Activated Receptor) and PPRE (Peroxisome Proliferator Response elements)  2) Aims and PPRE prediction 3) PPARg, NHE1 and MnSOD in Breast cancer 4) Computational Prediction of PPREs in NHE1 and MnSOD 5) Experimental Validation of PPREs in NHE1 and MnSOD 6) Conclusion </vt:lpstr>
      <vt:lpstr>   Brief overview 1) Introduction to PPAR (Peroximsome Proliferator Activated Receptor) and PPRE (Peroximsome Proliferator Response elements)  2) Aims and PPRE prediction 3) PPARg, NHE1 and MnSOD in breast cancer 4) Computational Prediction of PPREs in NHE1 and MnSOD 5) Experimental Validation of PPREs in NHE1 and MnSOD 6) Conclusion  </vt:lpstr>
      <vt:lpstr>PPAR AND PPREs</vt:lpstr>
      <vt:lpstr>   Brief overview 1 ) Introduction to PPAR (Peroximsome Proliferator Activated Receptor) and PPRE (Peroximsome Proliferator Response elements)  2) Aims and PPRE prediction 3) PPARg, NHE1 and MnSOD-Breast cancer 4) Computational Prediction of PPREs in NHE1 and MnSOD 5) Experimental Validation of PPREs in NHE1 and MnSOD 6) Conclusion </vt:lpstr>
      <vt:lpstr>Aim of the study</vt:lpstr>
      <vt:lpstr>PPRE Prediction</vt:lpstr>
      <vt:lpstr>PPRE Prediction-Text mining</vt:lpstr>
      <vt:lpstr>PPRESearch Webserver</vt:lpstr>
      <vt:lpstr>   Brief overview 1) Introduction to PPAR (Peroximsome Proliferator Activated Receptor) and PPRE (Peroximsome Proliferator Response elements)  2) PPRE prediction 3) PPARg, NHE1 and MnSOD-Breast cancer 4) Computational Prediction of PPREs in NHE1 and MnSOD 5) Experimental Validation of PPREs in NHE1 and MnSOD 6) PPARg as novel therapeutic approach in breast cancer therapy   </vt:lpstr>
      <vt:lpstr>Breast cancer - PPARg, NHE1 and MnSOD</vt:lpstr>
      <vt:lpstr>   Brief overview 1) Introduction to PPAR (Peroximsome Proliferator Activated Receptor) and PPRE (Peroximsome Proliferator Response elements)  2) PPRE prediction 3) Breast cancer-PPARg, NHE1 and MnSOD 4) Computational Prediction of PPREs in NHE1 and MnSOD 5) Experimental Validation of PPREs in NHE1 and MnSOD 6) Conclusion </vt:lpstr>
      <vt:lpstr>Slide 13</vt:lpstr>
      <vt:lpstr>Slide 14</vt:lpstr>
      <vt:lpstr>   Brief overview 1) Introduction to PPAR (Peroximsome Proliferator Activated Receptor) and PPRE (Peroximsome Proliferator Response elements)  2) PPRE prediction 3) Breast cancer-PPARg, NHE1 and MnSOD 4) Computational Prediction of PPREs in NHE1 and MnSOD 5) Experimental Validation of PPREs in NHE1 and MnSOD 6) Conclusion </vt:lpstr>
      <vt:lpstr>Experimental validation setup</vt:lpstr>
      <vt:lpstr>Slide 17</vt:lpstr>
      <vt:lpstr>Slide 18</vt:lpstr>
      <vt:lpstr>Slide 19</vt:lpstr>
      <vt:lpstr>Slide 20</vt:lpstr>
      <vt:lpstr>   Brief overview 1) Introduction to PPAR (Peroximsome Proliferator Activated Receptor) and PPRE (Peroximsome Proliferator Response elements)  2) PPRE prediction 3) Breast cancer-PPARg, NHE1 and MnSOD 4) Computational Prediction of PPREs in NHE1 and MnSOD 5) Experimental Validation of PPREs in NHE1 and MnSOD 6) Conclusion </vt:lpstr>
      <vt:lpstr>Conclusion</vt:lpstr>
      <vt:lpstr>Thank you</vt:lpstr>
      <vt:lpstr>Slide 24</vt:lpstr>
      <vt:lpstr>Slide 25</vt:lpstr>
      <vt:lpstr>PPARs and PPRE</vt:lpstr>
      <vt:lpstr>Transcription factor analysis</vt:lpstr>
      <vt:lpstr>Transcription factor analysis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lsm</dc:creator>
  <cp:lastModifiedBy>lsm</cp:lastModifiedBy>
  <cp:revision>106</cp:revision>
  <dcterms:created xsi:type="dcterms:W3CDTF">2009-09-10T08:50:15Z</dcterms:created>
  <dcterms:modified xsi:type="dcterms:W3CDTF">2009-09-11T01:57:29Z</dcterms:modified>
</cp:coreProperties>
</file>