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95" r:id="rId2"/>
    <p:sldId id="496" r:id="rId3"/>
    <p:sldId id="498" r:id="rId4"/>
    <p:sldId id="501" r:id="rId5"/>
    <p:sldId id="502" r:id="rId6"/>
    <p:sldId id="503" r:id="rId7"/>
    <p:sldId id="467" r:id="rId8"/>
    <p:sldId id="463" r:id="rId9"/>
    <p:sldId id="464" r:id="rId10"/>
    <p:sldId id="468" r:id="rId11"/>
    <p:sldId id="513" r:id="rId12"/>
    <p:sldId id="517" r:id="rId13"/>
    <p:sldId id="516" r:id="rId14"/>
    <p:sldId id="520" r:id="rId15"/>
    <p:sldId id="518" r:id="rId16"/>
    <p:sldId id="514" r:id="rId17"/>
    <p:sldId id="515" r:id="rId18"/>
    <p:sldId id="519" r:id="rId19"/>
    <p:sldId id="465" r:id="rId20"/>
    <p:sldId id="521" r:id="rId21"/>
    <p:sldId id="466" r:id="rId22"/>
    <p:sldId id="511" r:id="rId23"/>
    <p:sldId id="512" r:id="rId24"/>
    <p:sldId id="522" r:id="rId25"/>
    <p:sldId id="510" r:id="rId26"/>
    <p:sldId id="473" r:id="rId27"/>
    <p:sldId id="308" r:id="rId28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FF"/>
    <a:srgbClr val="FFCC66"/>
    <a:srgbClr val="000099"/>
    <a:srgbClr val="FF9933"/>
    <a:srgbClr val="FF6600"/>
    <a:srgbClr val="CC9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0" autoAdjust="0"/>
  </p:normalViewPr>
  <p:slideViewPr>
    <p:cSldViewPr snapToGrid="0">
      <p:cViewPr varScale="1">
        <p:scale>
          <a:sx n="49" d="100"/>
          <a:sy n="49" d="100"/>
        </p:scale>
        <p:origin x="-10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5" tIns="45092" rIns="90185" bIns="45092" numCol="1" anchor="t" anchorCtr="0" compatLnSpc="1">
            <a:prstTxWarp prst="textNoShape">
              <a:avLst/>
            </a:prstTxWarp>
          </a:bodyPr>
          <a:lstStyle>
            <a:lvl1pPr defTabSz="901700">
              <a:defRPr sz="1200"/>
            </a:lvl1pPr>
          </a:lstStyle>
          <a:p>
            <a:endParaRPr lang="en-US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5" tIns="45092" rIns="90185" bIns="45092" numCol="1" anchor="t" anchorCtr="0" compatLnSpc="1">
            <a:prstTxWarp prst="textNoShape">
              <a:avLst/>
            </a:prstTxWarp>
          </a:bodyPr>
          <a:lstStyle>
            <a:lvl1pPr algn="r" defTabSz="901700">
              <a:defRPr sz="1200"/>
            </a:lvl1pPr>
          </a:lstStyle>
          <a:p>
            <a:endParaRPr lang="en-US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5" tIns="45092" rIns="90185" bIns="45092" numCol="1" anchor="b" anchorCtr="0" compatLnSpc="1">
            <a:prstTxWarp prst="textNoShape">
              <a:avLst/>
            </a:prstTxWarp>
          </a:bodyPr>
          <a:lstStyle>
            <a:lvl1pPr defTabSz="901700">
              <a:defRPr sz="1200"/>
            </a:lvl1pPr>
          </a:lstStyle>
          <a:p>
            <a:endParaRPr lang="en-US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5" tIns="45092" rIns="90185" bIns="45092" numCol="1" anchor="b" anchorCtr="0" compatLnSpc="1">
            <a:prstTxWarp prst="textNoShape">
              <a:avLst/>
            </a:prstTxWarp>
          </a:bodyPr>
          <a:lstStyle>
            <a:lvl1pPr algn="r" defTabSz="901700">
              <a:defRPr sz="1200"/>
            </a:lvl1pPr>
          </a:lstStyle>
          <a:p>
            <a:fld id="{8111FAB0-635A-4142-AD46-9321C08370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5" tIns="45092" rIns="90185" bIns="45092" numCol="1" anchor="t" anchorCtr="0" compatLnSpc="1">
            <a:prstTxWarp prst="textNoShape">
              <a:avLst/>
            </a:prstTxWarp>
          </a:bodyPr>
          <a:lstStyle>
            <a:lvl1pPr defTabSz="901700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5" tIns="45092" rIns="90185" bIns="45092" numCol="1" anchor="t" anchorCtr="0" compatLnSpc="1">
            <a:prstTxWarp prst="textNoShape">
              <a:avLst/>
            </a:prstTxWarp>
          </a:bodyPr>
          <a:lstStyle>
            <a:lvl1pPr algn="r" defTabSz="901700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738188"/>
            <a:ext cx="4916488" cy="3687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5" tIns="45092" rIns="90185" bIns="45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5" tIns="45092" rIns="90185" bIns="45092" numCol="1" anchor="b" anchorCtr="0" compatLnSpc="1">
            <a:prstTxWarp prst="textNoShape">
              <a:avLst/>
            </a:prstTxWarp>
          </a:bodyPr>
          <a:lstStyle>
            <a:lvl1pPr defTabSz="90170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5" tIns="45092" rIns="90185" bIns="45092" numCol="1" anchor="b" anchorCtr="0" compatLnSpc="1">
            <a:prstTxWarp prst="textNoShape">
              <a:avLst/>
            </a:prstTxWarp>
          </a:bodyPr>
          <a:lstStyle>
            <a:lvl1pPr algn="r" defTabSz="901700">
              <a:defRPr sz="1200"/>
            </a:lvl1pPr>
          </a:lstStyle>
          <a:p>
            <a:fld id="{0B24F610-43E5-4CFA-8975-8FCA2BA0C8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5CBD8-EF23-490E-972E-338D5C2C9E58}" type="slidenum">
              <a:rPr lang="en-US"/>
              <a:pPr/>
              <a:t>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2E0C5-9761-484A-88C5-B4BF1191E68A}" type="slidenum">
              <a:rPr lang="en-US"/>
              <a:pPr/>
              <a:t>10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101D-3E9C-4A47-B1F3-6B67E927CC79}" type="slidenum">
              <a:rPr lang="en-SG" smtClean="0"/>
              <a:pPr/>
              <a:t>11</a:t>
            </a:fld>
            <a:endParaRPr lang="en-S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4F610-43E5-4CFA-8975-8FCA2BA0C8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BFFBE-66C3-4B32-A15B-39051BCB7FD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4F610-43E5-4CFA-8975-8FCA2BA0C8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29828-7F2D-44B5-882C-1181491A6D7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9F6C-77CD-459D-81D5-7755B58ABA04}" type="slidenum">
              <a:rPr lang="en-SG"/>
              <a:pPr/>
              <a:t>16</a:t>
            </a:fld>
            <a:endParaRPr lang="en-SG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8188"/>
            <a:ext cx="4916488" cy="3687762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87" y="4670990"/>
            <a:ext cx="4887164" cy="4423863"/>
          </a:xfrm>
        </p:spPr>
        <p:txBody>
          <a:bodyPr/>
          <a:lstStyle/>
          <a:p>
            <a:r>
              <a:rPr lang="en-SG"/>
              <a:t>The selected region is highly conserved with a generic globin.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101D-3E9C-4A47-B1F3-6B67E927CC79}" type="slidenum">
              <a:rPr lang="en-SG" smtClean="0"/>
              <a:pPr/>
              <a:t>17</a:t>
            </a:fld>
            <a:endParaRPr lang="en-S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84806-11AA-4500-AF4E-0BF08CEB93C2}" type="slidenum">
              <a:rPr lang="en-US"/>
              <a:pPr/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7DB08-EDAA-4924-A17F-9569BB90CAEE}" type="slidenum">
              <a:rPr lang="en-US"/>
              <a:pPr/>
              <a:t>19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BA58E-F145-4A06-A824-1067382FA8B5}" type="slidenum">
              <a:rPr lang="en-US"/>
              <a:pPr/>
              <a:t>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7250"/>
            <a:ext cx="4591050" cy="3444875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3600"/>
            <a:ext cx="4884738" cy="4137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4F610-43E5-4CFA-8975-8FCA2BA0C8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863BA-D24B-48BC-B9D9-ECDE457465E7}" type="slidenum">
              <a:rPr lang="en-US"/>
              <a:pPr/>
              <a:t>21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4F610-43E5-4CFA-8975-8FCA2BA0C8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4F610-43E5-4CFA-8975-8FCA2BA0C8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4F610-43E5-4CFA-8975-8FCA2BA0C8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4F610-43E5-4CFA-8975-8FCA2BA0C8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36E8B-4068-4784-B006-5644B76FA0DF}" type="slidenum">
              <a:rPr lang="en-US"/>
              <a:pPr/>
              <a:t>26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1DCF2-89B3-4B29-910B-537824DBA29A}" type="slidenum">
              <a:rPr lang="en-US"/>
              <a:pPr/>
              <a:t>27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D18E5-AE35-4AD0-8CAE-633317FFB5B4}" type="slidenum">
              <a:rPr lang="en-US"/>
              <a:pPr/>
              <a:t>3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49F3A-E3C4-4D29-894B-C8AFAEEF7A63}" type="slidenum">
              <a:rPr lang="en-US"/>
              <a:pPr/>
              <a:t>4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30A4D-37B4-4BEF-BA5E-06230504E2EA}" type="slidenum">
              <a:rPr lang="en-US"/>
              <a:pPr/>
              <a:t>5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4F090-A4EE-4B05-855D-221578E28183}" type="slidenum">
              <a:rPr lang="en-US"/>
              <a:pPr/>
              <a:t>6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3B4C5-1BA1-440D-98CF-26C0D0E5313C}" type="slidenum">
              <a:rPr lang="en-US"/>
              <a:pPr/>
              <a:t>7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631C5-8879-466B-B47C-885A91F0436A}" type="slidenum">
              <a:rPr lang="en-US"/>
              <a:pPr/>
              <a:t>8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58DEB-B83F-42C4-828C-939CAAFC9F0A}" type="slidenum">
              <a:rPr lang="en-US"/>
              <a:pPr/>
              <a:t>9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447800"/>
            <a:ext cx="8458200" cy="4495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F7048-D87F-419B-B025-D88577043410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458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771900"/>
            <a:ext cx="8458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C78194-86F1-4DF9-AA28-94AFD525310B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T Template copy_pg2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u.edu.sg/sc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PPT Template copy 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79413" y="2101850"/>
            <a:ext cx="81549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8A005F"/>
                </a:solidFill>
                <a:latin typeface="Arial Black" pitchFamily="34" charset="0"/>
              </a:rPr>
              <a:t>School of Computer Engineering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8A005F"/>
                </a:solidFill>
                <a:latin typeface="Arial Black" pitchFamily="34" charset="0"/>
              </a:rPr>
              <a:t>Master </a:t>
            </a:r>
            <a:r>
              <a:rPr lang="en-US" sz="3200" dirty="0">
                <a:solidFill>
                  <a:srgbClr val="8A005F"/>
                </a:solidFill>
                <a:latin typeface="Arial Black" pitchFamily="34" charset="0"/>
              </a:rPr>
              <a:t>of Science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8A005F"/>
                </a:solidFill>
                <a:latin typeface="Arial Black" pitchFamily="34" charset="0"/>
              </a:rPr>
              <a:t>(</a:t>
            </a:r>
            <a:r>
              <a:rPr lang="en-US" sz="3200" dirty="0" smtClean="0">
                <a:solidFill>
                  <a:srgbClr val="8A005F"/>
                </a:solidFill>
                <a:latin typeface="Arial Black" pitchFamily="34" charset="0"/>
              </a:rPr>
              <a:t>Bioinformatics)</a:t>
            </a:r>
            <a:endParaRPr lang="en-US" sz="3200" dirty="0">
              <a:solidFill>
                <a:srgbClr val="8A005F"/>
              </a:solidFill>
            </a:endParaRP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542925" y="5417758"/>
            <a:ext cx="6416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A/P Kwoh Chee </a:t>
            </a:r>
            <a:r>
              <a:rPr lang="en-US" b="1" dirty="0" smtClean="0">
                <a:solidFill>
                  <a:srgbClr val="000099"/>
                </a:solidFill>
              </a:rPr>
              <a:t>Keong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492125" y="6059488"/>
            <a:ext cx="3371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99"/>
                </a:solidFill>
              </a:rPr>
              <a:t>2009</a:t>
            </a:r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544513" y="4968496"/>
            <a:ext cx="1673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000099"/>
                </a:solidFill>
              </a:rPr>
              <a:t>presented 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0" y="4029075"/>
            <a:ext cx="9144000" cy="282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9144000" cy="1214438"/>
          </a:xfrm>
          <a:solidFill>
            <a:srgbClr val="333399"/>
          </a:solidFill>
          <a:ln/>
        </p:spPr>
        <p:txBody>
          <a:bodyPr/>
          <a:lstStyle/>
          <a:p>
            <a:r>
              <a:rPr lang="en-US" altLang="zh-CN" sz="3600">
                <a:solidFill>
                  <a:schemeClr val="bg1"/>
                </a:solidFill>
                <a:latin typeface="Tahoma" pitchFamily="34" charset="0"/>
                <a:ea typeface="SimSun" pitchFamily="2" charset="-122"/>
              </a:rPr>
              <a:t>Graduate Studies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5295900" y="188913"/>
            <a:ext cx="3533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en-US" sz="28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071688"/>
            <a:ext cx="4986338" cy="4786312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ea typeface="SimSun" pitchFamily="2" charset="-122"/>
              </a:rPr>
              <a:t>Entry Requirements</a:t>
            </a:r>
          </a:p>
          <a:p>
            <a:pPr>
              <a:buFontTx/>
              <a:buNone/>
            </a:pPr>
            <a:endParaRPr lang="en-US" altLang="zh-CN" sz="1000" b="1">
              <a:ea typeface="SimSun" pitchFamily="2" charset="-122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zh-CN">
                <a:ea typeface="SimSun" pitchFamily="2" charset="-122"/>
              </a:rPr>
              <a:t>A relevant computer or engineering degree and basic programming skills.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US" altLang="zh-CN" sz="1000">
              <a:ea typeface="SimSun" pitchFamily="2" charset="-122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zh-CN">
                <a:ea typeface="SimSun" pitchFamily="2" charset="-122"/>
              </a:rPr>
              <a:t>Preference will be given to those with honors, and relevant working or postgraduate experience.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US" altLang="zh-CN" sz="1000">
              <a:ea typeface="SimSun" pitchFamily="2" charset="-122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zh-CN">
                <a:ea typeface="SimSun" pitchFamily="2" charset="-122"/>
              </a:rPr>
              <a:t>A TOEFL score of 570 for paper-based examination (or 230 for computer-based examination) is required for graduates of universities with non-English medium of instruction.</a:t>
            </a: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238125" y="1495425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of Science (Bioinformatics)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pic>
        <p:nvPicPr>
          <p:cNvPr id="375815" name="Picture 7" descr="150156uaDY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3988" y="4110038"/>
            <a:ext cx="3910012" cy="25415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5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5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5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5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5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5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3" grpId="0" build="p"/>
      <p:bldP spid="3758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  <a:ln/>
        </p:spPr>
        <p:txBody>
          <a:bodyPr lIns="90487" tIns="44450" rIns="90487" bIns="44450"/>
          <a:lstStyle/>
          <a:p>
            <a:r>
              <a:rPr lang="en-SG" dirty="0" smtClean="0"/>
              <a:t>Basic Topics </a:t>
            </a:r>
            <a:r>
              <a:rPr lang="en-SG" dirty="0"/>
              <a:t>in Bioinformatics</a:t>
            </a:r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1169988" y="1114425"/>
            <a:ext cx="3581400" cy="5146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5513388" y="1114425"/>
            <a:ext cx="3505200" cy="5146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228600" y="4953000"/>
            <a:ext cx="2743200" cy="1082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algn="l" defTabSz="827088"/>
            <a:endParaRPr lang="en-SG" sz="1100">
              <a:solidFill>
                <a:srgbClr val="FF0000"/>
              </a:solidFill>
              <a:latin typeface="Arial Narrow" pitchFamily="34" charset="0"/>
            </a:endParaRPr>
          </a:p>
          <a:p>
            <a:pPr algn="l" defTabSz="827088"/>
            <a:r>
              <a:rPr lang="en-SG" sz="1000">
                <a:solidFill>
                  <a:srgbClr val="FF0000"/>
                </a:solidFill>
                <a:latin typeface="Arial Narrow" pitchFamily="34" charset="0"/>
              </a:rPr>
              <a:t>AATTCATGAAAATCGTATACTGGTCTGGTACCGGC</a:t>
            </a:r>
          </a:p>
          <a:p>
            <a:pPr algn="l" defTabSz="827088"/>
            <a:r>
              <a:rPr lang="en-SG" sz="1100">
                <a:solidFill>
                  <a:srgbClr val="FF0000"/>
                </a:solidFill>
                <a:latin typeface="Arial Narrow" pitchFamily="34" charset="0"/>
              </a:rPr>
              <a:t>TGAGAAAATGGCAGAGCTCATCGCTAAAGGTA</a:t>
            </a:r>
          </a:p>
          <a:p>
            <a:pPr algn="l" defTabSz="827088"/>
            <a:r>
              <a:rPr lang="en-SG" sz="1100">
                <a:solidFill>
                  <a:srgbClr val="FF0000"/>
                </a:solidFill>
                <a:latin typeface="Arial Narrow" pitchFamily="34" charset="0"/>
              </a:rPr>
              <a:t>TCTGGTAAAGACGTCAACACCATCAACGTGTC</a:t>
            </a:r>
          </a:p>
          <a:p>
            <a:pPr algn="l" defTabSz="827088"/>
            <a:r>
              <a:rPr lang="en-SG" sz="1100">
                <a:solidFill>
                  <a:srgbClr val="FF0000"/>
                </a:solidFill>
                <a:latin typeface="Arial Narrow" pitchFamily="34" charset="0"/>
              </a:rPr>
              <a:t>ACATCGATGAACTGCTGAACGAAGATATCCTG</a:t>
            </a:r>
          </a:p>
          <a:p>
            <a:pPr algn="l" defTabSz="827088"/>
            <a:r>
              <a:rPr lang="en-SG" sz="1100">
                <a:solidFill>
                  <a:srgbClr val="FF0000"/>
                </a:solidFill>
                <a:latin typeface="Arial Narrow" pitchFamily="34" charset="0"/>
              </a:rPr>
              <a:t>TTGCTCTGCCATGGGCGATGAAGTTCTCGAGG</a:t>
            </a:r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6019800" y="5181600"/>
            <a:ext cx="2438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algn="l" defTabSz="827088"/>
            <a:r>
              <a:rPr lang="en-SG" sz="1100">
                <a:solidFill>
                  <a:srgbClr val="CC0000"/>
                </a:solidFill>
                <a:latin typeface="Arial Narrow" pitchFamily="34" charset="0"/>
              </a:rPr>
              <a:t>MKIVYWSGTGNTEKMAELIAKGIIESGKDV</a:t>
            </a:r>
          </a:p>
          <a:p>
            <a:pPr algn="l" defTabSz="827088"/>
            <a:r>
              <a:rPr lang="en-SG" sz="1100">
                <a:solidFill>
                  <a:srgbClr val="CC0000"/>
                </a:solidFill>
                <a:latin typeface="Arial Narrow" pitchFamily="34" charset="0"/>
              </a:rPr>
              <a:t>DELLNEDILILGCSAMGDEVLEESEFEPFIE</a:t>
            </a:r>
          </a:p>
          <a:p>
            <a:pPr algn="l" defTabSz="827088"/>
            <a:r>
              <a:rPr lang="en-SG" sz="1100">
                <a:solidFill>
                  <a:srgbClr val="CC0000"/>
                </a:solidFill>
                <a:latin typeface="Arial Narrow" pitchFamily="34" charset="0"/>
              </a:rPr>
              <a:t>KVALFGSYGWGDGKWMRDFEERMNGYG</a:t>
            </a:r>
          </a:p>
          <a:p>
            <a:pPr algn="l" defTabSz="827088"/>
            <a:r>
              <a:rPr lang="en-SG" sz="1100">
                <a:solidFill>
                  <a:srgbClr val="CC0000"/>
                </a:solidFill>
                <a:latin typeface="Arial Narrow" pitchFamily="34" charset="0"/>
              </a:rPr>
              <a:t>PDEAEQDCIEFGKKIANI</a:t>
            </a:r>
          </a:p>
        </p:txBody>
      </p:sp>
      <p:sp>
        <p:nvSpPr>
          <p:cNvPr id="289799" name="AutoShape 7"/>
          <p:cNvSpPr>
            <a:spLocks noChangeArrowheads="1"/>
          </p:cNvSpPr>
          <p:nvPr/>
        </p:nvSpPr>
        <p:spPr bwMode="auto">
          <a:xfrm>
            <a:off x="4856163" y="3433763"/>
            <a:ext cx="546100" cy="304800"/>
          </a:xfrm>
          <a:prstGeom prst="rightArrow">
            <a:avLst>
              <a:gd name="adj1" fmla="val 50000"/>
              <a:gd name="adj2" fmla="val 89592"/>
            </a:avLst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graphicFrame>
        <p:nvGraphicFramePr>
          <p:cNvPr id="289800" name="Object 8"/>
          <p:cNvGraphicFramePr>
            <a:graphicFrameLocks/>
          </p:cNvGraphicFramePr>
          <p:nvPr/>
        </p:nvGraphicFramePr>
        <p:xfrm>
          <a:off x="762000" y="3048000"/>
          <a:ext cx="1371600" cy="1524000"/>
        </p:xfrm>
        <a:graphic>
          <a:graphicData uri="http://schemas.openxmlformats.org/presentationml/2006/ole">
            <p:oleObj spid="_x0000_s459778" name="Paintbrush Picture" r:id="rId4" imgW="2464361" imgH="5411433" progId="PBrush">
              <p:embed/>
            </p:oleObj>
          </a:graphicData>
        </a:graphic>
      </p:graphicFrame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1219200" y="2532063"/>
            <a:ext cx="906463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l" defTabSz="827088"/>
            <a:r>
              <a:rPr lang="en-SG" sz="2300" i="1">
                <a:latin typeface="Times" pitchFamily="18" charset="0"/>
              </a:rPr>
              <a:t>Genes</a:t>
            </a:r>
          </a:p>
        </p:txBody>
      </p:sp>
      <p:graphicFrame>
        <p:nvGraphicFramePr>
          <p:cNvPr id="289802" name="Object 10"/>
          <p:cNvGraphicFramePr>
            <a:graphicFrameLocks/>
          </p:cNvGraphicFramePr>
          <p:nvPr/>
        </p:nvGraphicFramePr>
        <p:xfrm>
          <a:off x="6477000" y="3048000"/>
          <a:ext cx="1219200" cy="1524000"/>
        </p:xfrm>
        <a:graphic>
          <a:graphicData uri="http://schemas.openxmlformats.org/presentationml/2006/ole">
            <p:oleObj spid="_x0000_s459779" name="Paintbrush Picture" r:id="rId5" imgW="5233592" imgH="5322512" progId="">
              <p:embed/>
            </p:oleObj>
          </a:graphicData>
        </a:graphic>
      </p:graphicFrame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6019800" y="2532063"/>
            <a:ext cx="2667000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algn="l" defTabSz="827088"/>
            <a:r>
              <a:rPr lang="en-SG" sz="2300" i="1">
                <a:latin typeface="Times" pitchFamily="18" charset="0"/>
              </a:rPr>
              <a:t>Proteins (Function)</a:t>
            </a:r>
          </a:p>
        </p:txBody>
      </p:sp>
      <p:sp>
        <p:nvSpPr>
          <p:cNvPr id="289804" name="AutoShape 12"/>
          <p:cNvSpPr>
            <a:spLocks noChangeArrowheads="1"/>
          </p:cNvSpPr>
          <p:nvPr/>
        </p:nvSpPr>
        <p:spPr bwMode="auto">
          <a:xfrm>
            <a:off x="2362200" y="2638425"/>
            <a:ext cx="3505200" cy="257175"/>
          </a:xfrm>
          <a:prstGeom prst="rightArrow">
            <a:avLst>
              <a:gd name="adj1" fmla="val 50000"/>
              <a:gd name="adj2" fmla="val 340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2405063" y="2286000"/>
            <a:ext cx="292893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l" defTabSz="827088"/>
            <a:r>
              <a:rPr lang="en-SG" sz="1800" i="1">
                <a:latin typeface="Times" pitchFamily="18" charset="0"/>
              </a:rPr>
              <a:t>Gene expression &amp; regulation</a:t>
            </a:r>
          </a:p>
        </p:txBody>
      </p:sp>
      <p:sp>
        <p:nvSpPr>
          <p:cNvPr id="289806" name="Text Box 14"/>
          <p:cNvSpPr txBox="1">
            <a:spLocks noChangeArrowheads="1"/>
          </p:cNvSpPr>
          <p:nvPr/>
        </p:nvSpPr>
        <p:spPr bwMode="auto">
          <a:xfrm>
            <a:off x="3048000" y="4648200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SG"/>
              <a:t>Microarray data</a:t>
            </a:r>
          </a:p>
        </p:txBody>
      </p:sp>
      <p:pic>
        <p:nvPicPr>
          <p:cNvPr id="28980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048000"/>
            <a:ext cx="1600200" cy="1557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89808" name="Rectangle 16"/>
          <p:cNvSpPr>
            <a:spLocks noChangeArrowheads="1"/>
          </p:cNvSpPr>
          <p:nvPr/>
        </p:nvSpPr>
        <p:spPr bwMode="auto">
          <a:xfrm>
            <a:off x="304800" y="4648200"/>
            <a:ext cx="2438400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algn="l" defTabSz="827088"/>
            <a:r>
              <a:rPr lang="en-SG" sz="2300">
                <a:latin typeface="Arial" pitchFamily="34" charset="0"/>
              </a:rPr>
              <a:t>DNA Sequences</a:t>
            </a:r>
          </a:p>
        </p:txBody>
      </p:sp>
      <p:graphicFrame>
        <p:nvGraphicFramePr>
          <p:cNvPr id="289809" name="Object 17"/>
          <p:cNvGraphicFramePr>
            <a:graphicFrameLocks noChangeAspect="1"/>
          </p:cNvGraphicFramePr>
          <p:nvPr/>
        </p:nvGraphicFramePr>
        <p:xfrm>
          <a:off x="3429000" y="5105400"/>
          <a:ext cx="1524000" cy="1133475"/>
        </p:xfrm>
        <a:graphic>
          <a:graphicData uri="http://schemas.openxmlformats.org/presentationml/2006/ole">
            <p:oleObj spid="_x0000_s459780" name="Equation" r:id="rId7" imgW="444240" imgH="330120" progId="Equation.DSMT4">
              <p:embed/>
            </p:oleObj>
          </a:graphicData>
        </a:graphic>
      </p:graphicFrame>
      <p:sp>
        <p:nvSpPr>
          <p:cNvPr id="289810" name="Rectangle 18"/>
          <p:cNvSpPr>
            <a:spLocks noChangeArrowheads="1"/>
          </p:cNvSpPr>
          <p:nvPr/>
        </p:nvSpPr>
        <p:spPr bwMode="auto">
          <a:xfrm>
            <a:off x="5791200" y="4724400"/>
            <a:ext cx="2971800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algn="l" defTabSz="827088"/>
            <a:r>
              <a:rPr lang="en-SG" sz="2300">
                <a:latin typeface="Arial" pitchFamily="34" charset="0"/>
              </a:rPr>
              <a:t>Protein Sequences</a:t>
            </a:r>
          </a:p>
        </p:txBody>
      </p:sp>
      <p:sp>
        <p:nvSpPr>
          <p:cNvPr id="289812" name="AutoShape 20"/>
          <p:cNvSpPr>
            <a:spLocks noChangeArrowheads="1"/>
          </p:cNvSpPr>
          <p:nvPr/>
        </p:nvSpPr>
        <p:spPr bwMode="auto">
          <a:xfrm>
            <a:off x="3657600" y="1600200"/>
            <a:ext cx="304800" cy="403225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289813" name="AutoShape 21"/>
          <p:cNvSpPr>
            <a:spLocks noChangeArrowheads="1"/>
          </p:cNvSpPr>
          <p:nvPr/>
        </p:nvSpPr>
        <p:spPr bwMode="auto">
          <a:xfrm>
            <a:off x="4114800" y="1676400"/>
            <a:ext cx="304800" cy="327025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289814" name="Text Box 22"/>
          <p:cNvSpPr txBox="1">
            <a:spLocks noChangeArrowheads="1"/>
          </p:cNvSpPr>
          <p:nvPr/>
        </p:nvSpPr>
        <p:spPr bwMode="auto">
          <a:xfrm>
            <a:off x="4699000" y="1195388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SG" sz="4000"/>
              <a:t>…</a:t>
            </a:r>
          </a:p>
        </p:txBody>
      </p:sp>
      <p:sp>
        <p:nvSpPr>
          <p:cNvPr id="289815" name="Text Box 23"/>
          <p:cNvSpPr txBox="1">
            <a:spLocks noChangeArrowheads="1"/>
          </p:cNvSpPr>
          <p:nvPr/>
        </p:nvSpPr>
        <p:spPr bwMode="auto">
          <a:xfrm>
            <a:off x="2895600" y="1219200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SG" sz="4000"/>
              <a:t>…</a:t>
            </a:r>
          </a:p>
        </p:txBody>
      </p:sp>
      <p:sp>
        <p:nvSpPr>
          <p:cNvPr id="289816" name="Text Box 24"/>
          <p:cNvSpPr txBox="1">
            <a:spLocks noChangeArrowheads="1"/>
          </p:cNvSpPr>
          <p:nvPr/>
        </p:nvSpPr>
        <p:spPr bwMode="auto">
          <a:xfrm>
            <a:off x="2895600" y="1143000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SG" dirty="0"/>
              <a:t>Biology Literature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914400"/>
            <a:ext cx="8656638" cy="5867400"/>
            <a:chOff x="0" y="576"/>
            <a:chExt cx="5453" cy="3696"/>
          </a:xfrm>
        </p:grpSpPr>
        <p:sp>
          <p:nvSpPr>
            <p:cNvPr id="289818" name="Text Box 26"/>
            <p:cNvSpPr txBox="1">
              <a:spLocks noChangeArrowheads="1"/>
            </p:cNvSpPr>
            <p:nvPr/>
          </p:nvSpPr>
          <p:spPr bwMode="auto">
            <a:xfrm>
              <a:off x="401" y="3936"/>
              <a:ext cx="10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SG" b="1"/>
                <a:t>Genomics</a:t>
              </a:r>
            </a:p>
          </p:txBody>
        </p:sp>
        <p:sp>
          <p:nvSpPr>
            <p:cNvPr id="289819" name="Text Box 27"/>
            <p:cNvSpPr txBox="1">
              <a:spLocks noChangeArrowheads="1"/>
            </p:cNvSpPr>
            <p:nvPr/>
          </p:nvSpPr>
          <p:spPr bwMode="auto">
            <a:xfrm>
              <a:off x="3990" y="3936"/>
              <a:ext cx="11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SG" b="1"/>
                <a:t>Proteomics</a:t>
              </a:r>
            </a:p>
          </p:txBody>
        </p:sp>
        <p:sp>
          <p:nvSpPr>
            <p:cNvPr id="289820" name="Text Box 28"/>
            <p:cNvSpPr txBox="1">
              <a:spLocks noChangeArrowheads="1"/>
            </p:cNvSpPr>
            <p:nvPr/>
          </p:nvSpPr>
          <p:spPr bwMode="auto">
            <a:xfrm>
              <a:off x="1851" y="3984"/>
              <a:ext cx="16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SG" b="1"/>
                <a:t>Transcriptomics</a:t>
              </a:r>
            </a:p>
          </p:txBody>
        </p:sp>
        <p:sp>
          <p:nvSpPr>
            <p:cNvPr id="289821" name="Oval 29"/>
            <p:cNvSpPr>
              <a:spLocks noChangeArrowheads="1"/>
            </p:cNvSpPr>
            <p:nvPr/>
          </p:nvSpPr>
          <p:spPr bwMode="auto">
            <a:xfrm>
              <a:off x="0" y="1536"/>
              <a:ext cx="1920" cy="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89822" name="Oval 30"/>
            <p:cNvSpPr>
              <a:spLocks noChangeArrowheads="1"/>
            </p:cNvSpPr>
            <p:nvPr/>
          </p:nvSpPr>
          <p:spPr bwMode="auto">
            <a:xfrm>
              <a:off x="1680" y="1392"/>
              <a:ext cx="1968" cy="26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89823" name="Oval 31"/>
            <p:cNvSpPr>
              <a:spLocks noChangeArrowheads="1"/>
            </p:cNvSpPr>
            <p:nvPr/>
          </p:nvSpPr>
          <p:spPr bwMode="auto">
            <a:xfrm>
              <a:off x="3504" y="1392"/>
              <a:ext cx="1920" cy="2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89824" name="Oval 32"/>
            <p:cNvSpPr>
              <a:spLocks noChangeArrowheads="1"/>
            </p:cNvSpPr>
            <p:nvPr/>
          </p:nvSpPr>
          <p:spPr bwMode="auto">
            <a:xfrm>
              <a:off x="816" y="576"/>
              <a:ext cx="3360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89825" name="Text Box 33"/>
            <p:cNvSpPr txBox="1">
              <a:spLocks noChangeArrowheads="1"/>
            </p:cNvSpPr>
            <p:nvPr/>
          </p:nvSpPr>
          <p:spPr bwMode="auto">
            <a:xfrm>
              <a:off x="4272" y="624"/>
              <a:ext cx="1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SG" b="1" dirty="0"/>
                <a:t>Text Mining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461826" name="Picture 2"/>
          <p:cNvPicPr>
            <a:picLocks noChangeAspect="1" noChangeArrowheads="1"/>
          </p:cNvPicPr>
          <p:nvPr/>
        </p:nvPicPr>
        <p:blipFill>
          <a:blip r:embed="rId3"/>
          <a:srcRect t="18297" b="6703"/>
          <a:stretch>
            <a:fillRect/>
          </a:stretch>
        </p:blipFill>
        <p:spPr bwMode="auto">
          <a:xfrm>
            <a:off x="0" y="238539"/>
            <a:ext cx="97536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4474" y="4333254"/>
            <a:ext cx="1559526" cy="252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900113" cy="304800"/>
          </a:xfrm>
          <a:prstGeom prst="rect">
            <a:avLst/>
          </a:prstGeom>
          <a:noFill/>
        </p:spPr>
        <p:txBody>
          <a:bodyPr/>
          <a:lstStyle/>
          <a:p>
            <a:fld id="{0BA829A2-4810-4DB6-969E-374C8B73F36C}" type="slidenum">
              <a:rPr lang="en-GB"/>
              <a:pPr/>
              <a:t>13</a:t>
            </a:fld>
            <a:endParaRPr lang="en-GB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 of Assessment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Written Examination (Typically 3 hrs)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Individual Assignment</a:t>
            </a:r>
          </a:p>
          <a:p>
            <a:endParaRPr lang="en-GB" dirty="0"/>
          </a:p>
          <a:p>
            <a:r>
              <a:rPr lang="en-GB" dirty="0" smtClean="0"/>
              <a:t>Group Assignment (~ 8 weeks)</a:t>
            </a:r>
          </a:p>
          <a:p>
            <a:pPr lvl="1"/>
            <a:r>
              <a:rPr lang="en-GB" dirty="0" smtClean="0"/>
              <a:t>Collaborative project in small groups (~ 5 students)</a:t>
            </a:r>
          </a:p>
          <a:p>
            <a:pPr lvl="1"/>
            <a:r>
              <a:rPr lang="en-GB" dirty="0" smtClean="0"/>
              <a:t>Produce a report on a given topic.</a:t>
            </a:r>
          </a:p>
          <a:p>
            <a:pPr lvl="2"/>
            <a:r>
              <a:rPr lang="en-GB" dirty="0" smtClean="0"/>
              <a:t>Completed for peer-learning</a:t>
            </a:r>
          </a:p>
          <a:p>
            <a:pPr lvl="2"/>
            <a:r>
              <a:rPr lang="en-GB" dirty="0" smtClean="0"/>
              <a:t>Broad, inter-disciplinary topics, not covered in lectures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MSc</a:t>
            </a:r>
            <a:r>
              <a:rPr lang="en-US" dirty="0" smtClean="0"/>
              <a:t> in Bioinformatics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baseline="0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The program starts and gives students enough time to learn about tool use and later on tool development.</a:t>
            </a:r>
          </a:p>
          <a:p>
            <a:endParaRPr lang="en-US" sz="2000" baseline="0" dirty="0" smtClean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The six core modules are: two biology modules; an introductory bioinformatics module, which train students to be proficient tool users; a statistics module; and two modules on algorithms for bioinformatics, which train students to put together new efficient tools besides being able to apply existing tools.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900113" cy="304800"/>
          </a:xfrm>
          <a:prstGeom prst="rect">
            <a:avLst/>
          </a:prstGeom>
          <a:noFill/>
        </p:spPr>
        <p:txBody>
          <a:bodyPr/>
          <a:lstStyle/>
          <a:p>
            <a:fld id="{B6CF1007-7499-4547-BB08-14CDB56E2C99}" type="slidenum">
              <a:rPr lang="en-GB"/>
              <a:pPr/>
              <a:t>15</a:t>
            </a:fld>
            <a:endParaRPr lang="en-GB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BI6101 Introductory Biology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latin typeface="Arial" charset="0"/>
              </a:rPr>
              <a:t>Lectures</a:t>
            </a:r>
          </a:p>
          <a:p>
            <a:pPr lvl="1"/>
            <a:r>
              <a:rPr lang="en-GB" sz="1600" dirty="0" smtClean="0">
                <a:latin typeface="Arial" charset="0"/>
              </a:rPr>
              <a:t>Overview of the Life Sciences			3 hrs</a:t>
            </a:r>
          </a:p>
          <a:p>
            <a:pPr lvl="1"/>
            <a:r>
              <a:rPr lang="en-GB" sz="1600" dirty="0" smtClean="0">
                <a:latin typeface="Arial" charset="0"/>
              </a:rPr>
              <a:t>The Building Blocks of Life			3 hrs</a:t>
            </a:r>
          </a:p>
          <a:p>
            <a:pPr lvl="1"/>
            <a:r>
              <a:rPr lang="en-GB" sz="1600" dirty="0" smtClean="0">
                <a:latin typeface="Arial" charset="0"/>
              </a:rPr>
              <a:t>Molecular Genetics				9 hrs</a:t>
            </a:r>
          </a:p>
          <a:p>
            <a:pPr lvl="1"/>
            <a:r>
              <a:rPr lang="en-GB" sz="1600" dirty="0" smtClean="0">
                <a:latin typeface="Arial" charset="0"/>
              </a:rPr>
              <a:t>Cell Biology					6 hrs</a:t>
            </a:r>
          </a:p>
          <a:p>
            <a:pPr lvl="1"/>
            <a:r>
              <a:rPr lang="en-GB" sz="1600" dirty="0" smtClean="0">
                <a:latin typeface="Arial" charset="0"/>
              </a:rPr>
              <a:t>Biochemistry – Cellular </a:t>
            </a:r>
            <a:r>
              <a:rPr lang="en-GB" sz="1600" dirty="0" err="1" smtClean="0">
                <a:latin typeface="Arial" charset="0"/>
              </a:rPr>
              <a:t>Energetics</a:t>
            </a:r>
            <a:r>
              <a:rPr lang="en-GB" sz="1600" dirty="0" smtClean="0">
                <a:latin typeface="Arial" charset="0"/>
              </a:rPr>
              <a:t> 		3 hrs</a:t>
            </a:r>
          </a:p>
          <a:p>
            <a:pPr lvl="1"/>
            <a:r>
              <a:rPr lang="en-GB" sz="1600" dirty="0" smtClean="0">
                <a:latin typeface="Arial" charset="0"/>
              </a:rPr>
              <a:t>Patterns of Inheritance (Classical Genetics)	3 hrs</a:t>
            </a:r>
          </a:p>
          <a:p>
            <a:pPr lvl="1"/>
            <a:r>
              <a:rPr lang="en-GB" sz="1600" dirty="0" smtClean="0">
                <a:latin typeface="Arial" charset="0"/>
              </a:rPr>
              <a:t>Developmental Biology			3 hrs</a:t>
            </a:r>
          </a:p>
          <a:p>
            <a:pPr lvl="1"/>
            <a:r>
              <a:rPr lang="en-GB" sz="1600" dirty="0" smtClean="0">
                <a:latin typeface="Arial" charset="0"/>
              </a:rPr>
              <a:t>Ecology and Evolution			6 hrs</a:t>
            </a:r>
          </a:p>
          <a:p>
            <a:pPr lvl="1"/>
            <a:endParaRPr lang="en-GB" sz="1600" dirty="0" smtClean="0">
              <a:latin typeface="Arial" charset="0"/>
            </a:endParaRPr>
          </a:p>
          <a:p>
            <a:r>
              <a:rPr lang="en-GB" dirty="0" smtClean="0"/>
              <a:t>Practical sessions</a:t>
            </a:r>
          </a:p>
          <a:p>
            <a:pPr lvl="1"/>
            <a:r>
              <a:rPr lang="en-GB" sz="1600" dirty="0" smtClean="0">
                <a:latin typeface="Arial" charset="0"/>
              </a:rPr>
              <a:t>Cell and Molecular Biology			3 hrs</a:t>
            </a:r>
          </a:p>
          <a:p>
            <a:pPr lvl="1"/>
            <a:r>
              <a:rPr lang="en-GB" sz="1600" dirty="0" smtClean="0">
                <a:latin typeface="Arial" charset="0"/>
              </a:rPr>
              <a:t>Genetics					3 hrs</a:t>
            </a:r>
          </a:p>
          <a:p>
            <a:pPr lvl="1"/>
            <a:r>
              <a:rPr lang="en-GB" sz="1600" dirty="0" smtClean="0">
                <a:latin typeface="Arial" charset="0"/>
              </a:rPr>
              <a:t>Unity and Diversity of Life (Ecology and Evolution)	3 hrs</a:t>
            </a:r>
          </a:p>
          <a:p>
            <a:pPr lvl="1"/>
            <a:r>
              <a:rPr lang="en-GB" sz="1600" dirty="0" smtClean="0">
                <a:latin typeface="Arial" charset="0"/>
              </a:rPr>
              <a:t>Human Physiology				3 hrs</a:t>
            </a:r>
          </a:p>
        </p:txBody>
      </p:sp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1197601"/>
            <a:ext cx="2381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BI6102 </a:t>
            </a:r>
            <a:r>
              <a:rPr lang="en-US" altLang="zh-CN" dirty="0" smtClean="0">
                <a:ea typeface="SimSun" pitchFamily="2" charset="-122"/>
              </a:rPr>
              <a:t>Introductory Bioinformatics 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SG" dirty="0" smtClean="0"/>
              <a:t>Part I: </a:t>
            </a:r>
            <a:r>
              <a:rPr lang="en-SG" dirty="0"/>
              <a:t>Sequence Alignment</a:t>
            </a:r>
          </a:p>
        </p:txBody>
      </p:sp>
      <p:graphicFrame>
        <p:nvGraphicFramePr>
          <p:cNvPr id="29081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5800" y="1524000"/>
          <a:ext cx="8077200" cy="3505200"/>
        </p:xfrm>
        <a:graphic>
          <a:graphicData uri="http://schemas.openxmlformats.org/presentationml/2006/ole">
            <p:oleObj spid="_x0000_s460802" name="Photo Editor Photo" r:id="rId4" imgW="12142857" imgH="15714286" progId="">
              <p:embed/>
            </p:oleObj>
          </a:graphicData>
        </a:graphic>
      </p:graphicFrame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470079" y="5409127"/>
            <a:ext cx="4930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SG" dirty="0">
                <a:latin typeface="Tahoma" pitchFamily="34" charset="0"/>
              </a:rPr>
              <a:t>Multiple sequence alignment of 7 </a:t>
            </a:r>
            <a:r>
              <a:rPr lang="en-SG" dirty="0" err="1" smtClean="0">
                <a:latin typeface="Tahoma" pitchFamily="34" charset="0"/>
              </a:rPr>
              <a:t>neuroglobins</a:t>
            </a:r>
            <a:endParaRPr lang="en-SG" dirty="0">
              <a:latin typeface="Tahoma" pitchFamily="34" charset="0"/>
            </a:endParaRP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6781800" y="1524000"/>
            <a:ext cx="457200" cy="1752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1828800"/>
            <a:ext cx="4191000" cy="2590800"/>
          </a:xfrm>
        </p:spPr>
        <p:txBody>
          <a:bodyPr/>
          <a:lstStyle/>
          <a:p>
            <a:r>
              <a:rPr lang="en-SG" dirty="0" smtClean="0"/>
              <a:t>BI6102 </a:t>
            </a:r>
            <a:r>
              <a:rPr lang="en-US" altLang="zh-CN" dirty="0" smtClean="0">
                <a:ea typeface="SimSun" pitchFamily="2" charset="-122"/>
              </a:rPr>
              <a:t>Introductory Bioinformatics </a:t>
            </a:r>
            <a:r>
              <a:rPr lang="en-SG" dirty="0" smtClean="0"/>
              <a:t>Part II: </a:t>
            </a:r>
            <a:r>
              <a:rPr lang="en-SG" dirty="0"/>
              <a:t>Microarray data clustering</a:t>
            </a:r>
          </a:p>
        </p:txBody>
      </p:sp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"/>
            <a:ext cx="2586038" cy="6705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80375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Verdana" pitchFamily="34" charset="0"/>
              </a:rPr>
              <a:t>BI6103 </a:t>
            </a:r>
            <a:r>
              <a:rPr lang="en-US" altLang="zh-CN" dirty="0" smtClean="0">
                <a:ea typeface="SimSun" pitchFamily="2" charset="-122"/>
              </a:rPr>
              <a:t>Computational Biology</a:t>
            </a:r>
            <a:endParaRPr lang="en-US" dirty="0" smtClean="0">
              <a:latin typeface="Verdana" pitchFamily="34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buFontTx/>
              <a:buNone/>
            </a:pPr>
            <a:endParaRPr lang="en-US" u="sng" dirty="0" smtClean="0"/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en-US" dirty="0" smtClean="0"/>
              <a:t>Biological and Mathematical foundations (6 hrs)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en-US" dirty="0" smtClean="0"/>
              <a:t>Probabilistic models of sequences (6 hrs)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en-US" dirty="0" smtClean="0"/>
              <a:t>Hidden Markov models and gene structure prediction (6 hrs)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Protein structure prediction (6 hrs)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en-US" dirty="0" smtClean="0"/>
              <a:t>Motif detection (3 hrs)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en-US" dirty="0" smtClean="0"/>
              <a:t>Detection of gene features (3 hrs)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Recognition of protein features (3 hrs)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Protein-protein interactions (3 hrs)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en-US" dirty="0" smtClean="0"/>
              <a:t>Revision (3hrs)</a:t>
            </a:r>
          </a:p>
          <a:p>
            <a:pPr marL="381000" indent="-3810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513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6900" y="3561007"/>
            <a:ext cx="3453149" cy="276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0" y="4029075"/>
            <a:ext cx="9144000" cy="282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9144000" cy="1214438"/>
          </a:xfrm>
          <a:solidFill>
            <a:srgbClr val="333399"/>
          </a:solidFill>
          <a:ln/>
        </p:spPr>
        <p:txBody>
          <a:bodyPr/>
          <a:lstStyle/>
          <a:p>
            <a:r>
              <a:rPr lang="zh-CN" altLang="en-US" sz="3600" dirty="0">
                <a:solidFill>
                  <a:schemeClr val="bg1"/>
                </a:solidFill>
                <a:latin typeface="Tahoma" pitchFamily="34" charset="0"/>
                <a:ea typeface="SimSun" pitchFamily="2" charset="-122"/>
              </a:rPr>
              <a:t>   </a:t>
            </a:r>
            <a:r>
              <a:rPr lang="en-US" altLang="zh-CN" sz="3600" dirty="0">
                <a:solidFill>
                  <a:schemeClr val="bg1"/>
                </a:solidFill>
                <a:latin typeface="Tahoma" pitchFamily="34" charset="0"/>
                <a:ea typeface="SimSun" pitchFamily="2" charset="-122"/>
              </a:rPr>
              <a:t>Graduate Studies</a:t>
            </a: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5295900" y="188913"/>
            <a:ext cx="3533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en-US" sz="28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" y="2219325"/>
            <a:ext cx="8401050" cy="4306888"/>
          </a:xfrm>
          <a:noFill/>
          <a:ln>
            <a:solidFill>
              <a:srgbClr val="FF6600"/>
            </a:solidFill>
          </a:ln>
        </p:spPr>
        <p:txBody>
          <a:bodyPr/>
          <a:lstStyle/>
          <a:p>
            <a:r>
              <a:rPr lang="en-US" altLang="zh-CN" sz="3200" b="1" dirty="0">
                <a:ea typeface="SimSun" pitchFamily="2" charset="-122"/>
              </a:rPr>
              <a:t>Core subjects include: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3200" b="1" dirty="0">
                <a:ea typeface="SimSun" pitchFamily="2" charset="-122"/>
              </a:rPr>
              <a:t>	</a:t>
            </a:r>
            <a:r>
              <a:rPr lang="en-US" altLang="zh-CN" b="1" dirty="0">
                <a:solidFill>
                  <a:srgbClr val="008000"/>
                </a:solidFill>
                <a:ea typeface="SimSun" pitchFamily="2" charset="-122"/>
              </a:rPr>
              <a:t>Introductory Biology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b="1" dirty="0">
                <a:ea typeface="SimSun" pitchFamily="2" charset="-122"/>
              </a:rPr>
              <a:t>	Introductory Bioinformatics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b="1" dirty="0">
                <a:ea typeface="SimSun" pitchFamily="2" charset="-122"/>
              </a:rPr>
              <a:t>	Computational Biology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b="1" dirty="0">
                <a:ea typeface="SimSun" pitchFamily="2" charset="-122"/>
              </a:rPr>
              <a:t>	</a:t>
            </a:r>
            <a:r>
              <a:rPr lang="en-US" altLang="zh-CN" b="1" dirty="0">
                <a:solidFill>
                  <a:srgbClr val="008000"/>
                </a:solidFill>
                <a:ea typeface="SimSun" pitchFamily="2" charset="-122"/>
              </a:rPr>
              <a:t>Advanced Biology</a:t>
            </a:r>
            <a:r>
              <a:rPr lang="en-US" altLang="zh-CN" b="1" dirty="0">
                <a:ea typeface="SimSun" pitchFamily="2" charset="-122"/>
              </a:rPr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b="1" dirty="0">
                <a:ea typeface="SimSun" pitchFamily="2" charset="-122"/>
              </a:rPr>
              <a:t>	</a:t>
            </a:r>
            <a:r>
              <a:rPr lang="en-US" altLang="zh-CN" b="1" dirty="0" err="1">
                <a:ea typeface="SimSun" pitchFamily="2" charset="-122"/>
              </a:rPr>
              <a:t>Biostatistcs</a:t>
            </a:r>
            <a:endParaRPr lang="en-US" altLang="zh-CN" b="1" dirty="0">
              <a:ea typeface="SimSun" pitchFamily="2" charset="-122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b="1" dirty="0">
                <a:ea typeface="SimSun" pitchFamily="2" charset="-122"/>
              </a:rPr>
              <a:t>	Algorithms for Bioinformatics</a:t>
            </a:r>
          </a:p>
          <a:p>
            <a:pPr>
              <a:lnSpc>
                <a:spcPct val="120000"/>
              </a:lnSpc>
              <a:buFontTx/>
              <a:buNone/>
            </a:pPr>
            <a:endParaRPr lang="zh-CN" altLang="en-US" b="1" dirty="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38125" y="1495425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of Science (Bioinformatics)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pic>
        <p:nvPicPr>
          <p:cNvPr id="369671" name="Picture 7" descr="bi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3060700"/>
            <a:ext cx="4165600" cy="3587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96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6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9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9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9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9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9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9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9" grpId="0" build="p" animBg="1"/>
      <p:bldP spid="3696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 descr="mapS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90913"/>
            <a:ext cx="4421188" cy="3127375"/>
          </a:xfrm>
          <a:prstGeom prst="rect">
            <a:avLst/>
          </a:prstGeom>
          <a:noFill/>
        </p:spPr>
      </p:pic>
      <p:sp>
        <p:nvSpPr>
          <p:cNvPr id="431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/>
              <a:t>About NTU – World Ranking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3388" y="1227138"/>
            <a:ext cx="8324850" cy="4573587"/>
          </a:xfrm>
        </p:spPr>
        <p:txBody>
          <a:bodyPr/>
          <a:lstStyle/>
          <a:p>
            <a:pPr marL="0" indent="0">
              <a:lnSpc>
                <a:spcPct val="130000"/>
              </a:lnSpc>
              <a:buFontTx/>
              <a:buNone/>
            </a:pPr>
            <a:r>
              <a:rPr lang="en-US" sz="1800"/>
              <a:t>Rank 15</a:t>
            </a:r>
            <a:r>
              <a:rPr lang="en-US" sz="1800" baseline="30000"/>
              <a:t>th  </a:t>
            </a:r>
            <a:r>
              <a:rPr lang="en-US" sz="1800"/>
              <a:t>- Amongst Technology Universities *</a:t>
            </a:r>
            <a:endParaRPr lang="en-US" sz="1800" baseline="30000"/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sz="1800"/>
              <a:t>Rank 61</a:t>
            </a:r>
            <a:r>
              <a:rPr lang="en-US" sz="1800" baseline="30000"/>
              <a:t>st  </a:t>
            </a:r>
            <a:r>
              <a:rPr lang="en-US" sz="1800"/>
              <a:t>- Globally *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sz="1600"/>
              <a:t>*Source from The Times Higher Education Supplement (THES 2007)</a:t>
            </a:r>
          </a:p>
          <a:p>
            <a:pPr marL="0" indent="0">
              <a:lnSpc>
                <a:spcPct val="130000"/>
              </a:lnSpc>
              <a:buFontTx/>
              <a:buNone/>
            </a:pPr>
            <a:endParaRPr lang="en-US" sz="1800" u="sng"/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sz="1800"/>
              <a:t>Rank 4</a:t>
            </a:r>
            <a:r>
              <a:rPr lang="en-US" sz="1800" baseline="30000"/>
              <a:t>th</a:t>
            </a:r>
            <a:r>
              <a:rPr lang="en-US" sz="1800"/>
              <a:t>   - Globally in Engineering Publications </a:t>
            </a:r>
            <a:r>
              <a:rPr lang="en-US" sz="1800" baseline="30000"/>
              <a:t>+</a:t>
            </a:r>
            <a:endParaRPr lang="en-US" sz="1800"/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sz="1800"/>
              <a:t>Rank 16</a:t>
            </a:r>
            <a:r>
              <a:rPr lang="en-US" sz="1800" baseline="30000"/>
              <a:t>th  </a:t>
            </a:r>
            <a:r>
              <a:rPr lang="en-US" sz="1800"/>
              <a:t>- Globally in Materials Science Publications </a:t>
            </a:r>
            <a:r>
              <a:rPr lang="en-US" sz="1800" baseline="30000"/>
              <a:t>+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sz="1800"/>
              <a:t>Rank 17</a:t>
            </a:r>
            <a:r>
              <a:rPr lang="en-US" sz="1800" baseline="30000"/>
              <a:t>th  </a:t>
            </a:r>
            <a:r>
              <a:rPr lang="en-US" sz="1800"/>
              <a:t>- Globally in Computer Science Publications </a:t>
            </a:r>
            <a:r>
              <a:rPr lang="en-US" sz="1800" baseline="30000"/>
              <a:t>+</a:t>
            </a:r>
            <a:endParaRPr lang="en-US" sz="1800"/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sz="1600" baseline="30000"/>
              <a:t>+</a:t>
            </a:r>
            <a:r>
              <a:rPr lang="en-US" sz="1600"/>
              <a:t>Source from ISI Web of Knowledge</a:t>
            </a:r>
            <a:endParaRPr lang="en-US" sz="1600" baseline="30000"/>
          </a:p>
          <a:p>
            <a:pPr marL="0" indent="0">
              <a:lnSpc>
                <a:spcPct val="130000"/>
              </a:lnSpc>
            </a:pPr>
            <a:endParaRPr lang="en-US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MSc</a:t>
            </a:r>
            <a:r>
              <a:rPr lang="en-US" dirty="0" smtClean="0"/>
              <a:t> in Bioinformatics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After taking all six core subjects the students are expected to be proficient in implementing, improving and creating new software tools and methods for analyzing and organizing data. </a:t>
            </a:r>
          </a:p>
          <a:p>
            <a:endParaRPr lang="en-US" dirty="0" smtClean="0"/>
          </a:p>
          <a:p>
            <a:r>
              <a:rPr lang="en-US" dirty="0" smtClean="0"/>
              <a:t>Once this core foundation is laid, the students can moved on to select more current and diverse topics in </a:t>
            </a:r>
            <a:r>
              <a:rPr lang="en-US" dirty="0" smtClean="0"/>
              <a:t>bioinformatics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0" y="4029075"/>
            <a:ext cx="9144000" cy="282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9144000" cy="1214438"/>
          </a:xfrm>
          <a:solidFill>
            <a:srgbClr val="333399"/>
          </a:solidFill>
          <a:ln/>
        </p:spPr>
        <p:txBody>
          <a:bodyPr/>
          <a:lstStyle/>
          <a:p>
            <a:r>
              <a:rPr lang="zh-CN" altLang="en-US" sz="3600">
                <a:solidFill>
                  <a:schemeClr val="bg1"/>
                </a:solidFill>
                <a:latin typeface="Tahoma" pitchFamily="34" charset="0"/>
                <a:ea typeface="SimSun" pitchFamily="2" charset="-122"/>
              </a:rPr>
              <a:t>   </a:t>
            </a:r>
            <a:r>
              <a:rPr lang="en-US" altLang="zh-CN" sz="3600">
                <a:solidFill>
                  <a:schemeClr val="bg1"/>
                </a:solidFill>
                <a:latin typeface="Tahoma" pitchFamily="34" charset="0"/>
                <a:ea typeface="SimSun" pitchFamily="2" charset="-122"/>
              </a:rPr>
              <a:t>Graduate Studies</a:t>
            </a: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5295900" y="188913"/>
            <a:ext cx="3533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en-US" sz="28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" y="2219325"/>
            <a:ext cx="6346825" cy="4638675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accent2"/>
                </a:solidFill>
                <a:ea typeface="SimSun" pitchFamily="2" charset="-122"/>
              </a:rPr>
              <a:t>Some electives include: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3200" b="1" dirty="0">
                <a:solidFill>
                  <a:schemeClr val="accent2"/>
                </a:solidFill>
                <a:ea typeface="SimSun" pitchFamily="2" charset="-122"/>
              </a:rPr>
              <a:t>	</a:t>
            </a:r>
            <a:r>
              <a:rPr lang="en-US" altLang="zh-CN" b="1" dirty="0">
                <a:solidFill>
                  <a:schemeClr val="accent2"/>
                </a:solidFill>
                <a:ea typeface="SimSun" pitchFamily="2" charset="-122"/>
              </a:rPr>
              <a:t>High Performance Computing for Bioinformatics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>
                <a:solidFill>
                  <a:schemeClr val="accent2"/>
                </a:solidFill>
                <a:ea typeface="SimSun" pitchFamily="2" charset="-122"/>
              </a:rPr>
              <a:t>	Methods and Tools of Proteomics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>
                <a:solidFill>
                  <a:schemeClr val="accent2"/>
                </a:solidFill>
                <a:ea typeface="SimSun" pitchFamily="2" charset="-122"/>
              </a:rPr>
              <a:t>	Database Systems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>
                <a:solidFill>
                  <a:schemeClr val="accent2"/>
                </a:solidFill>
                <a:ea typeface="SimSun" pitchFamily="2" charset="-122"/>
              </a:rPr>
              <a:t>	</a:t>
            </a:r>
            <a:r>
              <a:rPr lang="en-US" altLang="zh-CN" b="1" dirty="0" smtClean="0">
                <a:solidFill>
                  <a:schemeClr val="accent2"/>
                </a:solidFill>
                <a:ea typeface="SimSun" pitchFamily="2" charset="-122"/>
              </a:rPr>
              <a:t>Special Topics in </a:t>
            </a:r>
            <a:r>
              <a:rPr lang="en-US" altLang="zh-CN" b="1" dirty="0" smtClean="0">
                <a:solidFill>
                  <a:schemeClr val="accent2"/>
                </a:solidFill>
                <a:ea typeface="SimSun" pitchFamily="2" charset="-122"/>
              </a:rPr>
              <a:t>Bioinformatics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zh-CN" b="1" dirty="0" smtClean="0">
              <a:solidFill>
                <a:schemeClr val="accent2"/>
              </a:solidFill>
              <a:ea typeface="SimSun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chemeClr val="accent2"/>
                </a:solidFill>
                <a:ea typeface="SimSun" pitchFamily="2" charset="-122"/>
              </a:rPr>
              <a:t>	Directed </a:t>
            </a:r>
            <a:r>
              <a:rPr lang="en-US" altLang="zh-CN" b="1" dirty="0">
                <a:solidFill>
                  <a:schemeClr val="accent2"/>
                </a:solidFill>
                <a:ea typeface="SimSun" pitchFamily="2" charset="-122"/>
              </a:rPr>
              <a:t>Reading *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>
                <a:solidFill>
                  <a:schemeClr val="accent2"/>
                </a:solidFill>
                <a:ea typeface="SimSun" pitchFamily="2" charset="-122"/>
              </a:rPr>
              <a:t>	</a:t>
            </a:r>
            <a:endParaRPr lang="en-US" altLang="zh-CN" sz="1600" b="1" dirty="0">
              <a:solidFill>
                <a:schemeClr val="accent2"/>
              </a:solidFill>
              <a:ea typeface="SimSun" pitchFamily="2" charset="-122"/>
            </a:endParaRP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238125" y="1495425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of Science (Bioinformatics)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pic>
        <p:nvPicPr>
          <p:cNvPr id="371719" name="Picture 7" descr="b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3538" y="2097088"/>
            <a:ext cx="3700462" cy="38957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1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1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1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1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7" grpId="0" uiExpand="1" build="p"/>
      <p:bldP spid="3717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Recommended Timetable 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dirty="0" smtClean="0"/>
              <a:t>full-time candidate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u="sng" dirty="0" smtClean="0"/>
              <a:t>Semester 1</a:t>
            </a:r>
            <a:endParaRPr lang="en-US" b="1" dirty="0" smtClean="0"/>
          </a:p>
          <a:p>
            <a:r>
              <a:rPr lang="en-US" b="1" dirty="0" smtClean="0"/>
              <a:t>Complete the courses:</a:t>
            </a:r>
          </a:p>
          <a:p>
            <a:pPr lvl="1"/>
            <a:r>
              <a:rPr lang="en-US" b="1" dirty="0" smtClean="0"/>
              <a:t>BI6101 Introductory Biology </a:t>
            </a:r>
          </a:p>
          <a:p>
            <a:pPr lvl="1"/>
            <a:r>
              <a:rPr lang="en-US" b="1" dirty="0" smtClean="0"/>
              <a:t>BI6102 Introductory Bioinformatics</a:t>
            </a:r>
          </a:p>
          <a:p>
            <a:pPr lvl="1"/>
            <a:r>
              <a:rPr lang="en-US" b="1" dirty="0" smtClean="0"/>
              <a:t>BI6104 Biostatistics </a:t>
            </a:r>
          </a:p>
          <a:p>
            <a:pPr lvl="1"/>
            <a:r>
              <a:rPr lang="en-US" b="1" dirty="0" smtClean="0"/>
              <a:t>BI6106 Algorithms for Bioinformatics </a:t>
            </a:r>
          </a:p>
          <a:p>
            <a:pPr lvl="1"/>
            <a:r>
              <a:rPr lang="en-US" b="1" dirty="0" smtClean="0"/>
              <a:t>One elective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Semester 2</a:t>
            </a:r>
            <a:endParaRPr lang="en-US" b="1" dirty="0" smtClean="0"/>
          </a:p>
          <a:p>
            <a:r>
              <a:rPr lang="en-US" b="1" dirty="0" smtClean="0"/>
              <a:t>Complete the courses:</a:t>
            </a:r>
          </a:p>
          <a:p>
            <a:pPr lvl="1"/>
            <a:r>
              <a:rPr lang="en-US" b="1" dirty="0" smtClean="0"/>
              <a:t>BI6103 Computational Biology </a:t>
            </a:r>
            <a:endParaRPr lang="en-US" b="1" dirty="0"/>
          </a:p>
          <a:p>
            <a:pPr lvl="1"/>
            <a:r>
              <a:rPr lang="en-US" b="1" dirty="0" smtClean="0"/>
              <a:t>BI6105 Advanced Biology, and</a:t>
            </a:r>
          </a:p>
          <a:p>
            <a:pPr lvl="1"/>
            <a:r>
              <a:rPr lang="en-US" b="1" dirty="0" smtClean="0"/>
              <a:t>One electives.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Full Year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Undertake the project and complete the project dissertation.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Recommended Timetable 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dirty="0" smtClean="0"/>
              <a:t>Part-time candidate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u="sng" dirty="0" smtClean="0"/>
              <a:t>Year 1</a:t>
            </a:r>
          </a:p>
          <a:p>
            <a:r>
              <a:rPr lang="en-US" b="1" dirty="0" smtClean="0"/>
              <a:t>Semester 1: To complete the core courses</a:t>
            </a:r>
          </a:p>
          <a:p>
            <a:pPr lvl="1"/>
            <a:r>
              <a:rPr lang="en-US" b="1" dirty="0" smtClean="0"/>
              <a:t>BI6101 Introductory Biology 	</a:t>
            </a:r>
          </a:p>
          <a:p>
            <a:pPr lvl="1"/>
            <a:r>
              <a:rPr lang="en-US" b="1" dirty="0" smtClean="0"/>
              <a:t>BI6102 Introductory Bioinformatics </a:t>
            </a:r>
          </a:p>
          <a:p>
            <a:r>
              <a:rPr lang="en-US" b="1" dirty="0" smtClean="0"/>
              <a:t>Semester 2: To complete the core courses</a:t>
            </a:r>
          </a:p>
          <a:p>
            <a:pPr lvl="1"/>
            <a:r>
              <a:rPr lang="en-US" b="1" dirty="0" smtClean="0"/>
              <a:t>BI6103 Computational Biology </a:t>
            </a:r>
          </a:p>
          <a:p>
            <a:pPr lvl="1"/>
            <a:r>
              <a:rPr lang="en-US" b="1" dirty="0" smtClean="0"/>
              <a:t>BI6105 Advanced Biology </a:t>
            </a:r>
          </a:p>
          <a:p>
            <a:pPr lvl="1"/>
            <a:r>
              <a:rPr lang="en-US" b="1" dirty="0" smtClean="0"/>
              <a:t>and elective</a:t>
            </a:r>
          </a:p>
          <a:p>
            <a:pPr lvl="1"/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Year 2</a:t>
            </a:r>
          </a:p>
          <a:p>
            <a:r>
              <a:rPr lang="en-US" b="1" dirty="0" smtClean="0"/>
              <a:t>Semester 1: To complete the core courses</a:t>
            </a:r>
          </a:p>
          <a:p>
            <a:pPr lvl="1"/>
            <a:r>
              <a:rPr lang="en-US" b="1" dirty="0" smtClean="0"/>
              <a:t>BI6104 Biostatistics</a:t>
            </a:r>
          </a:p>
          <a:p>
            <a:pPr lvl="1"/>
            <a:r>
              <a:rPr lang="en-US" b="1" dirty="0" smtClean="0"/>
              <a:t>BI6106 Algorithms for Bioinformatics </a:t>
            </a:r>
          </a:p>
          <a:p>
            <a:r>
              <a:rPr lang="en-US" b="1" dirty="0" smtClean="0"/>
              <a:t>Semester 2: To complete</a:t>
            </a:r>
          </a:p>
          <a:p>
            <a:pPr lvl="1"/>
            <a:r>
              <a:rPr lang="en-US" b="1" dirty="0" smtClean="0"/>
              <a:t>(a) the remaining elective and the project dissertation, </a:t>
            </a:r>
          </a:p>
          <a:p>
            <a:r>
              <a:rPr lang="en-US" b="1" dirty="0" smtClean="0"/>
              <a:t>Or</a:t>
            </a:r>
          </a:p>
          <a:p>
            <a:pPr lvl="1"/>
            <a:r>
              <a:rPr lang="en-US" b="1" dirty="0" smtClean="0"/>
              <a:t>(b)  the remaining three electives.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Adjunct Professors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87194" cy="4525963"/>
          </a:xfrm>
        </p:spPr>
        <p:txBody>
          <a:bodyPr/>
          <a:lstStyle/>
          <a:p>
            <a:r>
              <a:rPr lang="en-US" sz="2000" baseline="0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Due to the multidisciplinary nature of the program, the teaching faculty is drawn from the whole range of engineering and science schools in NTU</a:t>
            </a:r>
          </a:p>
          <a:p>
            <a:endParaRPr lang="en-US" sz="2000" baseline="0" dirty="0" smtClean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  <a:p>
            <a:r>
              <a:rPr lang="en-US" sz="2000" baseline="0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Furthermore, there are several adjunct faculty members from GIS, I2R, BII and the National Cancer Centre </a:t>
            </a:r>
          </a:p>
          <a:p>
            <a:pPr lvl="1"/>
            <a:r>
              <a:rPr lang="en-US" baseline="0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Who contribute significantly in teaching and supervision</a:t>
            </a:r>
            <a:endParaRPr lang="en-US" dirty="0"/>
          </a:p>
        </p:txBody>
      </p:sp>
      <p:pic>
        <p:nvPicPr>
          <p:cNvPr id="5" name="Picture 9" descr="astar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815" y="4511700"/>
            <a:ext cx="2683222" cy="1049649"/>
          </a:xfrm>
          <a:prstGeom prst="rect">
            <a:avLst/>
          </a:prstGeom>
          <a:noFill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5153" y="4475187"/>
            <a:ext cx="4497782" cy="10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6096" y="4576450"/>
            <a:ext cx="1854770" cy="89495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0" y="4029075"/>
            <a:ext cx="9144000" cy="282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85027" name="Picture 3" descr="Man on double hel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63" y="1201738"/>
            <a:ext cx="4300537" cy="5656262"/>
          </a:xfrm>
          <a:prstGeom prst="rect">
            <a:avLst/>
          </a:prstGeom>
          <a:noFill/>
        </p:spPr>
      </p:pic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9144000" cy="1214438"/>
          </a:xfrm>
          <a:solidFill>
            <a:srgbClr val="333399"/>
          </a:solidFill>
          <a:ln/>
        </p:spPr>
        <p:txBody>
          <a:bodyPr/>
          <a:lstStyle/>
          <a:p>
            <a:r>
              <a:rPr lang="en-US" altLang="zh-CN" sz="3600" dirty="0">
                <a:solidFill>
                  <a:schemeClr val="bg1"/>
                </a:solidFill>
                <a:latin typeface="Tahoma" pitchFamily="34" charset="0"/>
                <a:ea typeface="SimSun" pitchFamily="2" charset="-122"/>
              </a:rPr>
              <a:t>Q &amp; A</a:t>
            </a:r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5295900" y="188913"/>
            <a:ext cx="3533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en-US" sz="28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2219325"/>
            <a:ext cx="8401050" cy="4306888"/>
          </a:xfrm>
          <a:ln/>
        </p:spPr>
        <p:txBody>
          <a:bodyPr/>
          <a:lstStyle/>
          <a:p>
            <a:pPr>
              <a:buFontTx/>
              <a:buNone/>
            </a:pPr>
            <a:endParaRPr lang="zh-CN" altLang="en-US">
              <a:ea typeface="SimSun" pitchFamily="2" charset="-122"/>
            </a:endParaRPr>
          </a:p>
        </p:txBody>
      </p:sp>
      <p:pic>
        <p:nvPicPr>
          <p:cNvPr id="385031" name="Picture 7" descr="Questions-Comm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050" y="2062163"/>
            <a:ext cx="2590800" cy="4491037"/>
          </a:xfrm>
          <a:prstGeom prst="rect">
            <a:avLst/>
          </a:prstGeom>
          <a:noFill/>
        </p:spPr>
      </p:pic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238125" y="1495425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of Science (Bioinformatics)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 build="p"/>
      <p:bldP spid="3850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186238" y="3917950"/>
            <a:ext cx="4957762" cy="294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70038" y="6207125"/>
            <a:ext cx="17859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42913" y="679450"/>
            <a:ext cx="8229600" cy="219075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5400">
                <a:solidFill>
                  <a:srgbClr val="8A005F"/>
                </a:solidFill>
              </a:rPr>
              <a:t>Thank you.</a:t>
            </a:r>
            <a:br>
              <a:rPr lang="en-US" sz="5400">
                <a:solidFill>
                  <a:srgbClr val="8A005F"/>
                </a:solidFill>
              </a:rPr>
            </a:br>
            <a:r>
              <a:rPr lang="en-US" sz="5400">
                <a:solidFill>
                  <a:srgbClr val="8A005F"/>
                </a:solidFill>
              </a:rPr>
              <a:t/>
            </a:r>
            <a:br>
              <a:rPr lang="en-US" sz="5400">
                <a:solidFill>
                  <a:srgbClr val="8A005F"/>
                </a:solidFill>
              </a:rPr>
            </a:br>
            <a:r>
              <a:rPr lang="en-US" sz="2000">
                <a:solidFill>
                  <a:srgbClr val="8A005F"/>
                </a:solidFill>
              </a:rPr>
              <a:t>For more information on SCE, please visit </a:t>
            </a:r>
            <a:br>
              <a:rPr lang="en-US" sz="2000">
                <a:solidFill>
                  <a:srgbClr val="8A005F"/>
                </a:solidFill>
              </a:rPr>
            </a:br>
            <a:r>
              <a:rPr lang="en-US" sz="2000">
                <a:solidFill>
                  <a:srgbClr val="8A005F"/>
                </a:solidFill>
                <a:hlinkClick r:id="rId3"/>
              </a:rPr>
              <a:t>www.ntu.edu.sg/sce</a:t>
            </a:r>
            <a:endParaRPr lang="en-US" sz="2000">
              <a:solidFill>
                <a:srgbClr val="8A005F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171950" y="3514725"/>
            <a:ext cx="4972050" cy="334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6570" name="Picture 10" descr="IMG_48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2713" y="3448050"/>
            <a:ext cx="4916487" cy="3270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 descr="N4-3"/>
          <p:cNvPicPr>
            <a:picLocks noChangeAspect="1" noChangeArrowheads="1"/>
          </p:cNvPicPr>
          <p:nvPr/>
        </p:nvPicPr>
        <p:blipFill>
          <a:blip r:embed="rId3" cstate="print">
            <a:lum bright="70000" contrast="-32000"/>
          </a:blip>
          <a:srcRect/>
          <a:stretch>
            <a:fillRect/>
          </a:stretch>
        </p:blipFill>
        <p:spPr bwMode="auto">
          <a:xfrm>
            <a:off x="-854075" y="-168275"/>
            <a:ext cx="10785475" cy="7191375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598488" y="398463"/>
            <a:ext cx="4953000" cy="923925"/>
          </a:xfrm>
        </p:spPr>
        <p:txBody>
          <a:bodyPr/>
          <a:lstStyle/>
          <a:p>
            <a:pPr algn="ctr"/>
            <a:r>
              <a:rPr lang="en-GB">
                <a:solidFill>
                  <a:srgbClr val="FF3300"/>
                </a:solidFill>
              </a:rPr>
              <a:t>Our Mission</a:t>
            </a:r>
            <a:endParaRPr lang="en-GB">
              <a:solidFill>
                <a:srgbClr val="FF3300"/>
              </a:solidFill>
              <a:ea typeface="SimSun" pitchFamily="2" charset="-122"/>
            </a:endParaRP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19075" y="1255713"/>
            <a:ext cx="6400800" cy="1406525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en-US" b="1"/>
              <a:t>	To achieve teaching excellence, world-class research and leadership development in computer engineering.</a:t>
            </a:r>
            <a:endParaRPr lang="en-GB" b="1"/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2424113" y="3287713"/>
            <a:ext cx="54276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b="1">
                <a:solidFill>
                  <a:srgbClr val="FF3300"/>
                </a:solidFill>
                <a:latin typeface="Verdana" pitchFamily="34" charset="0"/>
              </a:rPr>
              <a:t>Our Vision</a:t>
            </a:r>
            <a:endParaRPr lang="zh-CN" altLang="en-GB" sz="3200" b="1">
              <a:solidFill>
                <a:srgbClr val="FF3300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896938" y="4083050"/>
            <a:ext cx="858043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30000"/>
              </a:lnSpc>
            </a:pPr>
            <a:r>
              <a:rPr lang="en-US" sz="2000" b="1">
                <a:solidFill>
                  <a:srgbClr val="000099"/>
                </a:solidFill>
              </a:rPr>
              <a:t>To foster an innovative and entrepreneurial community.</a:t>
            </a:r>
          </a:p>
          <a:p>
            <a:pPr marL="342900" indent="-342900" algn="ctr">
              <a:lnSpc>
                <a:spcPct val="130000"/>
              </a:lnSpc>
            </a:pPr>
            <a:r>
              <a:rPr lang="en-US" sz="2000" b="1">
                <a:solidFill>
                  <a:srgbClr val="000099"/>
                </a:solidFill>
              </a:rPr>
              <a:t>To prepare graduates for lifelong learning and leadership.</a:t>
            </a:r>
          </a:p>
          <a:p>
            <a:pPr marL="342900" indent="-342900" algn="ctr">
              <a:lnSpc>
                <a:spcPct val="130000"/>
              </a:lnSpc>
            </a:pPr>
            <a:r>
              <a:rPr lang="en-US" sz="2000" b="1">
                <a:solidFill>
                  <a:srgbClr val="000099"/>
                </a:solidFill>
              </a:rPr>
              <a:t>To conduct cutting edge research in collaboration with industry leaders and renowned institutions worldwide. </a:t>
            </a:r>
            <a:endParaRPr lang="en-GB" sz="2000" b="1">
              <a:solidFill>
                <a:srgbClr val="000099"/>
              </a:solidFill>
            </a:endParaRPr>
          </a:p>
          <a:p>
            <a:pPr marL="342900" indent="-342900" algn="ctr" eaLnBrk="0" hangingPunct="0">
              <a:lnSpc>
                <a:spcPct val="130000"/>
              </a:lnSpc>
            </a:pPr>
            <a:endParaRPr lang="en-GB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/>
      <p:bldP spid="435204" grpId="0" build="p"/>
      <p:bldP spid="435205" grpId="0"/>
      <p:bldP spid="435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0" y="-11113"/>
            <a:ext cx="9144000" cy="1143001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>
                <a:solidFill>
                  <a:schemeClr val="bg1"/>
                </a:solidFill>
                <a:latin typeface="Verdana" pitchFamily="34" charset="0"/>
              </a:rPr>
              <a:t>   </a:t>
            </a:r>
            <a:r>
              <a:rPr lang="en-US" sz="3600" b="1">
                <a:solidFill>
                  <a:schemeClr val="bg1"/>
                </a:solidFill>
                <a:latin typeface="Tahoma" pitchFamily="34" charset="0"/>
              </a:rPr>
              <a:t>Graduate Studies</a:t>
            </a:r>
          </a:p>
        </p:txBody>
      </p:sp>
      <p:pic>
        <p:nvPicPr>
          <p:cNvPr id="441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44750"/>
            <a:ext cx="9144000" cy="4413250"/>
          </a:xfrm>
          <a:prstGeom prst="rect">
            <a:avLst/>
          </a:prstGeom>
          <a:noFill/>
        </p:spPr>
      </p:pic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7675" y="1266825"/>
            <a:ext cx="8229600" cy="3729038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800" b="1" dirty="0" smtClean="0">
                <a:latin typeface="Tahoma" pitchFamily="34" charset="0"/>
              </a:rPr>
              <a:t>Master </a:t>
            </a:r>
            <a:r>
              <a:rPr lang="en-US" sz="2800" b="1" dirty="0">
                <a:latin typeface="Tahoma" pitchFamily="34" charset="0"/>
              </a:rPr>
              <a:t>of Science </a:t>
            </a:r>
            <a:r>
              <a:rPr lang="en-US" sz="2800" b="1" dirty="0" err="1">
                <a:latin typeface="Tahoma" pitchFamily="34" charset="0"/>
              </a:rPr>
              <a:t>Programmes</a:t>
            </a:r>
            <a:endParaRPr lang="en-US" sz="2400" b="1" dirty="0">
              <a:latin typeface="Tahoma" pitchFamily="34" charset="0"/>
              <a:ea typeface="SimSun" pitchFamily="2" charset="-122"/>
            </a:endParaRPr>
          </a:p>
        </p:txBody>
      </p:sp>
      <p:pic>
        <p:nvPicPr>
          <p:cNvPr id="441349" name="Picture 5" descr="gradua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2825" y="3808413"/>
            <a:ext cx="4321175" cy="304958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4029075"/>
            <a:ext cx="9144000" cy="282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9144000" cy="1214438"/>
          </a:xfrm>
          <a:solidFill>
            <a:srgbClr val="333399"/>
          </a:solidFill>
          <a:ln/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   Graduate Studies</a:t>
            </a:r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5295900" y="188913"/>
            <a:ext cx="3533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en-US" sz="28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9238" y="2428875"/>
            <a:ext cx="8401050" cy="3182938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2 </a:t>
            </a:r>
            <a:r>
              <a:rPr lang="en-US" b="1" dirty="0">
                <a:solidFill>
                  <a:schemeClr val="accent2"/>
                </a:solidFill>
              </a:rPr>
              <a:t>years part-time </a:t>
            </a:r>
            <a:r>
              <a:rPr lang="en-US" b="1" dirty="0" err="1">
                <a:solidFill>
                  <a:schemeClr val="accent2"/>
                </a:solidFill>
              </a:rPr>
              <a:t>programme</a:t>
            </a:r>
            <a:r>
              <a:rPr lang="en-US" b="1" dirty="0">
                <a:solidFill>
                  <a:schemeClr val="accent2"/>
                </a:solidFill>
              </a:rPr>
              <a:t> or 1 year full-time 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Coursework only or Coursework + Dissertation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212367" y="1594028"/>
            <a:ext cx="6381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of Science 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(Bioinformatics )</a:t>
            </a:r>
            <a:endParaRPr lang="en-U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pic>
        <p:nvPicPr>
          <p:cNvPr id="443399" name="Picture 7" descr="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5100638"/>
            <a:ext cx="2139950" cy="12715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7" grpId="0" build="p"/>
      <p:bldP spid="4433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0" y="4029075"/>
            <a:ext cx="9144000" cy="282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9144000" cy="1214438"/>
          </a:xfrm>
          <a:solidFill>
            <a:srgbClr val="333399"/>
          </a:solidFill>
          <a:ln/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   Graduate Studies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5295900" y="188913"/>
            <a:ext cx="3533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en-US" sz="28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" y="1563688"/>
            <a:ext cx="8401050" cy="4746625"/>
          </a:xfrm>
          <a:noFill/>
          <a:ln/>
        </p:spPr>
        <p:txBody>
          <a:bodyPr/>
          <a:lstStyle/>
          <a:p>
            <a:r>
              <a:rPr lang="en-US" sz="2400"/>
              <a:t>Candidates are offered with 2 Options of Study: </a:t>
            </a:r>
            <a:br>
              <a:rPr lang="en-US" sz="2400"/>
            </a:br>
            <a:endParaRPr lang="en-US" sz="2400"/>
          </a:p>
          <a:p>
            <a:r>
              <a:rPr lang="en-US" sz="2400" b="1"/>
              <a:t>Option 1 : Coursework and Dissertation(FT &amp; PT) </a:t>
            </a:r>
            <a:br>
              <a:rPr lang="en-US" sz="2400" b="1"/>
            </a:br>
            <a:r>
              <a:rPr lang="en-US" sz="2400"/>
              <a:t>Candidates are required to complete 8 subjects, with a combination of core subjects and electives, and submit a dissertation on a project. </a:t>
            </a:r>
            <a:br>
              <a:rPr lang="en-US" sz="2400"/>
            </a:br>
            <a:endParaRPr lang="en-US" sz="2400"/>
          </a:p>
          <a:p>
            <a:r>
              <a:rPr lang="en-US" sz="2400" b="1"/>
              <a:t>Option 2: Coursework only (PT)</a:t>
            </a:r>
          </a:p>
          <a:p>
            <a:pPr>
              <a:buFontTx/>
              <a:buNone/>
            </a:pPr>
            <a:r>
              <a:rPr lang="en-US" sz="2400"/>
              <a:t>	Candidates are required to complete 10 subjects, with a combination of core subjects, electives, and a compulsory subject entitled ‘</a:t>
            </a:r>
            <a:r>
              <a:rPr lang="en-US" sz="2400" i="1"/>
              <a:t>Directed Reading'</a:t>
            </a:r>
            <a:r>
              <a:rPr lang="en-US" sz="2400" b="1" i="1"/>
              <a:t> </a:t>
            </a:r>
            <a:r>
              <a:rPr lang="en-US" sz="2400"/>
              <a:t>.</a:t>
            </a:r>
          </a:p>
          <a:p>
            <a:pPr>
              <a:buFontTx/>
              <a:buNone/>
            </a:pPr>
            <a:r>
              <a:rPr lang="en-US" sz="1600" b="1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5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5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5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5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5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5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0" y="4029075"/>
            <a:ext cx="9144000" cy="282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9144000" cy="1214438"/>
          </a:xfrm>
          <a:solidFill>
            <a:srgbClr val="333399"/>
          </a:solidFill>
          <a:ln/>
        </p:spPr>
        <p:txBody>
          <a:bodyPr/>
          <a:lstStyle/>
          <a:p>
            <a:r>
              <a:rPr lang="zh-CN" altLang="en-US" sz="3600">
                <a:solidFill>
                  <a:schemeClr val="bg1"/>
                </a:solidFill>
                <a:latin typeface="Tahoma" pitchFamily="34" charset="0"/>
                <a:ea typeface="SimSun" pitchFamily="2" charset="-122"/>
              </a:rPr>
              <a:t>   </a:t>
            </a:r>
            <a:r>
              <a:rPr lang="en-US" altLang="zh-CN" sz="3600">
                <a:solidFill>
                  <a:schemeClr val="bg1"/>
                </a:solidFill>
                <a:latin typeface="Tahoma" pitchFamily="34" charset="0"/>
                <a:ea typeface="SimSun" pitchFamily="2" charset="-122"/>
              </a:rPr>
              <a:t>Graduate Studies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5295900" y="188913"/>
            <a:ext cx="3533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en-US" sz="28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219325"/>
            <a:ext cx="5718175" cy="4306888"/>
          </a:xfrm>
          <a:noFill/>
          <a:ln/>
        </p:spPr>
        <p:txBody>
          <a:bodyPr/>
          <a:lstStyle/>
          <a:p>
            <a:r>
              <a:rPr lang="en-US" altLang="zh-CN">
                <a:ea typeface="SimSun" pitchFamily="2" charset="-122"/>
              </a:rPr>
              <a:t>Bioinformatics is the application of computer technology to the management of biological information and answer biological questions.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>
              <a:ea typeface="SimSun" pitchFamily="2" charset="-122"/>
            </a:endParaRPr>
          </a:p>
          <a:p>
            <a:r>
              <a:rPr lang="en-US" altLang="zh-CN" b="1">
                <a:ea typeface="SimSun" pitchFamily="2" charset="-122"/>
              </a:rPr>
              <a:t>Our model</a:t>
            </a:r>
            <a:r>
              <a:rPr lang="en-US" altLang="zh-CN">
                <a:ea typeface="SimSun" pitchFamily="2" charset="-122"/>
              </a:rPr>
              <a:t>:  core training in technical field and specialty training in computational biology from a system’s perspective.</a:t>
            </a:r>
          </a:p>
          <a:p>
            <a:endParaRPr lang="zh-CN" altLang="en-US" sz="2400">
              <a:solidFill>
                <a:schemeClr val="bg1"/>
              </a:solidFill>
              <a:latin typeface="Tahoma" pitchFamily="34" charset="0"/>
              <a:ea typeface="SimSun" pitchFamily="2" charset="-122"/>
            </a:endParaRP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238125" y="1495425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of Science (Bioinformatics)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pic>
        <p:nvPicPr>
          <p:cNvPr id="373767" name="Picture 7" descr="front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179513"/>
            <a:ext cx="2857500" cy="3333750"/>
          </a:xfrm>
          <a:prstGeom prst="rect">
            <a:avLst/>
          </a:prstGeom>
          <a:noFill/>
        </p:spPr>
      </p:pic>
      <p:pic>
        <p:nvPicPr>
          <p:cNvPr id="373768" name="Picture 8" descr="labexperiment-image2379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3138" y="4194175"/>
            <a:ext cx="1774825" cy="26638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5" grpId="0" build="p"/>
      <p:bldP spid="3737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0" y="4029075"/>
            <a:ext cx="9144000" cy="282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9144000" cy="1214438"/>
          </a:xfrm>
          <a:solidFill>
            <a:srgbClr val="333399"/>
          </a:solidFill>
          <a:ln/>
        </p:spPr>
        <p:txBody>
          <a:bodyPr/>
          <a:lstStyle/>
          <a:p>
            <a:r>
              <a:rPr lang="en-US" altLang="zh-CN" sz="3600">
                <a:solidFill>
                  <a:schemeClr val="bg1"/>
                </a:solidFill>
                <a:latin typeface="Tahoma" pitchFamily="34" charset="0"/>
                <a:ea typeface="SimSun" pitchFamily="2" charset="-122"/>
              </a:rPr>
              <a:t>Graduate Studies</a:t>
            </a:r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5295900" y="188913"/>
            <a:ext cx="3533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en-US" sz="28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" y="2162175"/>
            <a:ext cx="4775200" cy="4030663"/>
          </a:xfrm>
          <a:noFill/>
          <a:ln/>
        </p:spPr>
        <p:txBody>
          <a:bodyPr/>
          <a:lstStyle/>
          <a:p>
            <a:r>
              <a:rPr lang="en-US" dirty="0" smtClean="0"/>
              <a:t>It is designed for students who have relevant scientific and technical background (engineering or science degree). </a:t>
            </a:r>
          </a:p>
          <a:p>
            <a:r>
              <a:rPr lang="en-US" dirty="0" smtClean="0"/>
              <a:t>The curriculum provides them with skills for the creation of excellent well-validated methods for solving problems in the domain of bioinformatics and related fields </a:t>
            </a:r>
          </a:p>
          <a:p>
            <a:pPr>
              <a:lnSpc>
                <a:spcPct val="110000"/>
              </a:lnSpc>
              <a:buFontTx/>
              <a:buNone/>
            </a:pPr>
            <a:endParaRPr lang="zh-CN" altLang="en-US" dirty="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238125" y="146685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of Science (Bioinformatics)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pic>
        <p:nvPicPr>
          <p:cNvPr id="365575" name="Picture 7" descr="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325" y="2717800"/>
            <a:ext cx="4130675" cy="35401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5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5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3" grpId="0" build="p"/>
      <p:bldP spid="3655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0" y="4029075"/>
            <a:ext cx="9144000" cy="282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9144000" cy="1214438"/>
          </a:xfrm>
          <a:solidFill>
            <a:srgbClr val="333399"/>
          </a:solidFill>
          <a:ln/>
        </p:spPr>
        <p:txBody>
          <a:bodyPr/>
          <a:lstStyle/>
          <a:p>
            <a:r>
              <a:rPr lang="en-US" altLang="zh-CN" sz="3600">
                <a:solidFill>
                  <a:schemeClr val="bg1"/>
                </a:solidFill>
                <a:latin typeface="Tahoma" pitchFamily="34" charset="0"/>
                <a:ea typeface="SimSun" pitchFamily="2" charset="-122"/>
              </a:rPr>
              <a:t>Graduate Studies</a:t>
            </a: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5295900" y="188913"/>
            <a:ext cx="3533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en-US" sz="2800" b="1" i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" y="2162175"/>
            <a:ext cx="6153150" cy="40306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>
                <a:ea typeface="SimSun" pitchFamily="2" charset="-122"/>
              </a:rPr>
              <a:t>Promising career options in the Life Sciences industry which is recognised as an important area of growth and socio-economic development. </a:t>
            </a:r>
          </a:p>
          <a:p>
            <a:pPr>
              <a:lnSpc>
                <a:spcPct val="80000"/>
              </a:lnSpc>
            </a:pPr>
            <a:endParaRPr lang="en-US" altLang="zh-CN">
              <a:ea typeface="SimSun" pitchFamily="2" charset="-122"/>
            </a:endParaRPr>
          </a:p>
          <a:p>
            <a:r>
              <a:rPr lang="en-US" altLang="zh-CN">
                <a:ea typeface="SimSun" pitchFamily="2" charset="-122"/>
              </a:rPr>
              <a:t>Advanced research centre </a:t>
            </a:r>
            <a:r>
              <a:rPr lang="en-US" altLang="zh-CN" b="1" i="1">
                <a:ea typeface="SimSun" pitchFamily="2" charset="-122"/>
              </a:rPr>
              <a:t>BIRC (BioInformatics Research Centre)</a:t>
            </a:r>
            <a:r>
              <a:rPr lang="en-US" altLang="zh-CN">
                <a:ea typeface="SimSun" pitchFamily="2" charset="-122"/>
              </a:rPr>
              <a:t> provides the interdisciplinary environment and training for students of this programme.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zh-CN" sz="140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238125" y="146685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of Science (Bioinformatics)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pic>
        <p:nvPicPr>
          <p:cNvPr id="367623" name="Picture 7" descr="sc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4806950"/>
            <a:ext cx="2381250" cy="1590675"/>
          </a:xfrm>
          <a:prstGeom prst="rect">
            <a:avLst/>
          </a:prstGeom>
          <a:noFill/>
        </p:spPr>
      </p:pic>
      <p:pic>
        <p:nvPicPr>
          <p:cNvPr id="367624" name="Picture 8" descr="bi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1528763"/>
            <a:ext cx="2208212" cy="309086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7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7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7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1" grpId="0" build="p"/>
      <p:bldP spid="367622" grpId="0"/>
    </p:bldLst>
  </p:timing>
</p:sld>
</file>

<file path=ppt/theme/theme1.xml><?xml version="1.0" encoding="utf-8"?>
<a:theme xmlns:a="http://schemas.openxmlformats.org/drawingml/2006/main" name="New Logo Powerpoint Template">
  <a:themeElements>
    <a:clrScheme name="New Logo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Logo Powerpoint Template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Logo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Logo Powerpoint Template</Template>
  <TotalTime>3402</TotalTime>
  <Words>901</Words>
  <Application>Microsoft Office PowerPoint</Application>
  <PresentationFormat>On-screen Show (4:3)</PresentationFormat>
  <Paragraphs>219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New Logo Powerpoint Template</vt:lpstr>
      <vt:lpstr>Paintbrush Picture</vt:lpstr>
      <vt:lpstr>Equation</vt:lpstr>
      <vt:lpstr>Photo Editor Photo</vt:lpstr>
      <vt:lpstr>Slide 1</vt:lpstr>
      <vt:lpstr>About NTU – World Ranking</vt:lpstr>
      <vt:lpstr>Our Mission</vt:lpstr>
      <vt:lpstr>Slide 4</vt:lpstr>
      <vt:lpstr>   Graduate Studies</vt:lpstr>
      <vt:lpstr>   Graduate Studies</vt:lpstr>
      <vt:lpstr>   Graduate Studies</vt:lpstr>
      <vt:lpstr>Graduate Studies</vt:lpstr>
      <vt:lpstr>Graduate Studies</vt:lpstr>
      <vt:lpstr>Graduate Studies</vt:lpstr>
      <vt:lpstr>Basic Topics in Bioinformatics</vt:lpstr>
      <vt:lpstr>Slide 12</vt:lpstr>
      <vt:lpstr>Mode of Assessment</vt:lpstr>
      <vt:lpstr> MSc in Bioinformatics</vt:lpstr>
      <vt:lpstr>BI6101 Introductory Biology</vt:lpstr>
      <vt:lpstr>BI6102 Introductory Bioinformatics  Part I: Sequence Alignment</vt:lpstr>
      <vt:lpstr>BI6102 Introductory Bioinformatics Part II: Microarray data clustering</vt:lpstr>
      <vt:lpstr>BI6103 Computational Biology</vt:lpstr>
      <vt:lpstr>   Graduate Studies</vt:lpstr>
      <vt:lpstr> MSc in Bioinformatics</vt:lpstr>
      <vt:lpstr>   Graduate Studies</vt:lpstr>
      <vt:lpstr>Recommended Timetable  full-time candidate</vt:lpstr>
      <vt:lpstr>Recommended Timetable  Part-time candidate</vt:lpstr>
      <vt:lpstr>Adjunct Professors</vt:lpstr>
      <vt:lpstr>Slide 25</vt:lpstr>
      <vt:lpstr>Q &amp; A</vt:lpstr>
      <vt:lpstr>Thank you.  For more information on SCE, please visit  www.ntu.edu.sg/sce</vt:lpstr>
    </vt:vector>
  </TitlesOfParts>
  <Company> sce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joeytang</dc:creator>
  <cp:lastModifiedBy>asckkwoh</cp:lastModifiedBy>
  <cp:revision>294</cp:revision>
  <dcterms:created xsi:type="dcterms:W3CDTF">2005-07-04T07:21:45Z</dcterms:created>
  <dcterms:modified xsi:type="dcterms:W3CDTF">2009-09-07T01:38:16Z</dcterms:modified>
</cp:coreProperties>
</file>